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4"/>
  </p:sldMasterIdLst>
  <p:handoutMasterIdLst>
    <p:handoutMasterId r:id="rId12"/>
  </p:handoutMasterIdLst>
  <p:sldIdLst>
    <p:sldId id="274" r:id="rId5"/>
    <p:sldId id="275" r:id="rId6"/>
    <p:sldId id="276" r:id="rId7"/>
    <p:sldId id="277" r:id="rId8"/>
    <p:sldId id="280" r:id="rId9"/>
    <p:sldId id="278" r:id="rId10"/>
    <p:sldId id="279" r:id="rId1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kkink, Andrew" initials="MA" lastIdx="5" clrIdx="0">
    <p:extLst>
      <p:ext uri="{19B8F6BF-5375-455C-9EA6-DF929625EA0E}">
        <p15:presenceInfo xmlns:p15="http://schemas.microsoft.com/office/powerpoint/2012/main" userId="S::amakkink@uj.ac.za::b1906b5b-eaad-4713-84cb-05a8294d0a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82C"/>
    <a:srgbClr val="7B578B"/>
    <a:srgbClr val="6A38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D2FB3C-6AEB-4E9C-B7AE-C67260BA0DBB}" v="12" dt="2021-09-14T08:44:14.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64" d="100"/>
          <a:sy n="64" d="100"/>
        </p:scale>
        <p:origin x="48"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3DC3AFB-9C88-DF4E-A966-8BB56D45B6BF}" type="datetimeFigureOut">
              <a:rPr lang="en-US" smtClean="0"/>
              <a:t>9/15/2021</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F7B1CEF2-80FA-8747-A3EB-54A5C8C8D5B8}" type="slidenum">
              <a:rPr lang="en-US" smtClean="0"/>
              <a:t>‹#›</a:t>
            </a:fld>
            <a:endParaRPr lang="en-US"/>
          </a:p>
        </p:txBody>
      </p:sp>
    </p:spTree>
    <p:extLst>
      <p:ext uri="{BB962C8B-B14F-4D97-AF65-F5344CB8AC3E}">
        <p14:creationId xmlns:p14="http://schemas.microsoft.com/office/powerpoint/2010/main" val="375057997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338D273-853A-4DAC-A5A1-334A88A14FDF}"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06A34-CD21-45F0-94DC-4974B632D6B3}" type="slidenum">
              <a:rPr lang="en-GB" smtClean="0"/>
              <a:t>‹#›</a:t>
            </a:fld>
            <a:endParaRPr lang="en-GB"/>
          </a:p>
        </p:txBody>
      </p:sp>
      <p:sp>
        <p:nvSpPr>
          <p:cNvPr id="10" name="Rectangle 9"/>
          <p:cNvSpPr/>
          <p:nvPr userDrawn="1"/>
        </p:nvSpPr>
        <p:spPr>
          <a:xfrm>
            <a:off x="0" y="0"/>
            <a:ext cx="12192000" cy="6858000"/>
          </a:xfrm>
          <a:prstGeom prst="rect">
            <a:avLst/>
          </a:prstGeom>
          <a:solidFill>
            <a:srgbClr val="20282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21 Health Sciences Logo 50%258White CS6.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009" y="246632"/>
            <a:ext cx="1800225" cy="406400"/>
          </a:xfrm>
          <a:prstGeom prst="rect">
            <a:avLst/>
          </a:prstGeom>
        </p:spPr>
      </p:pic>
      <p:cxnSp>
        <p:nvCxnSpPr>
          <p:cNvPr id="13" name="Straight Connector 12"/>
          <p:cNvCxnSpPr/>
          <p:nvPr userDrawn="1"/>
        </p:nvCxnSpPr>
        <p:spPr>
          <a:xfrm flipV="1">
            <a:off x="2579077" y="762016"/>
            <a:ext cx="9128742" cy="35659"/>
          </a:xfrm>
          <a:prstGeom prst="line">
            <a:avLst/>
          </a:prstGeom>
          <a:ln>
            <a:solidFill>
              <a:srgbClr val="FFFFFF"/>
            </a:solidFill>
            <a:headEnd type="none"/>
            <a:tailEnd type="none"/>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flipV="1">
            <a:off x="452315" y="6336337"/>
            <a:ext cx="11255504" cy="43969"/>
          </a:xfrm>
          <a:prstGeom prst="line">
            <a:avLst/>
          </a:prstGeom>
          <a:ln>
            <a:solidFill>
              <a:srgbClr val="FFFFFF"/>
            </a:solidFill>
            <a:headEnd type="none"/>
            <a:tailEnd type="none"/>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V="1">
            <a:off x="445477" y="797674"/>
            <a:ext cx="1791677" cy="1"/>
          </a:xfrm>
          <a:prstGeom prst="line">
            <a:avLst/>
          </a:prstGeom>
          <a:ln>
            <a:solidFill>
              <a:srgbClr val="FFFFFF"/>
            </a:solidFill>
            <a:headEnd type="none"/>
            <a:tailEnd type="none"/>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ctrTitle"/>
          </p:nvPr>
        </p:nvSpPr>
        <p:spPr>
          <a:xfrm>
            <a:off x="2555393" y="1079318"/>
            <a:ext cx="3255819" cy="1737773"/>
          </a:xfrm>
        </p:spPr>
        <p:txBody>
          <a:bodyPr anchor="b">
            <a:noAutofit/>
          </a:bodyPr>
          <a:lstStyle>
            <a:lvl1pPr algn="r">
              <a:lnSpc>
                <a:spcPct val="80000"/>
              </a:lnSpc>
              <a:defRPr sz="4000" b="1" i="0">
                <a:solidFill>
                  <a:srgbClr val="7B578B"/>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5775733" y="3034833"/>
            <a:ext cx="5941392" cy="1096899"/>
          </a:xfrm>
        </p:spPr>
        <p:txBody>
          <a:bodyPr anchor="t">
            <a:normAutofit/>
          </a:bodyPr>
          <a:lstStyle>
            <a:lvl1pPr marL="0" indent="0" algn="l">
              <a:buNone/>
              <a:defRPr sz="2000" b="0" i="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57770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38D273-853A-4DAC-A5A1-334A88A14FDF}"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06A34-CD21-45F0-94DC-4974B632D6B3}" type="slidenum">
              <a:rPr lang="en-GB" smtClean="0"/>
              <a:t>‹#›</a:t>
            </a:fld>
            <a:endParaRPr lang="en-GB"/>
          </a:p>
        </p:txBody>
      </p:sp>
    </p:spTree>
    <p:extLst>
      <p:ext uri="{BB962C8B-B14F-4D97-AF65-F5344CB8AC3E}">
        <p14:creationId xmlns:p14="http://schemas.microsoft.com/office/powerpoint/2010/main" val="1485647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38D273-853A-4DAC-A5A1-334A88A14FDF}"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06A34-CD21-45F0-94DC-4974B632D6B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93890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38D273-853A-4DAC-A5A1-334A88A14FDF}"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06A34-CD21-45F0-94DC-4974B632D6B3}" type="slidenum">
              <a:rPr lang="en-GB" smtClean="0"/>
              <a:t>‹#›</a:t>
            </a:fld>
            <a:endParaRPr lang="en-GB"/>
          </a:p>
        </p:txBody>
      </p:sp>
    </p:spTree>
    <p:extLst>
      <p:ext uri="{BB962C8B-B14F-4D97-AF65-F5344CB8AC3E}">
        <p14:creationId xmlns:p14="http://schemas.microsoft.com/office/powerpoint/2010/main" val="3147226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38D273-853A-4DAC-A5A1-334A88A14FDF}"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06A34-CD21-45F0-94DC-4974B632D6B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5711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38D273-853A-4DAC-A5A1-334A88A14FDF}"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06A34-CD21-45F0-94DC-4974B632D6B3}" type="slidenum">
              <a:rPr lang="en-GB" smtClean="0"/>
              <a:t>‹#›</a:t>
            </a:fld>
            <a:endParaRPr lang="en-GB"/>
          </a:p>
        </p:txBody>
      </p:sp>
    </p:spTree>
    <p:extLst>
      <p:ext uri="{BB962C8B-B14F-4D97-AF65-F5344CB8AC3E}">
        <p14:creationId xmlns:p14="http://schemas.microsoft.com/office/powerpoint/2010/main" val="2132015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8D273-853A-4DAC-A5A1-334A88A14FDF}"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06A34-CD21-45F0-94DC-4974B632D6B3}" type="slidenum">
              <a:rPr lang="en-GB" smtClean="0"/>
              <a:t>‹#›</a:t>
            </a:fld>
            <a:endParaRPr lang="en-GB"/>
          </a:p>
        </p:txBody>
      </p:sp>
    </p:spTree>
    <p:extLst>
      <p:ext uri="{BB962C8B-B14F-4D97-AF65-F5344CB8AC3E}">
        <p14:creationId xmlns:p14="http://schemas.microsoft.com/office/powerpoint/2010/main" val="3131269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8D273-853A-4DAC-A5A1-334A88A14FDF}"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06A34-CD21-45F0-94DC-4974B632D6B3}" type="slidenum">
              <a:rPr lang="en-GB" smtClean="0"/>
              <a:t>‹#›</a:t>
            </a:fld>
            <a:endParaRPr lang="en-GB"/>
          </a:p>
        </p:txBody>
      </p:sp>
    </p:spTree>
    <p:extLst>
      <p:ext uri="{BB962C8B-B14F-4D97-AF65-F5344CB8AC3E}">
        <p14:creationId xmlns:p14="http://schemas.microsoft.com/office/powerpoint/2010/main" val="208787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8D273-853A-4DAC-A5A1-334A88A14FDF}"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06A34-CD21-45F0-94DC-4974B632D6B3}" type="slidenum">
              <a:rPr lang="en-GB" smtClean="0"/>
              <a:t>‹#›</a:t>
            </a:fld>
            <a:endParaRPr lang="en-GB"/>
          </a:p>
        </p:txBody>
      </p:sp>
    </p:spTree>
    <p:extLst>
      <p:ext uri="{BB962C8B-B14F-4D97-AF65-F5344CB8AC3E}">
        <p14:creationId xmlns:p14="http://schemas.microsoft.com/office/powerpoint/2010/main" val="4165031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38D273-853A-4DAC-A5A1-334A88A14FDF}" type="datetimeFigureOut">
              <a:rPr lang="en-GB" smtClean="0"/>
              <a:t>15/09/2021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106A34-CD21-45F0-94DC-4974B632D6B3}" type="slidenum">
              <a:rPr lang="en-GB" smtClean="0"/>
              <a:t>‹#›</a:t>
            </a:fld>
            <a:endParaRPr lang="en-GB"/>
          </a:p>
        </p:txBody>
      </p:sp>
    </p:spTree>
    <p:extLst>
      <p:ext uri="{BB962C8B-B14F-4D97-AF65-F5344CB8AC3E}">
        <p14:creationId xmlns:p14="http://schemas.microsoft.com/office/powerpoint/2010/main" val="1469671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38D273-853A-4DAC-A5A1-334A88A14FDF}" type="datetimeFigureOut">
              <a:rPr lang="en-GB" smtClean="0"/>
              <a:t>15/09/2021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106A34-CD21-45F0-94DC-4974B632D6B3}" type="slidenum">
              <a:rPr lang="en-GB" smtClean="0"/>
              <a:t>‹#›</a:t>
            </a:fld>
            <a:endParaRPr lang="en-GB"/>
          </a:p>
        </p:txBody>
      </p:sp>
    </p:spTree>
    <p:extLst>
      <p:ext uri="{BB962C8B-B14F-4D97-AF65-F5344CB8AC3E}">
        <p14:creationId xmlns:p14="http://schemas.microsoft.com/office/powerpoint/2010/main" val="3946018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38D273-853A-4DAC-A5A1-334A88A14FDF}" type="datetimeFigureOut">
              <a:rPr lang="en-GB" smtClean="0"/>
              <a:t>15/09/2021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106A34-CD21-45F0-94DC-4974B632D6B3}" type="slidenum">
              <a:rPr lang="en-GB" smtClean="0"/>
              <a:t>‹#›</a:t>
            </a:fld>
            <a:endParaRPr lang="en-GB"/>
          </a:p>
        </p:txBody>
      </p:sp>
    </p:spTree>
    <p:extLst>
      <p:ext uri="{BB962C8B-B14F-4D97-AF65-F5344CB8AC3E}">
        <p14:creationId xmlns:p14="http://schemas.microsoft.com/office/powerpoint/2010/main" val="929968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38D273-853A-4DAC-A5A1-334A88A14FDF}" type="datetimeFigureOut">
              <a:rPr lang="en-GB" smtClean="0"/>
              <a:t>15/09/2021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106A34-CD21-45F0-94DC-4974B632D6B3}" type="slidenum">
              <a:rPr lang="en-GB" smtClean="0"/>
              <a:t>‹#›</a:t>
            </a:fld>
            <a:endParaRPr lang="en-GB"/>
          </a:p>
        </p:txBody>
      </p:sp>
    </p:spTree>
    <p:extLst>
      <p:ext uri="{BB962C8B-B14F-4D97-AF65-F5344CB8AC3E}">
        <p14:creationId xmlns:p14="http://schemas.microsoft.com/office/powerpoint/2010/main" val="3485680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38D273-853A-4DAC-A5A1-334A88A14FDF}" type="datetimeFigureOut">
              <a:rPr lang="en-GB" smtClean="0"/>
              <a:t>15/09/2021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106A34-CD21-45F0-94DC-4974B632D6B3}" type="slidenum">
              <a:rPr lang="en-GB" smtClean="0"/>
              <a:t>‹#›</a:t>
            </a:fld>
            <a:endParaRPr lang="en-GB"/>
          </a:p>
        </p:txBody>
      </p:sp>
    </p:spTree>
    <p:extLst>
      <p:ext uri="{BB962C8B-B14F-4D97-AF65-F5344CB8AC3E}">
        <p14:creationId xmlns:p14="http://schemas.microsoft.com/office/powerpoint/2010/main" val="245385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38D273-853A-4DAC-A5A1-334A88A14FDF}" type="datetimeFigureOut">
              <a:rPr lang="en-GB" smtClean="0"/>
              <a:t>15/09/2021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106A34-CD21-45F0-94DC-4974B632D6B3}" type="slidenum">
              <a:rPr lang="en-GB" smtClean="0"/>
              <a:t>‹#›</a:t>
            </a:fld>
            <a:endParaRPr lang="en-GB"/>
          </a:p>
        </p:txBody>
      </p:sp>
    </p:spTree>
    <p:extLst>
      <p:ext uri="{BB962C8B-B14F-4D97-AF65-F5344CB8AC3E}">
        <p14:creationId xmlns:p14="http://schemas.microsoft.com/office/powerpoint/2010/main" val="1297277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106A34-CD21-45F0-94DC-4974B632D6B3}" type="slidenum">
              <a:rPr lang="en-GB" smtClean="0"/>
              <a:t>‹#›</a:t>
            </a:fld>
            <a:endParaRPr lang="en-GB"/>
          </a:p>
        </p:txBody>
      </p:sp>
      <p:sp>
        <p:nvSpPr>
          <p:cNvPr id="5" name="Date Placeholder 4"/>
          <p:cNvSpPr>
            <a:spLocks noGrp="1"/>
          </p:cNvSpPr>
          <p:nvPr>
            <p:ph type="dt" sz="half" idx="10"/>
          </p:nvPr>
        </p:nvSpPr>
        <p:spPr/>
        <p:txBody>
          <a:bodyPr/>
          <a:lstStyle/>
          <a:p>
            <a:fld id="{4338D273-853A-4DAC-A5A1-334A88A14FDF}" type="datetimeFigureOut">
              <a:rPr lang="en-GB" smtClean="0"/>
              <a:t>15/09/2021</a:t>
            </a:fld>
            <a:endParaRPr lang="en-GB"/>
          </a:p>
        </p:txBody>
      </p:sp>
    </p:spTree>
    <p:extLst>
      <p:ext uri="{BB962C8B-B14F-4D97-AF65-F5344CB8AC3E}">
        <p14:creationId xmlns:p14="http://schemas.microsoft.com/office/powerpoint/2010/main" val="2595277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4485" y="1010138"/>
            <a:ext cx="2921590" cy="169593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265614" y="2375512"/>
            <a:ext cx="5226540"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338D273-853A-4DAC-A5A1-334A88A14FDF}" type="datetimeFigureOut">
              <a:rPr lang="en-GB" smtClean="0"/>
              <a:t>15/09/2021</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4106A34-CD21-45F0-94DC-4974B632D6B3}" type="slidenum">
              <a:rPr lang="en-GB" smtClean="0"/>
              <a:t>‹#›</a:t>
            </a:fld>
            <a:endParaRPr lang="en-GB"/>
          </a:p>
        </p:txBody>
      </p:sp>
      <p:pic>
        <p:nvPicPr>
          <p:cNvPr id="30" name="Picture 29" descr="U21 Health Sciences Logo.eps"/>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79348" y="256863"/>
            <a:ext cx="1774825" cy="384175"/>
          </a:xfrm>
          <a:prstGeom prst="rect">
            <a:avLst/>
          </a:prstGeom>
        </p:spPr>
      </p:pic>
      <p:cxnSp>
        <p:nvCxnSpPr>
          <p:cNvPr id="33" name="Straight Connector 32"/>
          <p:cNvCxnSpPr/>
          <p:nvPr userDrawn="1"/>
        </p:nvCxnSpPr>
        <p:spPr>
          <a:xfrm flipV="1">
            <a:off x="2579077" y="762016"/>
            <a:ext cx="9128742" cy="35659"/>
          </a:xfrm>
          <a:prstGeom prst="line">
            <a:avLst/>
          </a:prstGeom>
          <a:ln>
            <a:solidFill>
              <a:srgbClr val="7B578B"/>
            </a:solidFill>
            <a:headEnd type="none"/>
            <a:tailEnd type="none"/>
          </a:ln>
        </p:spPr>
        <p:style>
          <a:lnRef idx="1">
            <a:schemeClr val="dk1"/>
          </a:lnRef>
          <a:fillRef idx="0">
            <a:schemeClr val="dk1"/>
          </a:fillRef>
          <a:effectRef idx="0">
            <a:schemeClr val="dk1"/>
          </a:effectRef>
          <a:fontRef idx="minor">
            <a:schemeClr val="tx1"/>
          </a:fontRef>
        </p:style>
      </p:cxnSp>
      <p:cxnSp>
        <p:nvCxnSpPr>
          <p:cNvPr id="34" name="Straight Connector 33"/>
          <p:cNvCxnSpPr/>
          <p:nvPr userDrawn="1"/>
        </p:nvCxnSpPr>
        <p:spPr>
          <a:xfrm flipV="1">
            <a:off x="452315" y="6336337"/>
            <a:ext cx="11255504" cy="43969"/>
          </a:xfrm>
          <a:prstGeom prst="line">
            <a:avLst/>
          </a:prstGeom>
          <a:ln>
            <a:solidFill>
              <a:srgbClr val="7B578B"/>
            </a:solidFill>
            <a:headEnd type="none"/>
            <a:tailEnd type="none"/>
          </a:ln>
        </p:spPr>
        <p:style>
          <a:lnRef idx="1">
            <a:schemeClr val="dk1"/>
          </a:lnRef>
          <a:fillRef idx="0">
            <a:schemeClr val="dk1"/>
          </a:fillRef>
          <a:effectRef idx="0">
            <a:schemeClr val="dk1"/>
          </a:effectRef>
          <a:fontRef idx="minor">
            <a:schemeClr val="tx1"/>
          </a:fontRef>
        </p:style>
      </p:cxnSp>
      <p:cxnSp>
        <p:nvCxnSpPr>
          <p:cNvPr id="35" name="Straight Connector 34"/>
          <p:cNvCxnSpPr/>
          <p:nvPr userDrawn="1"/>
        </p:nvCxnSpPr>
        <p:spPr>
          <a:xfrm flipV="1">
            <a:off x="445477" y="797674"/>
            <a:ext cx="1791677" cy="1"/>
          </a:xfrm>
          <a:prstGeom prst="line">
            <a:avLst/>
          </a:prstGeom>
          <a:ln>
            <a:solidFill>
              <a:srgbClr val="7B578B"/>
            </a:solidFill>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92546367"/>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Lst>
  <p:txStyles>
    <p:titleStyle>
      <a:lvl1pPr algn="r" defTabSz="457200" rtl="0" eaLnBrk="1" latinLnBrk="0" hangingPunct="1">
        <a:lnSpc>
          <a:spcPct val="80000"/>
        </a:lnSpc>
        <a:spcBef>
          <a:spcPct val="0"/>
        </a:spcBef>
        <a:buNone/>
        <a:defRPr sz="3600" b="1" i="0" kern="1200">
          <a:solidFill>
            <a:srgbClr val="7B578B"/>
          </a:solidFill>
          <a:latin typeface="Arial"/>
          <a:ea typeface="+mj-ea"/>
          <a:cs typeface="Arial"/>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Arial"/>
        <a:buChar char="•"/>
        <a:defRPr sz="1800" kern="1200">
          <a:solidFill>
            <a:srgbClr val="20282C"/>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Arial"/>
        <a:buChar char="•"/>
        <a:defRPr sz="1800" kern="1200">
          <a:solidFill>
            <a:srgbClr val="20282C"/>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Arial"/>
        <a:buChar char="•"/>
        <a:defRPr sz="1800" kern="1200">
          <a:solidFill>
            <a:srgbClr val="20282C"/>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Arial"/>
        <a:buChar char="•"/>
        <a:defRPr sz="1800" kern="1200">
          <a:solidFill>
            <a:srgbClr val="20282C"/>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Arial"/>
        <a:buChar char="•"/>
        <a:defRPr sz="1800" kern="1200">
          <a:solidFill>
            <a:srgbClr val="20282C"/>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895838"/>
            <a:ext cx="11296650" cy="1695938"/>
          </a:xfrm>
        </p:spPr>
        <p:txBody>
          <a:bodyPr>
            <a:normAutofit fontScale="90000"/>
          </a:bodyPr>
          <a:lstStyle/>
          <a:p>
            <a:pPr algn="ctr"/>
            <a:r>
              <a:rPr lang="en-US" dirty="0"/>
              <a:t>2021 – U21 Health Sciences Meeting</a:t>
            </a:r>
            <a:br>
              <a:rPr lang="en-US" dirty="0"/>
            </a:br>
            <a:br>
              <a:rPr lang="en-US" dirty="0"/>
            </a:br>
            <a:r>
              <a:rPr lang="en-US" dirty="0"/>
              <a:t>Feedback from the Simulation Learning Interest Group</a:t>
            </a:r>
            <a:br>
              <a:rPr lang="en-US" dirty="0"/>
            </a:br>
            <a:br>
              <a:rPr lang="en-US" dirty="0"/>
            </a:br>
            <a:br>
              <a:rPr lang="en-US" dirty="0"/>
            </a:br>
            <a:br>
              <a:rPr lang="en-US" dirty="0"/>
            </a:br>
            <a:endParaRPr lang="en-US" dirty="0"/>
          </a:p>
        </p:txBody>
      </p:sp>
      <p:sp>
        <p:nvSpPr>
          <p:cNvPr id="5" name="Content Placeholder 4">
            <a:extLst>
              <a:ext uri="{FF2B5EF4-FFF2-40B4-BE49-F238E27FC236}">
                <a16:creationId xmlns:a16="http://schemas.microsoft.com/office/drawing/2014/main" id="{9CFF0800-E1BD-467A-BD4B-BB07199FD345}"/>
              </a:ext>
            </a:extLst>
          </p:cNvPr>
          <p:cNvSpPr>
            <a:spLocks noGrp="1"/>
          </p:cNvSpPr>
          <p:nvPr>
            <p:ph idx="1"/>
          </p:nvPr>
        </p:nvSpPr>
        <p:spPr/>
        <p:txBody>
          <a:bodyPr/>
          <a:lstStyle/>
          <a:p>
            <a:endParaRPr lang="en-ZA" dirty="0"/>
          </a:p>
        </p:txBody>
      </p:sp>
      <p:pic>
        <p:nvPicPr>
          <p:cNvPr id="6" name="Picture 5">
            <a:extLst>
              <a:ext uri="{FF2B5EF4-FFF2-40B4-BE49-F238E27FC236}">
                <a16:creationId xmlns:a16="http://schemas.microsoft.com/office/drawing/2014/main" id="{7FDAEA76-EC52-4D7D-A662-15C5FCB59001}"/>
              </a:ext>
            </a:extLst>
          </p:cNvPr>
          <p:cNvPicPr>
            <a:picLocks noChangeAspect="1"/>
          </p:cNvPicPr>
          <p:nvPr/>
        </p:nvPicPr>
        <p:blipFill>
          <a:blip r:embed="rId2"/>
          <a:stretch>
            <a:fillRect/>
          </a:stretch>
        </p:blipFill>
        <p:spPr>
          <a:xfrm>
            <a:off x="1511961" y="2410742"/>
            <a:ext cx="3364927" cy="3810311"/>
          </a:xfrm>
          <a:prstGeom prst="rect">
            <a:avLst/>
          </a:prstGeom>
        </p:spPr>
      </p:pic>
      <p:pic>
        <p:nvPicPr>
          <p:cNvPr id="7" name="Picture 6">
            <a:extLst>
              <a:ext uri="{FF2B5EF4-FFF2-40B4-BE49-F238E27FC236}">
                <a16:creationId xmlns:a16="http://schemas.microsoft.com/office/drawing/2014/main" id="{2B58B1F3-9753-4224-B672-49954EBB4344}"/>
              </a:ext>
            </a:extLst>
          </p:cNvPr>
          <p:cNvPicPr>
            <a:picLocks noChangeAspect="1"/>
          </p:cNvPicPr>
          <p:nvPr/>
        </p:nvPicPr>
        <p:blipFill>
          <a:blip r:embed="rId3"/>
          <a:stretch>
            <a:fillRect/>
          </a:stretch>
        </p:blipFill>
        <p:spPr>
          <a:xfrm>
            <a:off x="5705223" y="2375512"/>
            <a:ext cx="4786931" cy="3880773"/>
          </a:xfrm>
          <a:prstGeom prst="rect">
            <a:avLst/>
          </a:prstGeom>
        </p:spPr>
      </p:pic>
      <p:pic>
        <p:nvPicPr>
          <p:cNvPr id="8" name="Picture 7">
            <a:extLst>
              <a:ext uri="{FF2B5EF4-FFF2-40B4-BE49-F238E27FC236}">
                <a16:creationId xmlns:a16="http://schemas.microsoft.com/office/drawing/2014/main" id="{2D837E8E-1D45-4287-A2EA-5165EA76C22E}"/>
              </a:ext>
            </a:extLst>
          </p:cNvPr>
          <p:cNvPicPr>
            <a:picLocks noChangeAspect="1"/>
          </p:cNvPicPr>
          <p:nvPr/>
        </p:nvPicPr>
        <p:blipFill>
          <a:blip r:embed="rId4"/>
          <a:stretch>
            <a:fillRect/>
          </a:stretch>
        </p:blipFill>
        <p:spPr>
          <a:xfrm>
            <a:off x="7413479" y="2375512"/>
            <a:ext cx="1523708" cy="1224425"/>
          </a:xfrm>
          <a:prstGeom prst="rect">
            <a:avLst/>
          </a:prstGeom>
        </p:spPr>
      </p:pic>
    </p:spTree>
    <p:extLst>
      <p:ext uri="{BB962C8B-B14F-4D97-AF65-F5344CB8AC3E}">
        <p14:creationId xmlns:p14="http://schemas.microsoft.com/office/powerpoint/2010/main" val="2832357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F001A-5599-406D-AA4F-4E70617F1091}"/>
              </a:ext>
            </a:extLst>
          </p:cNvPr>
          <p:cNvSpPr>
            <a:spLocks noGrp="1"/>
          </p:cNvSpPr>
          <p:nvPr>
            <p:ph type="title"/>
          </p:nvPr>
        </p:nvSpPr>
        <p:spPr>
          <a:xfrm>
            <a:off x="2324484" y="1010138"/>
            <a:ext cx="6667115" cy="609112"/>
          </a:xfrm>
        </p:spPr>
        <p:txBody>
          <a:bodyPr>
            <a:normAutofit/>
          </a:bodyPr>
          <a:lstStyle/>
          <a:p>
            <a:pPr algn="ctr"/>
            <a:r>
              <a:rPr lang="en-US" dirty="0"/>
              <a:t>Our Meeting and Agenda</a:t>
            </a:r>
            <a:endParaRPr lang="en-ZA" dirty="0"/>
          </a:p>
        </p:txBody>
      </p:sp>
      <p:sp>
        <p:nvSpPr>
          <p:cNvPr id="5" name="TextBox 4">
            <a:extLst>
              <a:ext uri="{FF2B5EF4-FFF2-40B4-BE49-F238E27FC236}">
                <a16:creationId xmlns:a16="http://schemas.microsoft.com/office/drawing/2014/main" id="{56661BA9-7A63-4DE8-B199-B7E6842CE748}"/>
              </a:ext>
            </a:extLst>
          </p:cNvPr>
          <p:cNvSpPr txBox="1"/>
          <p:nvPr/>
        </p:nvSpPr>
        <p:spPr>
          <a:xfrm>
            <a:off x="890587" y="1705451"/>
            <a:ext cx="10410825" cy="3724096"/>
          </a:xfrm>
          <a:prstGeom prst="rect">
            <a:avLst/>
          </a:prstGeom>
          <a:noFill/>
        </p:spPr>
        <p:txBody>
          <a:bodyPr wrap="square">
            <a:spAutoFit/>
          </a:bodyPr>
          <a:lstStyle/>
          <a:p>
            <a:br>
              <a:rPr lang="en-US" sz="2000" dirty="0"/>
            </a:br>
            <a:r>
              <a:rPr lang="en-US" sz="1800" b="1" dirty="0">
                <a:solidFill>
                  <a:srgbClr val="7030A0"/>
                </a:solidFill>
              </a:rPr>
              <a:t>Opening and welcome </a:t>
            </a:r>
            <a:r>
              <a:rPr lang="en-US" sz="1800" dirty="0"/>
              <a:t>– Craig Vincent-Lambert (Chair: U21 Health Sciences Simulation Learning Group)</a:t>
            </a:r>
            <a:br>
              <a:rPr lang="en-US" sz="1800" dirty="0"/>
            </a:br>
            <a:br>
              <a:rPr lang="en-US" sz="1800" dirty="0">
                <a:solidFill>
                  <a:srgbClr val="7030A0"/>
                </a:solidFill>
              </a:rPr>
            </a:br>
            <a:r>
              <a:rPr lang="en-US" sz="1800" b="1" dirty="0">
                <a:solidFill>
                  <a:srgbClr val="7030A0"/>
                </a:solidFill>
              </a:rPr>
              <a:t>Training Video Project update  </a:t>
            </a:r>
            <a:r>
              <a:rPr lang="en-US" sz="1800" dirty="0"/>
              <a:t>- Allison Mandrusiak, PhD</a:t>
            </a:r>
            <a:br>
              <a:rPr lang="en-US" sz="1800" dirty="0"/>
            </a:br>
            <a:br>
              <a:rPr lang="en-US" sz="1800" dirty="0"/>
            </a:br>
            <a:r>
              <a:rPr lang="en-US" sz="1800" b="1" dirty="0">
                <a:solidFill>
                  <a:srgbClr val="7030A0"/>
                </a:solidFill>
              </a:rPr>
              <a:t>Update on the PG Diploma in Clinical Simulation  </a:t>
            </a:r>
            <a:r>
              <a:rPr lang="en-US" sz="1800" dirty="0"/>
              <a:t>– Karien Henrico, PhD</a:t>
            </a:r>
            <a:br>
              <a:rPr lang="en-US" sz="1800" dirty="0"/>
            </a:br>
            <a:br>
              <a:rPr lang="en-US" sz="1800" dirty="0"/>
            </a:br>
            <a:r>
              <a:rPr lang="en-US" sz="1800" b="1" dirty="0">
                <a:solidFill>
                  <a:srgbClr val="7030A0"/>
                </a:solidFill>
              </a:rPr>
              <a:t>Update on the SATLAB Application project </a:t>
            </a:r>
            <a:r>
              <a:rPr lang="en-US" sz="1800" dirty="0"/>
              <a:t>– Andrew Makkink, PhD</a:t>
            </a:r>
            <a:br>
              <a:rPr lang="en-US" sz="1800" dirty="0"/>
            </a:br>
            <a:endParaRPr lang="en-US" dirty="0"/>
          </a:p>
          <a:p>
            <a:r>
              <a:rPr lang="en-US" b="1" i="0" dirty="0">
                <a:solidFill>
                  <a:srgbClr val="7030A0"/>
                </a:solidFill>
                <a:effectLst/>
              </a:rPr>
              <a:t>Introduction to simulation learning activities at Tec De Monterrey </a:t>
            </a:r>
            <a:r>
              <a:rPr lang="en-US" i="0" dirty="0">
                <a:solidFill>
                  <a:srgbClr val="212529"/>
                </a:solidFill>
                <a:effectLst/>
              </a:rPr>
              <a:t>- Elena Ríos Barrientos, MD</a:t>
            </a:r>
          </a:p>
          <a:p>
            <a:br>
              <a:rPr lang="en-US" sz="1800" dirty="0"/>
            </a:br>
            <a:r>
              <a:rPr lang="en-US" sz="1800" b="1" dirty="0">
                <a:solidFill>
                  <a:srgbClr val="7030A0"/>
                </a:solidFill>
              </a:rPr>
              <a:t>Closure and the way forward </a:t>
            </a:r>
            <a:r>
              <a:rPr lang="en-US" sz="1800" dirty="0"/>
              <a:t>–Craig Vincent-Lambert, PhD</a:t>
            </a:r>
            <a:endParaRPr lang="en-ZA" dirty="0"/>
          </a:p>
        </p:txBody>
      </p:sp>
    </p:spTree>
    <p:extLst>
      <p:ext uri="{BB962C8B-B14F-4D97-AF65-F5344CB8AC3E}">
        <p14:creationId xmlns:p14="http://schemas.microsoft.com/office/powerpoint/2010/main" val="574313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B2B2-AC1B-4E9C-91D1-A701630875CE}"/>
              </a:ext>
            </a:extLst>
          </p:cNvPr>
          <p:cNvSpPr>
            <a:spLocks noGrp="1"/>
          </p:cNvSpPr>
          <p:nvPr>
            <p:ph type="title"/>
          </p:nvPr>
        </p:nvSpPr>
        <p:spPr>
          <a:xfrm>
            <a:off x="219075" y="1010138"/>
            <a:ext cx="11391900" cy="1695938"/>
          </a:xfrm>
        </p:spPr>
        <p:txBody>
          <a:bodyPr>
            <a:normAutofit fontScale="90000"/>
          </a:bodyPr>
          <a:lstStyle/>
          <a:p>
            <a:pPr algn="l"/>
            <a:r>
              <a:rPr lang="en-US" sz="3600" b="1" dirty="0">
                <a:solidFill>
                  <a:srgbClr val="7030A0"/>
                </a:solidFill>
              </a:rPr>
              <a:t>Training Video Project update  </a:t>
            </a:r>
            <a:r>
              <a:rPr lang="en-US" sz="3600" dirty="0"/>
              <a:t>- Allison Mandrusiak, PhD</a:t>
            </a:r>
            <a:br>
              <a:rPr lang="en-US" sz="3600" dirty="0"/>
            </a:br>
            <a:br>
              <a:rPr lang="en-US" sz="3600" dirty="0"/>
            </a:br>
            <a:r>
              <a:rPr lang="en-US" sz="3600" b="0" dirty="0"/>
              <a:t>Allison shared with the group some of the innovative strategies she and her colleagues from the School of Health and Rehabilitation Sciences at UQ had initiated to assist students with mastering some of their clinical skills remotely.</a:t>
            </a:r>
            <a:br>
              <a:rPr lang="en-US" sz="3600" b="0" dirty="0"/>
            </a:br>
            <a:br>
              <a:rPr lang="en-US" sz="3600" b="0" dirty="0"/>
            </a:br>
            <a:r>
              <a:rPr lang="en-US" sz="3600" b="0" dirty="0"/>
              <a:t>We saw how students who were unable to attend contact sessions due to isolating or facing travel restrictions were shown how to manufacture “home made” simulators and use these in interactive ways to engage with their classmates and lecturers who were able to attend sessions on campus.</a:t>
            </a:r>
            <a:br>
              <a:rPr lang="en-US" sz="3600" b="0" dirty="0"/>
            </a:br>
            <a:br>
              <a:rPr lang="en-US" sz="3600" b="0" dirty="0"/>
            </a:br>
            <a:br>
              <a:rPr lang="en-US" sz="3600" dirty="0"/>
            </a:br>
            <a:endParaRPr lang="en-ZA" dirty="0"/>
          </a:p>
        </p:txBody>
      </p:sp>
    </p:spTree>
    <p:extLst>
      <p:ext uri="{BB962C8B-B14F-4D97-AF65-F5344CB8AC3E}">
        <p14:creationId xmlns:p14="http://schemas.microsoft.com/office/powerpoint/2010/main" val="379593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B2B2-AC1B-4E9C-91D1-A701630875CE}"/>
              </a:ext>
            </a:extLst>
          </p:cNvPr>
          <p:cNvSpPr>
            <a:spLocks noGrp="1"/>
          </p:cNvSpPr>
          <p:nvPr>
            <p:ph type="title"/>
          </p:nvPr>
        </p:nvSpPr>
        <p:spPr>
          <a:xfrm>
            <a:off x="219075" y="1010138"/>
            <a:ext cx="11830050" cy="1695938"/>
          </a:xfrm>
        </p:spPr>
        <p:txBody>
          <a:bodyPr>
            <a:normAutofit fontScale="90000"/>
          </a:bodyPr>
          <a:lstStyle/>
          <a:p>
            <a:pPr algn="l"/>
            <a:r>
              <a:rPr lang="en-US" sz="3100" b="1" dirty="0">
                <a:solidFill>
                  <a:srgbClr val="7030A0"/>
                </a:solidFill>
              </a:rPr>
              <a:t>Update on the PG Diploma in Clinical Simulation  </a:t>
            </a:r>
            <a:r>
              <a:rPr lang="en-US" sz="3100" dirty="0"/>
              <a:t>– Karien Henrico, PhD</a:t>
            </a:r>
            <a:br>
              <a:rPr lang="en-US" sz="3100" dirty="0"/>
            </a:br>
            <a:br>
              <a:rPr lang="en-US" sz="3600" dirty="0"/>
            </a:br>
            <a:r>
              <a:rPr lang="en-US" sz="3600" b="0" dirty="0"/>
              <a:t>Karien provided an update on the structure of the now finalized Post Graduate Diploma in Simulation Learning.</a:t>
            </a:r>
            <a:br>
              <a:rPr lang="en-US" sz="3600" b="0" dirty="0"/>
            </a:br>
            <a:br>
              <a:rPr lang="en-US" sz="3600" b="0" dirty="0"/>
            </a:br>
            <a:r>
              <a:rPr lang="en-US" sz="3600" b="0" dirty="0"/>
              <a:t>The programme is offered completely online and will be piloted by UJ in 2022 with a first local intake of health science educators from across the country.</a:t>
            </a:r>
            <a:br>
              <a:rPr lang="en-US" sz="3600" b="0" dirty="0"/>
            </a:br>
            <a:br>
              <a:rPr lang="en-US" sz="3600" b="0" dirty="0"/>
            </a:br>
            <a:r>
              <a:rPr lang="en-US" sz="3600" b="0" dirty="0"/>
              <a:t>In 2023 applications will be open to </a:t>
            </a:r>
            <a:r>
              <a:rPr lang="en-US" b="0" dirty="0"/>
              <a:t>international colleagues and we are hoping to see members of U21 network registering for this exciting new diploma.</a:t>
            </a:r>
            <a:endParaRPr lang="en-ZA" dirty="0"/>
          </a:p>
        </p:txBody>
      </p:sp>
    </p:spTree>
    <p:extLst>
      <p:ext uri="{BB962C8B-B14F-4D97-AF65-F5344CB8AC3E}">
        <p14:creationId xmlns:p14="http://schemas.microsoft.com/office/powerpoint/2010/main" val="3937269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B2B2-AC1B-4E9C-91D1-A701630875CE}"/>
              </a:ext>
            </a:extLst>
          </p:cNvPr>
          <p:cNvSpPr>
            <a:spLocks noGrp="1"/>
          </p:cNvSpPr>
          <p:nvPr>
            <p:ph type="title"/>
          </p:nvPr>
        </p:nvSpPr>
        <p:spPr>
          <a:xfrm>
            <a:off x="219075" y="1010138"/>
            <a:ext cx="11830050" cy="1695938"/>
          </a:xfrm>
        </p:spPr>
        <p:txBody>
          <a:bodyPr>
            <a:normAutofit fontScale="90000"/>
          </a:bodyPr>
          <a:lstStyle/>
          <a:p>
            <a:pPr algn="l"/>
            <a:r>
              <a:rPr lang="en-US" sz="3200" b="1" dirty="0">
                <a:solidFill>
                  <a:srgbClr val="7030A0"/>
                </a:solidFill>
              </a:rPr>
              <a:t>Update on the SATLAB Application project </a:t>
            </a:r>
            <a:r>
              <a:rPr lang="en-US" sz="3200" dirty="0"/>
              <a:t>– Andrew Makkink, PhD</a:t>
            </a:r>
            <a:br>
              <a:rPr lang="en-US" sz="3100" dirty="0"/>
            </a:br>
            <a:br>
              <a:rPr lang="en-US" sz="3600" dirty="0"/>
            </a:br>
            <a:r>
              <a:rPr lang="en-US" sz="3100" b="0" dirty="0"/>
              <a:t>Andrew provided the group with an update on the further development of the SATLAB tool that was  first introduced in the U21 Best Practice Guide.</a:t>
            </a:r>
            <a:br>
              <a:rPr lang="en-US" sz="3100" b="0" dirty="0"/>
            </a:br>
            <a:br>
              <a:rPr lang="en-US" sz="3100" b="0" dirty="0"/>
            </a:br>
            <a:r>
              <a:rPr lang="en-US" sz="3100" b="0" dirty="0"/>
              <a:t>The tool focuses on limiting assessor bias and the use of simulations for assessment of clinical competence.</a:t>
            </a:r>
            <a:br>
              <a:rPr lang="en-US" sz="3100" b="0" dirty="0"/>
            </a:br>
            <a:br>
              <a:rPr lang="en-US" sz="3100" b="0" dirty="0"/>
            </a:br>
            <a:r>
              <a:rPr lang="en-US" sz="3100" b="0" dirty="0"/>
              <a:t>Andrew shared with the group the ongoing work to develop the system into an app that can used by educators and students to assess performances during clinical simulation. </a:t>
            </a:r>
            <a:endParaRPr lang="en-ZA" sz="3100" b="0" dirty="0"/>
          </a:p>
        </p:txBody>
      </p:sp>
    </p:spTree>
    <p:extLst>
      <p:ext uri="{BB962C8B-B14F-4D97-AF65-F5344CB8AC3E}">
        <p14:creationId xmlns:p14="http://schemas.microsoft.com/office/powerpoint/2010/main" val="3236878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B2B2-AC1B-4E9C-91D1-A701630875CE}"/>
              </a:ext>
            </a:extLst>
          </p:cNvPr>
          <p:cNvSpPr>
            <a:spLocks noGrp="1"/>
          </p:cNvSpPr>
          <p:nvPr>
            <p:ph type="title"/>
          </p:nvPr>
        </p:nvSpPr>
        <p:spPr>
          <a:xfrm>
            <a:off x="266700" y="1181588"/>
            <a:ext cx="11830050" cy="1695938"/>
          </a:xfrm>
        </p:spPr>
        <p:txBody>
          <a:bodyPr>
            <a:normAutofit fontScale="90000"/>
          </a:bodyPr>
          <a:lstStyle/>
          <a:p>
            <a:pPr algn="l"/>
            <a:r>
              <a:rPr lang="en-US" sz="3200" b="1" dirty="0">
                <a:solidFill>
                  <a:srgbClr val="7030A0"/>
                </a:solidFill>
              </a:rPr>
              <a:t>Introduction to simulation learning activities at Tec De Monterrey </a:t>
            </a:r>
            <a:r>
              <a:rPr lang="en-US" sz="3200" b="1" dirty="0"/>
              <a:t>- Elena Ríos Barrientos, MD</a:t>
            </a:r>
            <a:br>
              <a:rPr lang="en-US" sz="3200" b="1" dirty="0"/>
            </a:br>
            <a:br>
              <a:rPr lang="en-US" sz="3100" dirty="0"/>
            </a:br>
            <a:br>
              <a:rPr lang="en-US" sz="3600" dirty="0"/>
            </a:br>
            <a:r>
              <a:rPr lang="en-US" sz="3600" b="0" dirty="0"/>
              <a:t>Elena shared a video with the group showcasing the faculties and approach to simulation learning at Tec De Monterrey.</a:t>
            </a:r>
            <a:br>
              <a:rPr lang="en-US" sz="3600" b="0" dirty="0"/>
            </a:br>
            <a:br>
              <a:rPr lang="en-US" sz="3600" b="0" dirty="0"/>
            </a:br>
            <a:r>
              <a:rPr lang="en-US" sz="3600" b="0" dirty="0"/>
              <a:t>The group were impressed with the setup at the host institution and members saw several similarities with their own institutions as well as the opportunity for closer collaboration.</a:t>
            </a:r>
            <a:endParaRPr lang="en-ZA" dirty="0"/>
          </a:p>
        </p:txBody>
      </p:sp>
    </p:spTree>
    <p:extLst>
      <p:ext uri="{BB962C8B-B14F-4D97-AF65-F5344CB8AC3E}">
        <p14:creationId xmlns:p14="http://schemas.microsoft.com/office/powerpoint/2010/main" val="3545898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B2B2-AC1B-4E9C-91D1-A701630875CE}"/>
              </a:ext>
            </a:extLst>
          </p:cNvPr>
          <p:cNvSpPr>
            <a:spLocks noGrp="1"/>
          </p:cNvSpPr>
          <p:nvPr>
            <p:ph type="title"/>
          </p:nvPr>
        </p:nvSpPr>
        <p:spPr>
          <a:xfrm>
            <a:off x="268771" y="870990"/>
            <a:ext cx="11830050" cy="1695938"/>
          </a:xfrm>
        </p:spPr>
        <p:txBody>
          <a:bodyPr>
            <a:normAutofit fontScale="90000"/>
          </a:bodyPr>
          <a:lstStyle/>
          <a:p>
            <a:pPr algn="l">
              <a:lnSpc>
                <a:spcPct val="100000"/>
              </a:lnSpc>
            </a:pPr>
            <a:r>
              <a:rPr lang="en-US" sz="3200" b="1" dirty="0">
                <a:solidFill>
                  <a:srgbClr val="7030A0"/>
                </a:solidFill>
              </a:rPr>
              <a:t>Closure and the way forward </a:t>
            </a:r>
            <a:r>
              <a:rPr lang="en-US" sz="3200" dirty="0"/>
              <a:t>–Craig Vincent-Lambert, PhD</a:t>
            </a:r>
            <a:br>
              <a:rPr lang="en-US" sz="3100" dirty="0"/>
            </a:br>
            <a:br>
              <a:rPr lang="en-US" sz="3100" dirty="0"/>
            </a:br>
            <a:r>
              <a:rPr lang="en-US" sz="2200" b="0" dirty="0"/>
              <a:t>Craig thanks all the members who presented with a special word of appreciation to the staff from Tec De Monterrey who assisted with the hosting of the virtual meeting including the related technical support.</a:t>
            </a:r>
            <a:br>
              <a:rPr lang="en-US" sz="2200" b="0" dirty="0"/>
            </a:br>
            <a:br>
              <a:rPr lang="en-US" sz="2200" b="0" dirty="0"/>
            </a:br>
            <a:r>
              <a:rPr lang="en-US" sz="2200" dirty="0"/>
              <a:t>The simulation grouping has historically been one of the most active of the interdisciplinary groupings in the network. Consequently, several of our projects have been funded. This has seen the delivery of tangible meaningful outputs. The U21 BP Guide, The recent Skills Videos project and the collaboration on the Curriculum for the PG Dip to name a few. </a:t>
            </a:r>
            <a:br>
              <a:rPr lang="en-US" sz="2200" b="0" dirty="0"/>
            </a:br>
            <a:br>
              <a:rPr lang="en-US" sz="2200" b="0" dirty="0"/>
            </a:br>
            <a:r>
              <a:rPr lang="en-US" sz="2200" b="0" dirty="0"/>
              <a:t>The way forward will be finalized (in upcoming workshops) and a short report will be provided prior to the May meeting of the executive in Birmingham. </a:t>
            </a:r>
            <a:br>
              <a:rPr lang="en-US" sz="2200" b="0" dirty="0"/>
            </a:br>
            <a:br>
              <a:rPr lang="en-US" sz="2200" b="0" dirty="0"/>
            </a:br>
            <a:r>
              <a:rPr lang="en-US" sz="2200" dirty="0"/>
              <a:t>In closing, it was agreed by all that, whilst meeting virtually in the way we have been is necessary for our grouping we all long for the days when travel and face to face contact and associated networking can again resume.</a:t>
            </a:r>
            <a:br>
              <a:rPr lang="en-US" b="0" dirty="0"/>
            </a:br>
            <a:endParaRPr lang="en-ZA" b="0" dirty="0"/>
          </a:p>
        </p:txBody>
      </p:sp>
    </p:spTree>
    <p:extLst>
      <p:ext uri="{BB962C8B-B14F-4D97-AF65-F5344CB8AC3E}">
        <p14:creationId xmlns:p14="http://schemas.microsoft.com/office/powerpoint/2010/main" val="1302233969"/>
      </p:ext>
    </p:extLst>
  </p:cSld>
  <p:clrMapOvr>
    <a:masterClrMapping/>
  </p:clrMapOvr>
</p:sld>
</file>

<file path=ppt/theme/theme1.xml><?xml version="1.0" encoding="utf-8"?>
<a:theme xmlns:a="http://schemas.openxmlformats.org/drawingml/2006/main" name="Face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460F8280CB0840BDE053956DA2EB7F" ma:contentTypeVersion="10" ma:contentTypeDescription="Create a new document." ma:contentTypeScope="" ma:versionID="24d85e11cd813daea1446e172e05f577">
  <xsd:schema xmlns:xsd="http://www.w3.org/2001/XMLSchema" xmlns:xs="http://www.w3.org/2001/XMLSchema" xmlns:p="http://schemas.microsoft.com/office/2006/metadata/properties" xmlns:ns3="2bc6b6a8-eae9-43c0-ae33-4a887d1fb182" targetNamespace="http://schemas.microsoft.com/office/2006/metadata/properties" ma:root="true" ma:fieldsID="a249f08df4e41499bba38a843c58e82e" ns3:_="">
    <xsd:import namespace="2bc6b6a8-eae9-43c0-ae33-4a887d1fb18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6b6a8-eae9-43c0-ae33-4a887d1fb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E52FDD-2588-4659-9BD8-1D11E019EC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c6b6a8-eae9-43c0-ae33-4a887d1fb1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5C9682-B0BB-4C90-818A-2AE27820D54E}">
  <ds:schemaRefs>
    <ds:schemaRef ds:uri="http://schemas.microsoft.com/sharepoint/v3/contenttype/forms"/>
  </ds:schemaRefs>
</ds:datastoreItem>
</file>

<file path=customXml/itemProps3.xml><?xml version="1.0" encoding="utf-8"?>
<ds:datastoreItem xmlns:ds="http://schemas.openxmlformats.org/officeDocument/2006/customXml" ds:itemID="{D6A071CF-FCFC-44D9-84BD-D16BAF486C90}">
  <ds:schemaRefs>
    <ds:schemaRef ds:uri="http://schemas.microsoft.com/office/2006/documentManagement/types"/>
    <ds:schemaRef ds:uri="http://www.w3.org/XML/1998/namespace"/>
    <ds:schemaRef ds:uri="http://schemas.microsoft.com/office/2006/metadata/properties"/>
    <ds:schemaRef ds:uri="http://purl.org/dc/elements/1.1/"/>
    <ds:schemaRef ds:uri="http://purl.org/dc/terms/"/>
    <ds:schemaRef ds:uri="http://schemas.microsoft.com/office/infopath/2007/PartnerControls"/>
    <ds:schemaRef ds:uri="http://purl.org/dc/dcmitype/"/>
    <ds:schemaRef ds:uri="http://schemas.openxmlformats.org/package/2006/metadata/core-properties"/>
    <ds:schemaRef ds:uri="2bc6b6a8-eae9-43c0-ae33-4a887d1fb182"/>
  </ds:schemaRefs>
</ds:datastoreItem>
</file>

<file path=docProps/app.xml><?xml version="1.0" encoding="utf-8"?>
<Properties xmlns="http://schemas.openxmlformats.org/officeDocument/2006/extended-properties" xmlns:vt="http://schemas.openxmlformats.org/officeDocument/2006/docPropsVTypes">
  <Template>Facet</Template>
  <TotalTime>7072</TotalTime>
  <Words>651</Words>
  <Application>Microsoft Office PowerPoint</Application>
  <PresentationFormat>Widescreen</PresentationFormat>
  <Paragraphs>10</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Wingdings 3</vt:lpstr>
      <vt:lpstr>Facet</vt:lpstr>
      <vt:lpstr>2021 – U21 Health Sciences Meeting  Feedback from the Simulation Learning Interest Group    </vt:lpstr>
      <vt:lpstr>Our Meeting and Agenda</vt:lpstr>
      <vt:lpstr>Training Video Project update  - Allison Mandrusiak, PhD  Allison shared with the group some of the innovative strategies she and her colleagues from the School of Health and Rehabilitation Sciences at UQ had initiated to assist students with mastering some of their clinical skills remotely.  We saw how students who were unable to attend contact sessions due to isolating or facing travel restrictions were shown how to manufacture “home made” simulators and use these in interactive ways to engage with their classmates and lecturers who were able to attend sessions on campus.   </vt:lpstr>
      <vt:lpstr>Update on the PG Diploma in Clinical Simulation  – Karien Henrico, PhD  Karien provided an update on the structure of the now finalized Post Graduate Diploma in Simulation Learning.  The programme is offered completely online and will be piloted by UJ in 2022 with a first local intake of health science educators from across the country.  In 2023 applications will be open to international colleagues and we are hoping to see members of U21 network registering for this exciting new diploma.</vt:lpstr>
      <vt:lpstr>Update on the SATLAB Application project – Andrew Makkink, PhD  Andrew provided the group with an update on the further development of the SATLAB tool that was  first introduced in the U21 Best Practice Guide.  The tool focuses on limiting assessor bias and the use of simulations for assessment of clinical competence.  Andrew shared with the group the ongoing work to develop the system into an app that can used by educators and students to assess performances during clinical simulation. </vt:lpstr>
      <vt:lpstr>Introduction to simulation learning activities at Tec De Monterrey - Elena Ríos Barrientos, MD   Elena shared a video with the group showcasing the faculties and approach to simulation learning at Tec De Monterrey.  The group were impressed with the setup at the host institution and members saw several similarities with their own institutions as well as the opportunity for closer collaboration.</vt:lpstr>
      <vt:lpstr>Closure and the way forward –Craig Vincent-Lambert, PhD  Craig thanks all the members who presented with a special word of appreciation to the staff from Tec De Monterrey who assisted with the hosting of the virtual meeting including the related technical support.  The simulation grouping has historically been one of the most active of the interdisciplinary groupings in the network. Consequently, several of our projects have been funded. This has seen the delivery of tangible meaningful outputs. The U21 BP Guide, The recent Skills Videos project and the collaboration on the Curriculum for the PG Dip to name a few.   The way forward will be finalized (in upcoming workshops) and a short report will be provided prior to the May meeting of the executive in Birmingham.   In closing, it was agreed by all that, whilst meeting virtually in the way we have been is necessary for our grouping we all long for the days when travel and face to face contact and associated networking can again resume. </vt:lpstr>
    </vt:vector>
  </TitlesOfParts>
  <Company>UoB IT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Corrina Greenwood</dc:creator>
  <cp:lastModifiedBy>Vincent-Lambert, Craig</cp:lastModifiedBy>
  <cp:revision>118</cp:revision>
  <cp:lastPrinted>2018-04-25T09:00:09Z</cp:lastPrinted>
  <dcterms:created xsi:type="dcterms:W3CDTF">2018-04-19T13:06:20Z</dcterms:created>
  <dcterms:modified xsi:type="dcterms:W3CDTF">2021-09-15T05:12:27Z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0x010100DF460F8280CB0840BDE053956DA2EB7F</vt:lpwstr>
  </property>
</Properties>
</file>