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4"/>
  </p:notesMasterIdLst>
  <p:sldIdLst>
    <p:sldId id="353" r:id="rId2"/>
    <p:sldId id="354" r:id="rId3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D8D8"/>
    <a:srgbClr val="0D13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17" autoAdjust="0"/>
    <p:restoredTop sz="94660"/>
  </p:normalViewPr>
  <p:slideViewPr>
    <p:cSldViewPr snapToGrid="0">
      <p:cViewPr>
        <p:scale>
          <a:sx n="91" d="100"/>
          <a:sy n="91" d="100"/>
        </p:scale>
        <p:origin x="57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Beginning Cash Balance</cx:pt>
          <cx:pt idx="1">Cash Collections</cx:pt>
          <cx:pt idx="2">Product Development</cx:pt>
          <cx:pt idx="3">Sales &amp; Marketing</cx:pt>
          <cx:pt idx="4">Professional Services</cx:pt>
          <cx:pt idx="5">Other</cx:pt>
          <cx:pt idx="6">Invested Capital</cx:pt>
          <cx:pt idx="7">Ending Cash Balance</cx:pt>
        </cx:lvl>
      </cx:strDim>
      <cx:numDim type="val">
        <cx:f>Sheet1!$B$2:$B$9</cx:f>
        <cx:lvl ptCount="8" formatCode="\$* #,##0;\$* \(#,##0\);\-;&quot;N/A&quot;">
          <cx:pt idx="0">100000</cx:pt>
          <cx:pt idx="1">200000</cx:pt>
          <cx:pt idx="2">-650000</cx:pt>
          <cx:pt idx="3">-600000</cx:pt>
          <cx:pt idx="4">-300000</cx:pt>
          <cx:pt idx="5">-150000</cx:pt>
          <cx:pt idx="6">2500000</cx:pt>
          <cx:pt idx="7">1100000</cx:pt>
        </cx:lvl>
      </cx:numDim>
    </cx:data>
  </cx:chartData>
  <cx:chart>
    <cx:plotArea>
      <cx:plotAreaRegion>
        <cx:series layoutId="waterfall" uniqueId="{F50D2F21-E793-4746-921B-84F0B7347BBB}">
          <cx:tx>
            <cx:txData>
              <cx:f>Sheet1!$B$1</cx:f>
              <cx:v>Changes in Cash</cx:v>
            </cx:txData>
          </cx:tx>
          <cx:dataPt idx="0">
            <cx:spPr>
              <a:solidFill>
                <a:prstClr val="black">
                  <a:lumMod val="65000"/>
                  <a:lumOff val="35000"/>
                </a:prstClr>
              </a:solidFill>
            </cx:spPr>
          </cx:dataPt>
          <cx:dataPt idx="1">
            <cx:spPr>
              <a:solidFill>
                <a:srgbClr val="3E8853">
                  <a:lumMod val="20000"/>
                  <a:lumOff val="80000"/>
                </a:srgbClr>
              </a:solidFill>
            </cx:spPr>
          </cx:dataPt>
          <cx:dataPt idx="2">
            <cx:spPr>
              <a:solidFill>
                <a:srgbClr val="F8D8D8"/>
              </a:solidFill>
            </cx:spPr>
          </cx:dataPt>
          <cx:dataPt idx="3">
            <cx:spPr>
              <a:solidFill>
                <a:srgbClr val="F8D8D8"/>
              </a:solidFill>
            </cx:spPr>
          </cx:dataPt>
          <cx:dataPt idx="4">
            <cx:spPr>
              <a:solidFill>
                <a:srgbClr val="F8D8D8"/>
              </a:solidFill>
            </cx:spPr>
          </cx:dataPt>
          <cx:dataPt idx="5">
            <cx:spPr>
              <a:solidFill>
                <a:srgbClr val="F8D8D8"/>
              </a:solidFill>
            </cx:spPr>
          </cx:dataPt>
          <cx:dataPt idx="6">
            <cx:spPr>
              <a:solidFill>
                <a:srgbClr val="3E8853">
                  <a:lumMod val="20000"/>
                  <a:lumOff val="80000"/>
                </a:srgbClr>
              </a:solidFill>
            </cx:spPr>
          </cx:dataPt>
          <cx:dataPt idx="7">
            <cx:spPr>
              <a:solidFill>
                <a:prstClr val="black">
                  <a:lumMod val="65000"/>
                  <a:lumOff val="35000"/>
                </a:prstClr>
              </a:solidFill>
            </cx:spPr>
          </cx:dataPt>
          <cx:dataId val="0"/>
          <cx:layoutPr>
            <cx:subtotals>
              <cx:idx val="7"/>
            </cx:subtotals>
          </cx:layoutPr>
        </cx:series>
      </cx:plotAreaRegion>
      <cx:axis id="0">
        <cx:catScaling gapWidth="0.2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100" b="1" kern="0" baseline="0">
                <a:ln>
                  <a:noFill/>
                </a:ln>
              </a:defRPr>
            </a:pPr>
            <a:endParaRPr lang="en-US" sz="1100" b="1" i="0" u="none" strike="noStrike" kern="0" baseline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latin typeface="Calibri"/>
            </a:endParaRPr>
          </a:p>
        </cx:txPr>
      </cx:axis>
      <cx:axis id="1">
        <cx:valScaling/>
        <cx:majorGridlines/>
        <cx:tickLabels/>
        <cx:numFmt formatCode="$#,##0" sourceLinked="0"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100"/>
            </a:pPr>
            <a:endParaRPr lang="en-US" sz="11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Calibri" panose="020F0502020204030204"/>
            </a:endParaRPr>
          </a:p>
        </cx:txPr>
      </cx:axis>
    </cx:plotArea>
    <cx:legend pos="b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900"/>
          </a:pPr>
          <a:endParaRPr lang="en-US" sz="9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Calibri" panose="020F0502020204030204"/>
          </a:endParaRPr>
        </a:p>
      </cx:txPr>
    </cx:legend>
  </cx:chart>
  <cx:fmtOvrs>
    <cx:fmtOvr idx="0">
      <cx:spPr>
        <a:solidFill>
          <a:schemeClr val="accent5">
            <a:lumMod val="20000"/>
            <a:lumOff val="80000"/>
          </a:schemeClr>
        </a:solidFill>
      </cx:spPr>
    </cx:fmtOvr>
    <cx:fmtOvr idx="2">
      <cx:spPr>
        <a:solidFill>
          <a:schemeClr val="bg2">
            <a:lumMod val="25000"/>
          </a:schemeClr>
        </a:solidFill>
      </cx:spPr>
    </cx:fmtOvr>
    <cx:fmtOvr idx="1">
      <cx:spPr>
        <a:solidFill>
          <a:srgbClr val="F8D8D8"/>
        </a:solidFill>
      </cx:spPr>
    </cx:fmtOvr>
  </cx:fmtOvrs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Sheet1!$A$2:$A$10</cx:f>
        <cx:lvl ptCount="9">
          <cx:pt idx="0">Beginning Cash Balance</cx:pt>
          <cx:pt idx="1">NOP</cx:pt>
          <cx:pt idx="2">Other</cx:pt>
          <cx:pt idx="3">SBA Loan Payments</cx:pt>
          <cx:pt idx="4">Change in AR</cx:pt>
          <cx:pt idx="5">PPP Loan</cx:pt>
          <cx:pt idx="6">EIDL Loan</cx:pt>
          <cx:pt idx="7">Change in AP</cx:pt>
          <cx:pt idx="8">Ending Cash Balance</cx:pt>
        </cx:lvl>
      </cx:strDim>
      <cx:numDim type="val">
        <cx:f>Sheet1!$B$2:$B$10</cx:f>
        <cx:lvl ptCount="9" formatCode="\$* #,##0;\$* \(#,##0\);\-;&quot;N/A&quot;">
          <cx:pt idx="0">87681.839999999997</cx:pt>
          <cx:pt idx="1">-405513.14000000001</cx:pt>
          <cx:pt idx="2">-46929</cx:pt>
          <cx:pt idx="3">-62667.18</cx:pt>
          <cx:pt idx="4">-315268</cx:pt>
          <cx:pt idx="5">381000</cx:pt>
          <cx:pt idx="6">450000</cx:pt>
          <cx:pt idx="7">56456.269999999997</cx:pt>
          <cx:pt idx="8">-144760.78999999992</cx:pt>
        </cx:lvl>
      </cx:numDim>
    </cx:data>
  </cx:chartData>
  <cx:chart>
    <cx:plotArea>
      <cx:plotAreaRegion>
        <cx:series layoutId="waterfall" uniqueId="{F50D2F21-E793-4746-921B-84F0B7347BBB}">
          <cx:tx>
            <cx:txData>
              <cx:f>Sheet1!$B$1</cx:f>
              <cx:v>Changes in Cash</cx:v>
            </cx:txData>
          </cx:tx>
          <cx:dataPt idx="0">
            <cx:spPr>
              <a:solidFill>
                <a:prstClr val="black">
                  <a:lumMod val="65000"/>
                  <a:lumOff val="35000"/>
                </a:prstClr>
              </a:solidFill>
            </cx:spPr>
          </cx:dataPt>
          <cx:dataPt idx="1">
            <cx:spPr>
              <a:solidFill>
                <a:srgbClr val="F8D8D8"/>
              </a:solidFill>
            </cx:spPr>
          </cx:dataPt>
          <cx:dataPt idx="5">
            <cx:spPr>
              <a:solidFill>
                <a:srgbClr val="3E8853">
                  <a:lumMod val="20000"/>
                  <a:lumOff val="80000"/>
                </a:srgbClr>
              </a:solidFill>
            </cx:spPr>
          </cx:dataPt>
          <cx:dataPt idx="6">
            <cx:spPr>
              <a:solidFill>
                <a:srgbClr val="3E8853">
                  <a:lumMod val="20000"/>
                  <a:lumOff val="80000"/>
                </a:srgbClr>
              </a:solidFill>
            </cx:spPr>
          </cx:dataPt>
          <cx:dataPt idx="7">
            <cx:spPr>
              <a:solidFill>
                <a:srgbClr val="3E8853">
                  <a:lumMod val="20000"/>
                  <a:lumOff val="80000"/>
                </a:srgbClr>
              </a:solidFill>
            </cx:spPr>
          </cx:dataPt>
          <cx:dataPt idx="8">
            <cx:spPr>
              <a:solidFill>
                <a:prstClr val="black">
                  <a:lumMod val="65000"/>
                  <a:lumOff val="35000"/>
                </a:prstClr>
              </a:solidFill>
            </cx:spPr>
          </cx:dataPt>
          <cx:dataId val="0"/>
          <cx:layoutPr>
            <cx:subtotals/>
          </cx:layoutPr>
        </cx:series>
      </cx:plotAreaRegion>
      <cx:axis id="0">
        <cx:catScaling gapWidth="0.2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100" b="1" kern="0" baseline="0">
                <a:ln>
                  <a:noFill/>
                </a:ln>
              </a:defRPr>
            </a:pPr>
            <a:endParaRPr lang="en-US" sz="1100" b="1" i="0" u="none" strike="noStrike" kern="0" baseline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latin typeface="Calibri"/>
            </a:endParaRPr>
          </a:p>
        </cx:txPr>
      </cx:axis>
      <cx:axis id="1">
        <cx:valScaling/>
        <cx:majorGridlines/>
        <cx:tickLabels/>
        <cx:numFmt formatCode="$#,##0" sourceLinked="0"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100"/>
            </a:pPr>
            <a:endParaRPr lang="en-US" sz="11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Calibri" panose="020F0502020204030204"/>
            </a:endParaRPr>
          </a:p>
        </cx:txPr>
      </cx:axis>
    </cx:plotArea>
    <cx:legend pos="b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900"/>
          </a:pPr>
          <a:endParaRPr lang="en-US" sz="9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Calibri" panose="020F0502020204030204"/>
          </a:endParaRPr>
        </a:p>
      </cx:txPr>
    </cx:legend>
  </cx:chart>
  <cx:fmtOvrs>
    <cx:fmtOvr idx="0">
      <cx:spPr>
        <a:solidFill>
          <a:schemeClr val="accent5">
            <a:lumMod val="20000"/>
            <a:lumOff val="80000"/>
          </a:schemeClr>
        </a:solidFill>
      </cx:spPr>
    </cx:fmtOvr>
    <cx:fmtOvr idx="2">
      <cx:spPr>
        <a:solidFill>
          <a:schemeClr val="bg2">
            <a:lumMod val="25000"/>
          </a:schemeClr>
        </a:solidFill>
      </cx:spPr>
    </cx:fmtOvr>
    <cx:fmtOvr idx="1">
      <cx:spPr>
        <a:solidFill>
          <a:srgbClr val="F8D8D8"/>
        </a:solidFill>
      </cx:spPr>
    </cx:fmtOvr>
  </cx:fmtOvrs>
</cx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0705A57-C925-44DD-8969-342518632E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F301947-D508-4980-AB93-6A977D62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79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66618">
              <a:defRPr/>
            </a:pPr>
            <a:fld id="{D3807C7F-DBC1-4F0E-BBB2-C6053E7D91C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6618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49030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66618">
              <a:defRPr/>
            </a:pPr>
            <a:fld id="{D3807C7F-DBC1-4F0E-BBB2-C6053E7D91C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6618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68264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277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79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22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31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8261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4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85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35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35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83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9746279-526B-41A4-91D2-18550B0F929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776DA1F-9080-4641-B7E1-1EC7917C301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499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4/relationships/chartEx" Target="../charts/chartEx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422FA-0436-47CB-A66B-D7EEDE646BC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6124" y="287339"/>
            <a:ext cx="10058400" cy="984414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entury Gothic" panose="020B0502020202020204" pitchFamily="34" charset="0"/>
              </a:rPr>
              <a:t>Cash Waterfall - Startup</a:t>
            </a:r>
            <a:endParaRPr lang="en-US" sz="6600" b="1" dirty="0">
              <a:latin typeface="Century Gothic" panose="020B0502020202020204" pitchFamily="34" charset="0"/>
            </a:endParaRPr>
          </a:p>
        </p:txBody>
      </p:sp>
      <mc:AlternateContent xmlns:mc="http://schemas.openxmlformats.org/markup-compatibility/2006">
        <mc:Choice xmlns:cx4="http://schemas.microsoft.com/office/drawing/2016/5/10/chartex" Requires="cx4">
          <p:graphicFrame>
            <p:nvGraphicFramePr>
              <p:cNvPr id="6" name="Content Placeholder 5">
                <a:extLst>
                  <a:ext uri="{FF2B5EF4-FFF2-40B4-BE49-F238E27FC236}">
                    <a16:creationId xmlns:a16="http://schemas.microsoft.com/office/drawing/2014/main" id="{CE23E13F-3314-49A1-BAC8-75A567DDD774}"/>
                  </a:ext>
                </a:extLst>
              </p:cNvPr>
              <p:cNvGraphicFramePr>
                <a:graphicFrameLocks noGrp="1"/>
              </p:cNvGraphicFramePr>
              <p:nvPr>
                <p:ph idx="4294967295"/>
                <p:extLst>
                  <p:ext uri="{D42A27DB-BD31-4B8C-83A1-F6EECF244321}">
                    <p14:modId xmlns:p14="http://schemas.microsoft.com/office/powerpoint/2010/main" val="3187879470"/>
                  </p:ext>
                </p:extLst>
              </p:nvPr>
            </p:nvGraphicFramePr>
            <p:xfrm>
              <a:off x="341586" y="1405649"/>
              <a:ext cx="11508828" cy="478494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6" name="Content Placeholder 5">
                <a:extLst>
                  <a:ext uri="{FF2B5EF4-FFF2-40B4-BE49-F238E27FC236}">
                    <a16:creationId xmlns:a16="http://schemas.microsoft.com/office/drawing/2014/main" id="{CE23E13F-3314-49A1-BAC8-75A567DDD77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1586" y="1405649"/>
                <a:ext cx="11508828" cy="478494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3771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422FA-0436-47CB-A66B-D7EEDE646BC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6124" y="287339"/>
            <a:ext cx="10058400" cy="984414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entury Gothic" panose="020B0502020202020204" pitchFamily="34" charset="0"/>
              </a:rPr>
              <a:t>Cash Waterfall – Operating</a:t>
            </a:r>
            <a:endParaRPr lang="en-US" sz="6600" b="1" dirty="0">
              <a:latin typeface="Century Gothic" panose="020B0502020202020204" pitchFamily="34" charset="0"/>
            </a:endParaRPr>
          </a:p>
        </p:txBody>
      </p:sp>
      <mc:AlternateContent xmlns:mc="http://schemas.openxmlformats.org/markup-compatibility/2006">
        <mc:Choice xmlns:cx4="http://schemas.microsoft.com/office/drawing/2016/5/10/chartex" Requires="cx4">
          <p:graphicFrame>
            <p:nvGraphicFramePr>
              <p:cNvPr id="6" name="Content Placeholder 5">
                <a:extLst>
                  <a:ext uri="{FF2B5EF4-FFF2-40B4-BE49-F238E27FC236}">
                    <a16:creationId xmlns:a16="http://schemas.microsoft.com/office/drawing/2014/main" id="{CE23E13F-3314-49A1-BAC8-75A567DDD774}"/>
                  </a:ext>
                </a:extLst>
              </p:cNvPr>
              <p:cNvGraphicFramePr>
                <a:graphicFrameLocks noGrp="1"/>
              </p:cNvGraphicFramePr>
              <p:nvPr>
                <p:ph idx="4294967295"/>
                <p:extLst>
                  <p:ext uri="{D42A27DB-BD31-4B8C-83A1-F6EECF244321}">
                    <p14:modId xmlns:p14="http://schemas.microsoft.com/office/powerpoint/2010/main" val="336106980"/>
                  </p:ext>
                </p:extLst>
              </p:nvPr>
            </p:nvGraphicFramePr>
            <p:xfrm>
              <a:off x="341586" y="1405649"/>
              <a:ext cx="11508828" cy="478494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6" name="Content Placeholder 5">
                <a:extLst>
                  <a:ext uri="{FF2B5EF4-FFF2-40B4-BE49-F238E27FC236}">
                    <a16:creationId xmlns:a16="http://schemas.microsoft.com/office/drawing/2014/main" id="{CE23E13F-3314-49A1-BAC8-75A567DDD77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1586" y="1405649"/>
                <a:ext cx="11508828" cy="478494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859016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569</TotalTime>
  <Words>10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Century Gothic</vt:lpstr>
      <vt:lpstr>Retrospect</vt:lpstr>
      <vt:lpstr>Cash Waterfall - Startup</vt:lpstr>
      <vt:lpstr>Cash Waterfall – Operating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GrowthLab Financial</dc:creator>
  <cp:lastModifiedBy>Korey Cournoyer</cp:lastModifiedBy>
  <cp:revision>62</cp:revision>
  <cp:lastPrinted>2020-09-28T11:26:44Z</cp:lastPrinted>
  <dcterms:created xsi:type="dcterms:W3CDTF">2019-11-21T16:00:34Z</dcterms:created>
  <dcterms:modified xsi:type="dcterms:W3CDTF">2021-03-10T17:26:54Z</dcterms:modified>
</cp:coreProperties>
</file>