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9"/>
  </p:notesMasterIdLst>
  <p:sldIdLst>
    <p:sldId id="473" r:id="rId2"/>
    <p:sldId id="472" r:id="rId3"/>
    <p:sldId id="299" r:id="rId4"/>
    <p:sldId id="258" r:id="rId5"/>
    <p:sldId id="446" r:id="rId6"/>
    <p:sldId id="447" r:id="rId7"/>
    <p:sldId id="448" r:id="rId8"/>
    <p:sldId id="262" r:id="rId9"/>
    <p:sldId id="449" r:id="rId10"/>
    <p:sldId id="450" r:id="rId11"/>
    <p:sldId id="451" r:id="rId12"/>
    <p:sldId id="475" r:id="rId13"/>
    <p:sldId id="453" r:id="rId14"/>
    <p:sldId id="281" r:id="rId15"/>
    <p:sldId id="283" r:id="rId16"/>
    <p:sldId id="284" r:id="rId17"/>
    <p:sldId id="260" r:id="rId18"/>
    <p:sldId id="286" r:id="rId19"/>
    <p:sldId id="287" r:id="rId20"/>
    <p:sldId id="288" r:id="rId21"/>
    <p:sldId id="289" r:id="rId22"/>
    <p:sldId id="292" r:id="rId23"/>
    <p:sldId id="259" r:id="rId24"/>
    <p:sldId id="293" r:id="rId25"/>
    <p:sldId id="294" r:id="rId26"/>
    <p:sldId id="295" r:id="rId27"/>
    <p:sldId id="296" r:id="rId28"/>
    <p:sldId id="297" r:id="rId29"/>
    <p:sldId id="298" r:id="rId30"/>
    <p:sldId id="454" r:id="rId31"/>
    <p:sldId id="476" r:id="rId32"/>
    <p:sldId id="300" r:id="rId33"/>
    <p:sldId id="301" r:id="rId34"/>
    <p:sldId id="309" r:id="rId35"/>
    <p:sldId id="311" r:id="rId36"/>
    <p:sldId id="310" r:id="rId37"/>
    <p:sldId id="308" r:id="rId38"/>
    <p:sldId id="455" r:id="rId39"/>
    <p:sldId id="312" r:id="rId40"/>
    <p:sldId id="313" r:id="rId41"/>
    <p:sldId id="314" r:id="rId42"/>
    <p:sldId id="316" r:id="rId43"/>
    <p:sldId id="315" r:id="rId44"/>
    <p:sldId id="456" r:id="rId45"/>
    <p:sldId id="329" r:id="rId46"/>
    <p:sldId id="317" r:id="rId47"/>
    <p:sldId id="457" r:id="rId48"/>
    <p:sldId id="479" r:id="rId49"/>
    <p:sldId id="458" r:id="rId50"/>
    <p:sldId id="330" r:id="rId51"/>
    <p:sldId id="331" r:id="rId52"/>
    <p:sldId id="459" r:id="rId53"/>
    <p:sldId id="335" r:id="rId54"/>
    <p:sldId id="336" r:id="rId55"/>
    <p:sldId id="332" r:id="rId56"/>
    <p:sldId id="339" r:id="rId57"/>
    <p:sldId id="460" r:id="rId58"/>
    <p:sldId id="477" r:id="rId59"/>
    <p:sldId id="337" r:id="rId60"/>
    <p:sldId id="342" r:id="rId61"/>
    <p:sldId id="344" r:id="rId62"/>
    <p:sldId id="343" r:id="rId63"/>
    <p:sldId id="461" r:id="rId64"/>
    <p:sldId id="345" r:id="rId65"/>
    <p:sldId id="346" r:id="rId66"/>
    <p:sldId id="347" r:id="rId67"/>
    <p:sldId id="349" r:id="rId68"/>
    <p:sldId id="356" r:id="rId69"/>
    <p:sldId id="357" r:id="rId70"/>
    <p:sldId id="359" r:id="rId71"/>
    <p:sldId id="358" r:id="rId72"/>
    <p:sldId id="360" r:id="rId73"/>
    <p:sldId id="351" r:id="rId74"/>
    <p:sldId id="350" r:id="rId75"/>
    <p:sldId id="352" r:id="rId76"/>
    <p:sldId id="354" r:id="rId77"/>
    <p:sldId id="361" r:id="rId78"/>
    <p:sldId id="462" r:id="rId79"/>
    <p:sldId id="362" r:id="rId80"/>
    <p:sldId id="370" r:id="rId81"/>
    <p:sldId id="377" r:id="rId82"/>
    <p:sldId id="378" r:id="rId83"/>
    <p:sldId id="373" r:id="rId84"/>
    <p:sldId id="374" r:id="rId85"/>
    <p:sldId id="375" r:id="rId86"/>
    <p:sldId id="383" r:id="rId87"/>
    <p:sldId id="464" r:id="rId88"/>
    <p:sldId id="379" r:id="rId89"/>
    <p:sldId id="380" r:id="rId90"/>
    <p:sldId id="465" r:id="rId91"/>
    <p:sldId id="384" r:id="rId92"/>
    <p:sldId id="385" r:id="rId93"/>
    <p:sldId id="467" r:id="rId94"/>
    <p:sldId id="386" r:id="rId95"/>
    <p:sldId id="387" r:id="rId96"/>
    <p:sldId id="388" r:id="rId97"/>
    <p:sldId id="389" r:id="rId98"/>
    <p:sldId id="390" r:id="rId99"/>
    <p:sldId id="466" r:id="rId100"/>
    <p:sldId id="391" r:id="rId101"/>
    <p:sldId id="395" r:id="rId102"/>
    <p:sldId id="397" r:id="rId103"/>
    <p:sldId id="396" r:id="rId104"/>
    <p:sldId id="468" r:id="rId105"/>
    <p:sldId id="398" r:id="rId106"/>
    <p:sldId id="399" r:id="rId107"/>
    <p:sldId id="400" r:id="rId108"/>
    <p:sldId id="401" r:id="rId109"/>
    <p:sldId id="404" r:id="rId110"/>
    <p:sldId id="410" r:id="rId111"/>
    <p:sldId id="405" r:id="rId112"/>
    <p:sldId id="407" r:id="rId113"/>
    <p:sldId id="408" r:id="rId114"/>
    <p:sldId id="409" r:id="rId115"/>
    <p:sldId id="469" r:id="rId116"/>
    <p:sldId id="411" r:id="rId117"/>
    <p:sldId id="412" r:id="rId118"/>
    <p:sldId id="470" r:id="rId119"/>
    <p:sldId id="478" r:id="rId120"/>
    <p:sldId id="414" r:id="rId121"/>
    <p:sldId id="418" r:id="rId122"/>
    <p:sldId id="422" r:id="rId123"/>
    <p:sldId id="425" r:id="rId124"/>
    <p:sldId id="421" r:id="rId125"/>
    <p:sldId id="424" r:id="rId126"/>
    <p:sldId id="420" r:id="rId127"/>
    <p:sldId id="426" r:id="rId128"/>
    <p:sldId id="416" r:id="rId129"/>
    <p:sldId id="428" r:id="rId130"/>
    <p:sldId id="429" r:id="rId131"/>
    <p:sldId id="430" r:id="rId132"/>
    <p:sldId id="471" r:id="rId133"/>
    <p:sldId id="431" r:id="rId134"/>
    <p:sldId id="432" r:id="rId135"/>
    <p:sldId id="433" r:id="rId136"/>
    <p:sldId id="434" r:id="rId137"/>
    <p:sldId id="435" r:id="rId138"/>
    <p:sldId id="436" r:id="rId139"/>
    <p:sldId id="438" r:id="rId140"/>
    <p:sldId id="439" r:id="rId141"/>
    <p:sldId id="440" r:id="rId142"/>
    <p:sldId id="441" r:id="rId143"/>
    <p:sldId id="442" r:id="rId144"/>
    <p:sldId id="443" r:id="rId145"/>
    <p:sldId id="452" r:id="rId146"/>
    <p:sldId id="474" r:id="rId147"/>
    <p:sldId id="444" r:id="rId1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lie Weidenfeld" initials="NW" lastIdx="5" clrIdx="0">
    <p:extLst>
      <p:ext uri="{19B8F6BF-5375-455C-9EA6-DF929625EA0E}">
        <p15:presenceInfo xmlns:p15="http://schemas.microsoft.com/office/powerpoint/2012/main" userId="S::nathalie.weidenfeld@interfaceware.com::eeb6fd86-d19e-4cea-911b-e7fb2a8d7e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8F3"/>
    <a:srgbClr val="47E400"/>
    <a:srgbClr val="F2F9FF"/>
    <a:srgbClr val="0074C7"/>
    <a:srgbClr val="D39501"/>
    <a:srgbClr val="D8E2EA"/>
    <a:srgbClr val="C8C8C8"/>
    <a:srgbClr val="FFA000"/>
    <a:srgbClr val="DE0002"/>
    <a:srgbClr val="04A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8"/>
    <p:restoredTop sz="81156"/>
  </p:normalViewPr>
  <p:slideViewPr>
    <p:cSldViewPr snapToGrid="0" snapToObjects="1">
      <p:cViewPr varScale="1">
        <p:scale>
          <a:sx n="92" d="100"/>
          <a:sy n="92" d="100"/>
        </p:scale>
        <p:origin x="1432" y="18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commentAuthors" Target="commentAuthor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30T15:29:13.809" idx="1">
    <p:pos x="10" y="10"/>
    <p:text>Insert key words</p:text>
    <p:extLst>
      <p:ext uri="{C676402C-5697-4E1C-873F-D02D1690AC5C}">
        <p15:threadingInfo xmlns:p15="http://schemas.microsoft.com/office/powerpoint/2012/main" timeZoneBias="240"/>
      </p:ext>
    </p:extLst>
  </p:cm>
  <p:cm authorId="1" dt="2021-06-30T15:29:50.194" idx="2">
    <p:pos x="10" y="146"/>
    <p:text>e..g *Only with Prof and Enterprise</p:text>
    <p:extLst>
      <p:ext uri="{C676402C-5697-4E1C-873F-D02D1690AC5C}">
        <p15:threadingInfo xmlns:p15="http://schemas.microsoft.com/office/powerpoint/2012/main" timeZoneBias="24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30T15:32:28.795" idx="3">
    <p:pos x="10" y="10"/>
    <p:text>Keywords! e.g. avoid bottle necks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30T15:33:19.774" idx="4">
    <p:pos x="10" y="10"/>
    <p:text>On the side: show key words and benefits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30T15:36:09.724" idx="5">
    <p:pos x="10" y="10"/>
    <p:text>Add summary slides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261D1-77A2-694F-B196-2BB9FD5AD1CC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D9F03-FDE4-6849-9A5E-1C20C2D5F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6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10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Tx/>
              <a:buNone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Logged Iguana interactions</a:t>
            </a:r>
          </a:p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1049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0220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i="1" dirty="0"/>
              <a:t>Industry-tested interface designs - can optimize your interface architectures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Competing Consumers design</a:t>
            </a:r>
            <a:r>
              <a:rPr lang="en-US" dirty="0"/>
              <a:t> – receiver channel,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consumer channels.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Bottlenecks.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1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Use: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Handle peak message volumes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When volumes are highly variable, messages are independent, need to be highly available and remain resilient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payment processing workflows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85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Content filter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Removing sensitive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E.g. HL7 ADT messages, demographic and facility visit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Demographic information for scheduling purposes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Send PID segment downstream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6273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Composed Message processor design</a:t>
            </a:r>
            <a:r>
              <a:rPr lang="en-US" dirty="0"/>
              <a:t> – </a:t>
            </a:r>
            <a:r>
              <a:rPr lang="en-C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splits the message up, routes the re-aggregates responses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 of results don’t matter, several components with their own processing requirements.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 Orders workflow: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 device and prescription medication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 inventory system,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Pharmacy system to fulfill.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 filled, aggregated back into summary message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3035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Optimize message processing activities, leverage for future issues, increase solution reliability,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”Developing Interfaces” webinar = more detail, use cases, optimize your architecture.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1954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Optimize the development process.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955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Hidden Lua commands you can call from the translator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“_G” = Lua context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</a:t>
            </a:r>
            <a:r>
              <a:rPr lang="en-US" dirty="0"/>
              <a:t>values within this table can be used across scripts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6456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2209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List of Iguana libraries and functions what can be done within each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Easier to browse functionality, store and manage variables in one place. 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8601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u="none" dirty="0"/>
              <a:t>Customized functions and modules </a:t>
            </a:r>
          </a:p>
          <a:p>
            <a:pPr marL="0" indent="0">
              <a:buFontTx/>
              <a:buNone/>
            </a:pPr>
            <a:endParaRPr lang="en-US" u="none" dirty="0"/>
          </a:p>
          <a:p>
            <a:pPr marL="0" indent="0">
              <a:buFontTx/>
              <a:buNone/>
            </a:pPr>
            <a:r>
              <a:rPr lang="en-US" u="none" dirty="0"/>
              <a:t>Did you Know? Create </a:t>
            </a:r>
            <a:r>
              <a:rPr lang="en-US" i="1" u="none" dirty="0"/>
              <a:t>custom help documentation </a:t>
            </a:r>
          </a:p>
          <a:p>
            <a:pPr marL="0" indent="0">
              <a:buFontTx/>
              <a:buNone/>
            </a:pPr>
            <a:endParaRPr lang="en-US" i="1" u="none" dirty="0"/>
          </a:p>
          <a:p>
            <a:pPr marL="0" indent="0">
              <a:buFontTx/>
              <a:buNone/>
            </a:pPr>
            <a:r>
              <a:rPr lang="en-US" b="1" i="0" u="none" dirty="0"/>
              <a:t>Lua</a:t>
            </a:r>
            <a:r>
              <a:rPr lang="en-US" b="1" i="1" u="none" dirty="0"/>
              <a:t> </a:t>
            </a:r>
            <a:r>
              <a:rPr lang="en-US" b="1" i="0" u="none" dirty="0"/>
              <a:t>help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84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Tx/>
              <a:buNone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Executable = build and configure once, then export</a:t>
            </a:r>
          </a:p>
          <a:p>
            <a:pPr marL="0" indent="0" rtl="0" fontAlgn="base">
              <a:buFontTx/>
              <a:buNone/>
            </a:pP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fontAlgn="base">
              <a:buFontTx/>
              <a:buNone/>
            </a:pP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fontAlgn="base">
              <a:buFontTx/>
              <a:buNone/>
            </a:pPr>
            <a:r>
              <a:rPr lang="en-CA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OEM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(Original Equipment Manufacturer) </a:t>
            </a:r>
            <a:r>
              <a:rPr lang="en-CA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applications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endParaRPr lang="en-CA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dirty="0"/>
          </a:p>
          <a:p>
            <a:pPr rtl="0" fontAlgn="base"/>
            <a:endParaRPr lang="en-US" dirty="0"/>
          </a:p>
          <a:p>
            <a:pPr rtl="0" fontAlgn="base"/>
            <a:endParaRPr lang="en-US" dirty="0"/>
          </a:p>
          <a:p>
            <a:pPr rtl="0" fontAlgn="base"/>
            <a:endParaRPr lang="en-US" dirty="0"/>
          </a:p>
          <a:p>
            <a:pPr rtl="0" fontAlgn="base"/>
            <a:endParaRPr lang="en-US" dirty="0"/>
          </a:p>
          <a:p>
            <a:pPr rtl="0" fontAlgn="base"/>
            <a:endParaRPr lang="en-US" dirty="0"/>
          </a:p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3912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i="0" u="none" dirty="0" err="1"/>
              <a:t>help.set</a:t>
            </a:r>
            <a:r>
              <a:rPr lang="en-US" b="0" i="0" u="none" dirty="0"/>
              <a:t> function: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 u="none" dirty="0"/>
              <a:t>Function title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 u="none" dirty="0"/>
              <a:t>Function Description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 u="none" dirty="0"/>
              <a:t>The Usage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 u="none" dirty="0"/>
              <a:t>And the required parameters.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i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User-facing functions, should define help, understand purpose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u="sng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58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u="none" dirty="0"/>
              <a:t>Transition from Chameleon to Iguana.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u="non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i="1" u="none" dirty="0"/>
              <a:t>Iguana provides tools to assist?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CHM API = convenience for Chameleon users switching to Iguana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“From Xml” function, converts XML string to HL7. </a:t>
            </a:r>
            <a:b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CA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4778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“Parse” command, compare output of Chameleon interfaces to the equivalent Lua mapping code.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Parse and map your data according to your Chameleon VMD,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execute logic contained in VMD file’s Python scripts.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7720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“To XML” function, the reverse function of “From XML” command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HL7 into XML string.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4332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“Transform” command, perform legacy transformation in Iguana similar Chameleon.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Convenient to compare output of the equivalent Lua mapping code.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807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i="0" dirty="0"/>
              <a:t>Improve interface development and upgrade processes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i="0" dirty="0"/>
              <a:t>Enhance Iguana coding (better organize, create documentation).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i="0" dirty="0"/>
              <a:t>Developing Interfaces webinar </a:t>
            </a:r>
            <a:r>
              <a:rPr lang="en-US" i="0" dirty="0"/>
              <a:t>= use cases for these hidden commands, how you can apply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7229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1991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May </a:t>
            </a:r>
            <a:r>
              <a:rPr lang="en-US" i="1" dirty="0"/>
              <a:t>not need a roster of different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Native processing capability, pre-built templates</a:t>
            </a:r>
            <a:endParaRPr lang="en-US" u="sng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u="sng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sample data, in-house parsers, and common processing logic</a:t>
            </a:r>
            <a:endParaRPr lang="en-US" u="sng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942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By having a single integration system that can ingest all of these data types, it means that all of your applications can connect to a central hub, so that your monitoring, deployment, and development processes are centralized and can be easily managed.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6798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Pull up data type poll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Iguana web service using a FHIR-based API.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Azure 10 minutes, Iguana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capable of processing 1,000 FHIR resources per second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a FHIR sever,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 about 2 hours. </a:t>
            </a:r>
            <a:endParaRPr lang="en-US" dirty="0"/>
          </a:p>
          <a:p>
            <a:pPr rtl="0" fontAlgn="base"/>
            <a:endParaRPr lang="en-US" dirty="0"/>
          </a:p>
          <a:p>
            <a:pPr rtl="0" fontAlgn="base"/>
            <a:endParaRPr lang="en-US" dirty="0"/>
          </a:p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0842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7286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i="1" dirty="0"/>
              <a:t>Database connection tools to enhance database maintenance, security and reliability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Import Database Schema tool to upload schema programmatically.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9626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Input credentials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Database name, user name, password and API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0316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Output the table schemas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0305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C&amp;P into translator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4161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Easily map values from data inputs.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Combine with merge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509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Best practices: don’t insert directly into app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9696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Staging table – temp data store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Added security so data not prematurely overwritten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091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Auto retrying connections.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Make 10 queries for single message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Best practice – close connections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Opening and closing connections many times for single message, affects performance, causes slowdowns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DB2 module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u="sng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1932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Built-in connection retry function.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Keep connection open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Resource intensive, what normally causes slowdowns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70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 time on development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 a faster time-to-market with your instances (Due to the quick deployment process),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 your scalability efforts through auto-deployment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- “Did You Know” Administration webinar</a:t>
            </a:r>
          </a:p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3619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Core = DB 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More robust and reliable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3488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used as a handle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enhancements of DB2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219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 database maintenance, security, and reliability procedures.</a:t>
            </a:r>
          </a:p>
          <a:p>
            <a:endParaRPr lang="en-US" dirty="0"/>
          </a:p>
          <a:p>
            <a:r>
              <a:rPr lang="en-US" dirty="0"/>
              <a:t>Developing Interfaces = tools  and best practice recommendations for using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5977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Pre-built modules and templates. </a:t>
            </a:r>
          </a:p>
          <a:p>
            <a:endParaRPr lang="en-US" dirty="0"/>
          </a:p>
          <a:p>
            <a:r>
              <a:rPr lang="en-US" dirty="0"/>
              <a:t>EMRs, cloud-based services, and non-clinical apps. </a:t>
            </a:r>
          </a:p>
          <a:p>
            <a:endParaRPr lang="en-US" dirty="0"/>
          </a:p>
          <a:p>
            <a:r>
              <a:rPr lang="en-US" dirty="0"/>
              <a:t>Time consuming to create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7235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Pre-built modules to quickly connect to these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40% of the way there for connectivity and mapping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Supported vendor EMR templates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7203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Easily connect to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athenahealth's API, interact with available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6003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Easier and faster way to recognize types of parameters in a web request + relevant description.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9479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Built-in help documentation for developing interfaces.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6169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have templates for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5901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67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Register and license your Iguana.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requisite for activating your instances.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3907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Allscripts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5887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eClinicalWorks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9023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 S3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0035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HL7 FHIR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8188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 on FHIR.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83493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Salesforce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3993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Templates save time and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need to develop connections/mapping structures from scratch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 down implementation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Solutions and Workflows webinar = introduce more templates, how to use within your business context.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07476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you at our remaining 3 webinars: Solutions and Workflows. Iguana Administration and Configuration, Interface Development,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78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51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l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Automatically activate new instances, or transfer licenses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21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fleet of Iguanas that need to have...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39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licenses activated...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12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transferred,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43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2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migration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6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Iguana servers goes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79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back up and running with your secondary or redundant instances.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this API through any external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 flexibility of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56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Access to several license-based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Getting an authorization token,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38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Getting a list of available license codes from your account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42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Provides </a:t>
            </a:r>
            <a:r>
              <a:rPr lang="en-US" b="0" dirty="0"/>
              <a:t>a license description (e.g. Base, Professional or Enterprise License) and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496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Check to see if a license is activated, and receive info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80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Transfer a license by stating Activation 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and the ID of the instance you’re transferring to.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76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Details: instance ID, for transferring a license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93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Apply code by stating the license 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Dynamically activate Iguana without having to manually access the application.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0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43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Fast deployment , limiting the potential for human error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Administration webinar, call this API externally, each type of license-based activity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328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Pull up License Poll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5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17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0" u="sng" dirty="0"/>
              <a:t>User Sync:</a:t>
            </a:r>
          </a:p>
          <a:p>
            <a:r>
              <a:rPr lang="en-US" dirty="0"/>
              <a:t>Configuring user roles and permissions manually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72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987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299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321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Master Iguana Server = replicate configuration to all other Iguanas - running identical versions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083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Sync </a:t>
            </a:r>
            <a:r>
              <a:rPr lang="en-CA" i="0" dirty="0"/>
              <a:t>programmatically, save time for config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i="0" dirty="0"/>
              <a:t>Administration webinar, = synchronize users, important caveats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67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Password: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import and export process = repository (for example </a:t>
            </a:r>
            <a:r>
              <a:rPr lang="en-US" dirty="0" err="1"/>
              <a:t>Github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01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dirty="0"/>
              <a:t>Download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40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Access via username and password.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020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Multiple security risks, including brute-force and phishing attacks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Randomly-generated password can be difficult for users to remember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Did You Know? Iguana can help to make your authentication processes much more secure = SSH workflow</a:t>
            </a:r>
          </a:p>
          <a:p>
            <a:endParaRPr lang="en-US" u="none" dirty="0"/>
          </a:p>
          <a:p>
            <a:endParaRPr lang="en-US" u="none" dirty="0"/>
          </a:p>
          <a:p>
            <a:endParaRPr lang="en-US" u="none" dirty="0"/>
          </a:p>
          <a:p>
            <a:endParaRPr lang="en-US" b="1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698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none" dirty="0"/>
          </a:p>
          <a:p>
            <a:pPr marL="228600" indent="-228600">
              <a:buAutoNum type="arabicPeriod"/>
            </a:pPr>
            <a:r>
              <a:rPr lang="en-US" b="1" u="none" dirty="0"/>
              <a:t>Strong data encryption </a:t>
            </a:r>
          </a:p>
          <a:p>
            <a:pPr marL="228600" indent="-228600">
              <a:buAutoNum type="arabicPeriod"/>
            </a:pPr>
            <a:r>
              <a:rPr lang="en-US" b="1" u="none" dirty="0"/>
              <a:t>User and Host Authentication</a:t>
            </a:r>
          </a:p>
          <a:p>
            <a:pPr marL="228600" indent="-228600">
              <a:buAutoNum type="arabicPeriod"/>
            </a:pPr>
            <a:r>
              <a:rPr lang="en-US" b="1" u="none" dirty="0"/>
              <a:t>Message Authentication</a:t>
            </a:r>
          </a:p>
          <a:p>
            <a:pPr marL="228600" indent="-228600">
              <a:buAutoNum type="arabicPeriod"/>
            </a:pPr>
            <a:endParaRPr lang="en-US" b="1" u="none" dirty="0"/>
          </a:p>
          <a:p>
            <a:pPr marL="0" indent="0">
              <a:buNone/>
            </a:pPr>
            <a:r>
              <a:rPr lang="en-US" b="0" u="none" dirty="0"/>
              <a:t>Handshake process using SSH keys between an Iguana Client, and a Server. </a:t>
            </a:r>
          </a:p>
          <a:p>
            <a:pPr marL="0" indent="0">
              <a:buNone/>
            </a:pPr>
            <a:endParaRPr lang="en-US" b="0" u="none" dirty="0"/>
          </a:p>
          <a:p>
            <a:pPr marL="0" indent="0">
              <a:buNone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074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 dirty="0"/>
              <a:t>Use private keys for authentication instead of a username and password</a:t>
            </a:r>
            <a:endParaRPr lang="en-US" dirty="0"/>
          </a:p>
          <a:p>
            <a:endParaRPr lang="en-US" u="none" dirty="0"/>
          </a:p>
          <a:p>
            <a:endParaRPr lang="en-US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88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 dirty="0"/>
              <a:t>Strengthen security standards = data encryption, </a:t>
            </a:r>
          </a:p>
          <a:p>
            <a:endParaRPr lang="en-US" u="none" dirty="0"/>
          </a:p>
          <a:p>
            <a:r>
              <a:rPr lang="en-US" u="none" dirty="0"/>
              <a:t>Easy access to repositories , no memory to input usernames and passwords.</a:t>
            </a:r>
          </a:p>
          <a:p>
            <a:endParaRPr lang="en-US" u="none" dirty="0"/>
          </a:p>
          <a:p>
            <a:endParaRPr lang="en-US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/>
              <a:t>GitHub - August 13, 2021, they’ll be using SSH keys or token-based authentication</a:t>
            </a:r>
          </a:p>
          <a:p>
            <a:endParaRPr lang="en-US" u="none" dirty="0"/>
          </a:p>
          <a:p>
            <a:endParaRPr lang="en-US" u="none" dirty="0"/>
          </a:p>
          <a:p>
            <a:r>
              <a:rPr lang="en-US" u="none" dirty="0"/>
              <a:t>Administration webinar, = setting up SSH in Iguana, how you can smoothly transition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637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Upgrade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303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Chameleon, embedded into other software,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Iguana, stand-alone platform for transmitting and transforming messages.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Upgrade = maintain your business continuity, Iguana features, security updates, and integration trends.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Legacy Iguana hesitant to upgrade to the newest version due complexity of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402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you know there’s a simple, painless, no-fuss way to upgrade your instance? 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 our best practice recommendations and considerations for the process</a:t>
            </a:r>
          </a:p>
          <a:p>
            <a:pPr lvl="1"/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320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Backup legacy properly, </a:t>
            </a:r>
          </a:p>
          <a:p>
            <a:pPr lvl="1"/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Legacy files you should and should not copy </a:t>
            </a:r>
          </a:p>
          <a:p>
            <a:pPr lvl="1"/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Safely run Iguana for the first time</a:t>
            </a:r>
          </a:p>
          <a:p>
            <a:pPr lvl="1"/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755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  <a:p>
            <a:r>
              <a:rPr lang="en-US" dirty="0"/>
              <a:t>Clean upgrade, </a:t>
            </a:r>
          </a:p>
          <a:p>
            <a:endParaRPr lang="en-US" dirty="0"/>
          </a:p>
          <a:p>
            <a:r>
              <a:rPr lang="en-US" dirty="0"/>
              <a:t>Latest Iguana enhancements, </a:t>
            </a:r>
          </a:p>
          <a:p>
            <a:endParaRPr lang="en-US" dirty="0"/>
          </a:p>
          <a:p>
            <a:r>
              <a:rPr lang="en-US" dirty="0"/>
              <a:t>Improve your system’s stability, </a:t>
            </a:r>
          </a:p>
          <a:p>
            <a:endParaRPr lang="en-US" dirty="0"/>
          </a:p>
          <a:p>
            <a:r>
              <a:rPr lang="en-US" dirty="0"/>
              <a:t>Support business growth.</a:t>
            </a:r>
          </a:p>
          <a:p>
            <a:endParaRPr lang="en-US" dirty="0"/>
          </a:p>
          <a:p>
            <a:r>
              <a:rPr lang="en-US" dirty="0"/>
              <a:t>Administration webinar =  important tips for upgrading, how it differs for Iguana 3, 4, and 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dirty="0"/>
              <a:t>Configure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70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83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Migrate = huge business implications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539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you know you can </a:t>
            </a:r>
            <a:r>
              <a:rPr lang="en-CA" i="1" dirty="0"/>
              <a:t>choose between two approaches?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564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 Bang approach</a:t>
            </a:r>
          </a:p>
          <a:p>
            <a:pPr lvl="0"/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CA" dirty="0"/>
              <a:t>2 environments.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CA" dirty="0"/>
              <a:t>During downtime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CA" dirty="0"/>
              <a:t>suitable for a migration of a few channels (10, 20, maybe 30).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59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dirty="0"/>
              <a:t>Staged = Migrate in phases</a:t>
            </a:r>
            <a:endParaRPr lang="en-CA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656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CA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dirty="0">
                <a:latin typeface="Helvetica Neue"/>
                <a:ea typeface="Helvetica Neue"/>
                <a:cs typeface="Helvetica Neue"/>
                <a:sym typeface="Helvetica Neue"/>
              </a:rPr>
              <a:t>Categories = can prioritize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CA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 dirty="0">
                <a:latin typeface="Helvetica Neue"/>
                <a:ea typeface="Helvetica Neue"/>
                <a:cs typeface="Helvetica Neue"/>
                <a:sym typeface="Helvetica Neue"/>
              </a:rPr>
              <a:t>First stage</a:t>
            </a:r>
            <a:r>
              <a:rPr lang="en-CA" dirty="0">
                <a:latin typeface="Helvetica Neue"/>
                <a:ea typeface="Helvetica Neue"/>
                <a:cs typeface="Helvetica Neue"/>
                <a:sym typeface="Helvetica Neue"/>
              </a:rPr>
              <a:t>: New interfaces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CA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 dirty="0">
                <a:latin typeface="Helvetica Neue"/>
                <a:ea typeface="Helvetica Neue"/>
                <a:cs typeface="Helvetica Neue"/>
                <a:sym typeface="Helvetica Neue"/>
              </a:rPr>
              <a:t>Second stage</a:t>
            </a:r>
            <a:r>
              <a:rPr lang="en-CA" dirty="0">
                <a:latin typeface="Helvetica Neue"/>
                <a:ea typeface="Helvetica Neue"/>
                <a:cs typeface="Helvetica Neue"/>
                <a:sym typeface="Helvetica Neue"/>
              </a:rPr>
              <a:t>: 1-off interfaces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CA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 dirty="0">
                <a:latin typeface="Helvetica Neue"/>
                <a:ea typeface="Helvetica Neue"/>
                <a:cs typeface="Helvetica Neue"/>
                <a:sym typeface="Helvetica Neue"/>
              </a:rPr>
              <a:t>Third stage</a:t>
            </a:r>
            <a:r>
              <a:rPr lang="en-CA" dirty="0">
                <a:latin typeface="Helvetica Neue"/>
                <a:ea typeface="Helvetica Neue"/>
                <a:cs typeface="Helvetica Neue"/>
                <a:sym typeface="Helvetica Neue"/>
              </a:rPr>
              <a:t>: Pass-through interfaces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CA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 dirty="0">
                <a:latin typeface="Helvetica Neue"/>
                <a:ea typeface="Helvetica Neue"/>
                <a:cs typeface="Helvetica Neue"/>
                <a:sym typeface="Helvetica Neue"/>
              </a:rPr>
              <a:t>Last stage</a:t>
            </a:r>
            <a:r>
              <a:rPr lang="en-CA" dirty="0">
                <a:latin typeface="Helvetica Neue"/>
                <a:ea typeface="Helvetica Neue"/>
                <a:cs typeface="Helvetica Neue"/>
                <a:sym typeface="Helvetica Neue"/>
              </a:rPr>
              <a:t>: Remaining and complex</a:t>
            </a: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083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CA" dirty="0"/>
              <a:t>Advantages of the Big bang approach is that: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CA" dirty="0"/>
              <a:t>Less costly - incur the maintenance costs of a single system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CA" dirty="0"/>
              <a:t>Fast ROI = process changes happen immediately.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CA" dirty="0"/>
              <a:t>Less complicated, no temporary systems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CA" dirty="0"/>
              <a:t>The Advantages of the Staged approach is that: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CA" dirty="0"/>
              <a:t>It’s Less risky, mid-course corrections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CA" dirty="0"/>
              <a:t>Easier to manage, can stage budget and resources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CA" dirty="0"/>
              <a:t>Min downtime, in parallel until the migration is completed.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445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 migration process , 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system downtime and avoid unnecessary challenges.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CA" dirty="0"/>
              <a:t>Admin webinar =  technical requirements, which approach makes business sense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00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Pull up Migration Poll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312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Config management also important part of upgrade and migration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96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dirty="0"/>
              <a:t>Create interfaces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510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pPr marL="0" indent="0">
              <a:buFontTx/>
              <a:buNone/>
            </a:pPr>
            <a:r>
              <a:rPr lang="en-US" b="0" dirty="0"/>
              <a:t>1. Usernames and passwords</a:t>
            </a:r>
          </a:p>
          <a:p>
            <a:pPr marL="0" indent="0">
              <a:buFontTx/>
              <a:buNone/>
            </a:pPr>
            <a:r>
              <a:rPr lang="en-US" b="0" dirty="0"/>
              <a:t>2. Database host and name configurations </a:t>
            </a:r>
          </a:p>
          <a:p>
            <a:pPr marL="0" indent="0">
              <a:buFontTx/>
              <a:buNone/>
            </a:pPr>
            <a:r>
              <a:rPr lang="en-US" b="0" dirty="0"/>
              <a:t>3. File directory locations 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endParaRPr lang="en-US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CA" i="1" dirty="0"/>
          </a:p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272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i="0" dirty="0"/>
              <a:t>No </a:t>
            </a:r>
            <a:r>
              <a:rPr lang="en-CA" i="0" dirty="0"/>
              <a:t>need to access the translator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CA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Environmental variables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Assigned outside of the translator.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 Settings page</a:t>
            </a:r>
            <a:endParaRPr lang="en-CA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CA" i="1" dirty="0"/>
          </a:p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651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os.getenv</a:t>
            </a:r>
            <a:r>
              <a:rPr lang="en-US" dirty="0"/>
              <a:t>" 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Variable name is replaced with its assigned value.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  <a:p>
            <a:r>
              <a:rPr lang="en-CA" dirty="0"/>
              <a:t>No altering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code , testing process...</a:t>
            </a:r>
            <a:endParaRPr lang="en-US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CA" dirty="0"/>
          </a:p>
          <a:p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CA" i="1" dirty="0"/>
          </a:p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23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 change in translator, limiting risk of human error.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IguanaEnv</a:t>
            </a:r>
            <a:r>
              <a:rPr lang="en-US" dirty="0"/>
              <a:t> file located in the Iguana working directory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Easy to move and copy between instances, </a:t>
            </a:r>
          </a:p>
          <a:p>
            <a:endParaRPr lang="en-US" dirty="0"/>
          </a:p>
          <a:p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Administration webinar=use cases for environmental variables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495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troubleshoot proactively in Iguana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338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Decline in your Iguana's performance.</a:t>
            </a:r>
            <a:endParaRPr lang="en-CA" i="1" dirty="0"/>
          </a:p>
          <a:p>
            <a:endParaRPr lang="en-CA" i="1" dirty="0"/>
          </a:p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224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i="0" dirty="0"/>
              <a:t>Log Usage Statistics.</a:t>
            </a:r>
          </a:p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113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dirty="0"/>
              <a:t>View log stats, narrow down the cause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0" dirty="0"/>
              <a:t>Some key things you can check are...</a:t>
            </a:r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710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b="0" dirty="0"/>
              <a:t>Date of issue.</a:t>
            </a:r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002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US" b="0" dirty="0"/>
              <a:t>Total log size</a:t>
            </a:r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3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dirty="0"/>
              <a:t>Package into EXE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143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US" b="0" dirty="0"/>
              <a:t>The space remaining on the partition</a:t>
            </a:r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598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US" b="0" dirty="0"/>
              <a:t>Partition Capacity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906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US" b="0" dirty="0"/>
              <a:t>And how many logs have been used per day. </a:t>
            </a:r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1696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dirty="0"/>
              <a:t>Socket diagnostics. 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0" dirty="0"/>
              <a:t>“Too Many Open Sockets” error</a:t>
            </a:r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661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dirty="0"/>
              <a:t>All sockets that are used by Iguana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0" dirty="0"/>
              <a:t>Hundreds of sockets listed here, sockets aren’t being closed properly. </a:t>
            </a:r>
          </a:p>
          <a:p>
            <a:pPr marL="171450" indent="-171450">
              <a:buFontTx/>
              <a:buChar char="-"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0" dirty="0"/>
              <a:t>Socket timeout needs to be reduced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0" dirty="0"/>
              <a:t>Split up across several Iguana servers. </a:t>
            </a:r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672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US" b="0" dirty="0"/>
              <a:t>Service error logs, which can be found in your Iguana Main Repo. </a:t>
            </a:r>
          </a:p>
          <a:p>
            <a:pPr marL="0" lvl="0" indent="0">
              <a:buFontTx/>
              <a:buNone/>
            </a:pPr>
            <a:endParaRPr lang="en-US" b="0" dirty="0"/>
          </a:p>
          <a:p>
            <a:pPr marL="0" lvl="0" indent="0">
              <a:buFontTx/>
              <a:buNone/>
            </a:pPr>
            <a:endParaRPr lang="en-US" b="0" dirty="0"/>
          </a:p>
          <a:p>
            <a:pPr marL="0" lvl="0" indent="0">
              <a:buFontTx/>
              <a:buNone/>
            </a:pPr>
            <a:endParaRPr lang="en-US" b="0" dirty="0"/>
          </a:p>
          <a:p>
            <a:pPr marL="0" lvl="0" indent="0">
              <a:buFontTx/>
              <a:buNone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816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US" b="0" dirty="0"/>
              <a:t>Date and time of issues</a:t>
            </a:r>
          </a:p>
          <a:p>
            <a:pPr marL="0" lvl="0" indent="0">
              <a:buFontTx/>
              <a:buNone/>
            </a:pPr>
            <a:endParaRPr lang="en-US" b="0" dirty="0"/>
          </a:p>
          <a:p>
            <a:pPr marL="0" lvl="0" indent="0">
              <a:buFontTx/>
              <a:buNone/>
            </a:pPr>
            <a:endParaRPr lang="en-US" b="0" dirty="0"/>
          </a:p>
          <a:p>
            <a:pPr marL="0" lvl="0" indent="0">
              <a:buFontTx/>
              <a:buNone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8862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searching for the word “Error”</a:t>
            </a:r>
          </a:p>
          <a:p>
            <a:pPr marL="0" lvl="0" indent="0">
              <a:buFontTx/>
              <a:buNone/>
            </a:pPr>
            <a:endParaRPr lang="en-US" b="0" dirty="0"/>
          </a:p>
          <a:p>
            <a:pPr marL="0" lvl="0" indent="0">
              <a:buFontTx/>
              <a:buNone/>
            </a:pPr>
            <a:endParaRPr lang="en-US" b="0" dirty="0"/>
          </a:p>
          <a:p>
            <a:pPr marL="0" lvl="0" indent="0">
              <a:buFontTx/>
              <a:buNone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126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 issues proactively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Optimize performance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i="0" dirty="0"/>
              <a:t>Restore your business productivity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i="0" dirty="0"/>
              <a:t>Administration webinar = error resolution workflows, additional tools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339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Ensure </a:t>
            </a:r>
            <a:r>
              <a:rPr lang="en-US" b="1" dirty="0"/>
              <a:t>that the data flowing through your instances remains secure. 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Built-in algorithms, cyber attacks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72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Stored in a set of directory files:</a:t>
            </a:r>
          </a:p>
          <a:p>
            <a:pPr marL="171450" indent="-171450" rtl="0" fontAlgn="base">
              <a:buFontTx/>
              <a:buChar char="-"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 files: dashboard, being able to turn channels on and off</a:t>
            </a:r>
            <a:endParaRPr lang="en-CA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193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Iguana, there are two places you can set up SSL.</a:t>
            </a:r>
          </a:p>
          <a:p>
            <a:pPr marL="0" lvl="0" indent="0">
              <a:buFontTx/>
              <a:buNone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710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 Server Settings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 SSL to web-based APIs (e.g. our log or monitor API), 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Dashboard , Acknowledgements that you receive from the web server.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308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Public/private key certificates, </a:t>
            </a:r>
          </a:p>
          <a:p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Certificate file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 and restart web server to apply.</a:t>
            </a:r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2897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 Channel Settings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Two-way SSL authentication.</a:t>
            </a:r>
          </a:p>
          <a:p>
            <a:b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823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Verify Peer,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verify the server sending you messages.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079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Serve Files from a directory: embedded content (images). </a:t>
            </a:r>
          </a:p>
          <a:p>
            <a:b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i="0" dirty="0"/>
              <a:t>PHI or other sensitive data, recommend applying these to fully protect your data </a:t>
            </a:r>
          </a:p>
          <a:p>
            <a:endParaRPr lang="en-US" i="0" dirty="0"/>
          </a:p>
          <a:p>
            <a:r>
              <a:rPr lang="en-US" i="0" dirty="0"/>
              <a:t>HIPAA</a:t>
            </a: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8277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Expedite</a:t>
            </a:r>
            <a:r>
              <a:rPr lang="en-US" b="1" dirty="0"/>
              <a:t> </a:t>
            </a:r>
            <a:r>
              <a:rPr lang="en-US" b="0" dirty="0"/>
              <a:t>processes for password-protected workflows</a:t>
            </a:r>
          </a:p>
          <a:p>
            <a:b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2429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Proxy Server - </a:t>
            </a:r>
            <a:r>
              <a:rPr lang="en-US" dirty="0"/>
              <a:t>reverse proxy with Single Sign On</a:t>
            </a:r>
          </a:p>
          <a:p>
            <a:endParaRPr lang="en-US" dirty="0"/>
          </a:p>
          <a:p>
            <a:r>
              <a:rPr lang="en-US" dirty="0"/>
              <a:t>Gateway between a client and a web server. </a:t>
            </a:r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772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4908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applying SSO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Identity Provider System, validate before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need to re-enter their access credentials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Faster, more efficient, and more secure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95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Tx/>
              <a:buNone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Configuration files: configuration settings, environmental variables, and external repository configurations</a:t>
            </a:r>
            <a:endParaRPr lang="en-CA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0542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 </a:t>
            </a:r>
            <a:r>
              <a:rPr lang="en-CA" i="1" dirty="0"/>
              <a:t>security compliance requirements, Enhance your data security</a:t>
            </a:r>
            <a:r>
              <a:rPr lang="en-CA" dirty="0"/>
              <a:t>, and </a:t>
            </a:r>
            <a:r>
              <a:rPr lang="en-CA" i="1" dirty="0"/>
              <a:t>expedite your workflows </a:t>
            </a:r>
          </a:p>
          <a:p>
            <a:pPr fontAlgn="base"/>
            <a:endParaRPr lang="en-US" b="0" dirty="0"/>
          </a:p>
          <a:p>
            <a:pPr fontAlgn="base"/>
            <a:r>
              <a:rPr lang="en-US" b="0" dirty="0"/>
              <a:t>Administration webinar = configure Iguana to implement secure workflows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8527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638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Processing speed, stability, and scalability, </a:t>
            </a:r>
          </a:p>
          <a:p>
            <a:endParaRPr lang="en-US" b="0" dirty="0"/>
          </a:p>
          <a:p>
            <a:r>
              <a:rPr lang="en-US" b="0" dirty="0"/>
              <a:t>Indicate changes for data processing improvement.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Performance - top-of-mind concern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Performance tests before each major Iguana version release.</a:t>
            </a:r>
            <a:r>
              <a:rPr lang="en-US" i="1" dirty="0"/>
              <a:t> </a:t>
            </a:r>
            <a:b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9979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Conduct internally</a:t>
            </a:r>
            <a:b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2389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Messages per second </a:t>
            </a:r>
          </a:p>
          <a:p>
            <a:endParaRPr lang="en-US" b="0" dirty="0"/>
          </a:p>
          <a:p>
            <a:r>
              <a:rPr lang="en-US" b="0" dirty="0"/>
              <a:t>Checking your CPU usage</a:t>
            </a:r>
          </a:p>
          <a:p>
            <a:endParaRPr lang="en-US" b="0" dirty="0"/>
          </a:p>
          <a:p>
            <a:pPr marL="0" indent="0">
              <a:buFontTx/>
              <a:buNone/>
            </a:pPr>
            <a:r>
              <a:rPr lang="en-US" b="0" dirty="0"/>
              <a:t>Access to </a:t>
            </a:r>
            <a:r>
              <a:rPr lang="en-US" b="0" dirty="0">
                <a:sym typeface="Wingdings" pitchFamily="2" charset="2"/>
              </a:rPr>
              <a:t>channels...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2896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US" b="0" dirty="0">
                <a:sym typeface="Wingdings" pitchFamily="2" charset="2"/>
              </a:rPr>
              <a:t>HL7 random message generator creates HL7 messages</a:t>
            </a:r>
          </a:p>
          <a:p>
            <a:pPr marL="0" lvl="0" indent="0">
              <a:buFontTx/>
              <a:buNone/>
            </a:pPr>
            <a:endParaRPr lang="en-US" b="0" dirty="0">
              <a:sym typeface="Wingdings" pitchFamily="2" charset="2"/>
            </a:endParaRPr>
          </a:p>
          <a:p>
            <a:pPr marL="0" lvl="0" indent="0">
              <a:buFontTx/>
              <a:buNone/>
            </a:pPr>
            <a:r>
              <a:rPr lang="en-US" b="0" dirty="0">
                <a:sym typeface="Wingdings" pitchFamily="2" charset="2"/>
              </a:rPr>
              <a:t>In Iguana channel form. </a:t>
            </a:r>
          </a:p>
          <a:p>
            <a:pPr marL="0" lvl="0" indent="0">
              <a:buFontTx/>
              <a:buNone/>
            </a:pPr>
            <a:endParaRPr lang="en-US" b="0" dirty="0">
              <a:sym typeface="Wingdings" pitchFamily="2" charset="2"/>
            </a:endParaRPr>
          </a:p>
          <a:p>
            <a:pPr marL="0" lvl="0" indent="0">
              <a:buFontTx/>
              <a:buNone/>
            </a:pPr>
            <a:r>
              <a:rPr lang="en-US" b="0" dirty="0">
                <a:sym typeface="Wingdings" pitchFamily="2" charset="2"/>
              </a:rPr>
              <a:t>Based on translator functionality</a:t>
            </a:r>
          </a:p>
          <a:p>
            <a:pPr marL="0" lvl="0" indent="0">
              <a:buFontTx/>
              <a:buNone/>
            </a:pPr>
            <a:endParaRPr lang="en-US" b="0" dirty="0">
              <a:sym typeface="Wingdings" pitchFamily="2" charset="2"/>
            </a:endParaRPr>
          </a:p>
          <a:p>
            <a:pPr marL="0" lvl="0" indent="0">
              <a:buFontTx/>
              <a:buNone/>
            </a:pPr>
            <a:r>
              <a:rPr lang="en-US" b="0" dirty="0">
                <a:sym typeface="Wingdings" pitchFamily="2" charset="2"/>
              </a:rPr>
              <a:t>Can change code (500 messages a second, 1000 messages a second, </a:t>
            </a:r>
            <a:r>
              <a:rPr lang="en-US" b="0" dirty="0" err="1">
                <a:sym typeface="Wingdings" pitchFamily="2" charset="2"/>
              </a:rPr>
              <a:t>etc</a:t>
            </a:r>
            <a:r>
              <a:rPr lang="en-US" b="0" dirty="0">
                <a:sym typeface="Wingdings" pitchFamily="2" charset="2"/>
              </a:rPr>
              <a:t>)</a:t>
            </a:r>
          </a:p>
          <a:p>
            <a:pPr marL="171450" lvl="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0462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dirty="0">
                <a:sym typeface="Wingdings" pitchFamily="2" charset="2"/>
              </a:rPr>
              <a:t>Channel level </a:t>
            </a:r>
          </a:p>
          <a:p>
            <a:pPr marL="0" indent="0">
              <a:buFontTx/>
              <a:buNone/>
            </a:pPr>
            <a:endParaRPr lang="en-US" b="0" dirty="0">
              <a:sym typeface="Wingdings" pitchFamily="2" charset="2"/>
            </a:endParaRPr>
          </a:p>
          <a:p>
            <a:pPr marL="0" indent="0">
              <a:buFontTx/>
              <a:buNone/>
            </a:pPr>
            <a:r>
              <a:rPr lang="en-US" b="0" dirty="0">
                <a:sym typeface="Wingdings" pitchFamily="2" charset="2"/>
              </a:rPr>
              <a:t>How many messages have been queued, how many have been processed, the speed of processing etc.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958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6075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dirty="0">
                <a:sym typeface="Wingdings" pitchFamily="2" charset="2"/>
              </a:rPr>
              <a:t>CPU usage, response time, memory usage, etc.</a:t>
            </a:r>
          </a:p>
          <a:p>
            <a:pPr marL="0" indent="0">
              <a:buFontTx/>
              <a:buNone/>
            </a:pPr>
            <a:endParaRPr lang="en-US" b="0" dirty="0">
              <a:sym typeface="Wingdings" pitchFamily="2" charset="2"/>
            </a:endParaRPr>
          </a:p>
          <a:p>
            <a:pPr marL="0" indent="0">
              <a:buFontTx/>
              <a:buNone/>
            </a:pPr>
            <a:r>
              <a:rPr lang="en-US" b="0" dirty="0">
                <a:sym typeface="Wingdings" pitchFamily="2" charset="2"/>
              </a:rPr>
              <a:t>administering Iguana, justifying server hardware upgrades, </a:t>
            </a:r>
          </a:p>
          <a:p>
            <a:pPr marL="0" indent="0">
              <a:buFontTx/>
              <a:buNone/>
            </a:pPr>
            <a:endParaRPr lang="en-US" b="0" dirty="0">
              <a:sym typeface="Wingdings" pitchFamily="2" charset="2"/>
            </a:endParaRPr>
          </a:p>
          <a:p>
            <a:pPr marL="0" indent="0">
              <a:buFontTx/>
              <a:buNone/>
            </a:pPr>
            <a:r>
              <a:rPr lang="en-US" b="0" dirty="0">
                <a:sym typeface="Wingdings" pitchFamily="2" charset="2"/>
              </a:rPr>
              <a:t>adjust your hardware requirements accordingly.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1164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 </a:t>
            </a:r>
            <a:r>
              <a:rPr lang="en-CA" dirty="0"/>
              <a:t>proactive in troubleshooting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Adjusting your hardware requirements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i="0" dirty="0"/>
              <a:t>Avoid performance bottlenecks.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Administration webinar, more tools and features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internal performance testing workflows.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D9F03-FDE4-6849-9A5E-1C20C2D5F6A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8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006D-5F87-BB4E-8A0F-D41A8AD7D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7A67C7-8806-A047-9608-18E39A4CB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D2FD0-D1E1-EF42-A8CF-6122688DF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1C14A-A108-A643-BB64-A492A309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E8DC0-1BDF-E742-A1A4-9554D237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1D2D8-CBE1-274B-9389-873D1FE35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C6C361-FF30-0F4F-9E42-0873D7E6C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DDAFA-C484-0147-AC68-0A96D0A4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67C69-5386-BE4E-95EE-873A5D9E9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27639-19F8-7A42-820E-C0585095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4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E84ABB-5D1E-9044-956D-1198AE396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8D0A13-4A15-B14D-BEE9-74DED6C59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947ED-7196-9145-BBF9-21366601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EE2C8-D561-3F44-B23F-86217843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9D96F-C836-7A48-9C35-246A7A56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5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E3AF0-C1DC-A34D-9371-F79E4E4AE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F5526-56A6-B84B-9525-2D85179C1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455A4-7418-5E43-81D3-51E7E3FA3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DF5F8-71B0-C14A-B034-82CFB1510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37A0C-C9DD-0145-9A9D-86F2F6EC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6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9E6B9-AC46-CE45-8C05-3927033E2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8D527-8933-A04F-B343-EB94D3F3A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39AEE-21FD-514B-9A9D-05995F977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B046B-3F56-B948-979B-0193CA0B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39023-4B4A-E942-9BFA-1B581737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8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7CFD-C0CA-2844-8203-9C773288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5F351-A547-9746-B329-A65645EC3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E6993-61D9-B549-AD5D-17ED4BC34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D2340-8DB7-E047-B83A-A9889563F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B4D43-01BF-EE41-B9AD-95A02AC2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07C2D-9C58-9640-A352-F942A10A9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4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9F4BE-7073-3F44-B697-DD84ABFF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159D5-F078-C74C-AADB-91E9C149B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B36FD-131B-8A48-80DF-90DA208D6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A6841-1A01-FD4F-985C-C9DF900EA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307072-9E6E-1740-A6A0-AFADD8929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748CE9-3F90-3540-8107-0B009BF9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12B675-A03D-9E43-82B5-2F7E869A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744B04-781D-1C4B-A8E9-0DCAE9F53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6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A32B-4520-D946-86D4-0FE1E548C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31A003-323F-D846-83D2-6EE73923A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D6DBB-2506-1E4F-913F-89D693E0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C86F6-24D3-204F-9E56-82E91748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5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059DA0-7C6A-EF4C-BB3B-5C9AF58F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DDB25F-429A-8F43-9E7E-92441177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AA557-C895-AC47-BE3D-03AC8851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6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9976D-2A93-9F41-8075-64DF486F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74EA9-CB03-B946-A504-94A751DFD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A0848-6473-884E-B44B-21F15D5B9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030CB-0465-554E-B333-6B01B6C37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C0C4A-154F-ED4C-9E82-38B6B8136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5698E-7D7D-3E4C-B612-6D9E12E1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6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5D86B-DB19-9A41-AE72-26D82B80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99D3C-0830-EB45-A5C5-A39ADBD44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3BA1F-61D6-7A44-936E-63C23156B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B52FA-07D5-3D4F-8385-A42CF9786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FEB11-88F1-1245-B861-3C3C2FE2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591E7-8109-434B-8809-CD31183EC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8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211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1416D6-BC8D-3346-9CE7-2DC438DB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CD567-DFDC-034D-9E3A-A1E2041BE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B868D-572D-514B-8726-2E96CF7FF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1259B-F222-D54D-8542-DFB6CAF308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51D53-AF48-E849-91DE-EE57544E4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B5716-0E11-9342-8B80-5C97F82F5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189E8-2898-1344-9D2F-4E0402BB0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openforumeurope.org/event/one-year-after-the-tallinn-declaration-taking-stock-of-progress-and-areas-to-accelerat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69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etchfab.com/3d-models/incandescent-light-bulb-36898e66c1d941efa24d7d6aea915a0b" TargetMode="External"/><Relationship Id="rId4" Type="http://schemas.openxmlformats.org/officeDocument/2006/relationships/image" Target="../media/image1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etchfab.com/3d-models/incandescent-light-bulb-36898e66c1d941efa24d7d6aea915a0b" TargetMode="External"/><Relationship Id="rId4" Type="http://schemas.openxmlformats.org/officeDocument/2006/relationships/image" Target="../media/image1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etchfab.com/3d-models/incandescent-light-bulb-36898e66c1d941efa24d7d6aea915a0b" TargetMode="External"/><Relationship Id="rId4" Type="http://schemas.openxmlformats.org/officeDocument/2006/relationships/image" Target="../media/image1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sketchfab.com/3d-models/incandescent-light-bulb-36898e66c1d941efa24d7d6aea915a0b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8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sketchfab.com/3d-models/incandescent-light-bulb-36898e66c1d941efa24d7d6aea915a0b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9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etchfab.com/3d-models/incandescent-light-bulb-36898e66c1d941efa24d7d6aea915a0b" TargetMode="External"/><Relationship Id="rId4" Type="http://schemas.openxmlformats.org/officeDocument/2006/relationships/image" Target="../media/image13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etchfab.com/3d-models/incandescent-light-bulb-36898e66c1d941efa24d7d6aea915a0b" TargetMode="External"/><Relationship Id="rId4" Type="http://schemas.openxmlformats.org/officeDocument/2006/relationships/image" Target="../media/image13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sketchfab.com/3d-models/incandescent-light-bulb-36898e66c1d941efa24d7d6aea915a0b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sketchfab.com/3d-models/incandescent-light-bulb-36898e66c1d941efa24d7d6aea915a0b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sketchfab.com/3d-models/incandescent-light-bulb-36898e66c1d941efa24d7d6aea915a0b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sketchfab.com/3d-models/incandescent-light-bulb-36898e66c1d941efa24d7d6aea915a0b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sketchfab.com/3d-models/incandescent-light-bulb-36898e66c1d941efa24d7d6aea915a0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sketchfab.com/3d-models/incandescent-light-bulb-36898e66c1d941efa24d7d6aea915a0b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sketchfab.com/3d-models/incandescent-light-bulb-36898e66c1d941efa24d7d6aea915a0b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sketchfab.com/3d-models/incandescent-light-bulb-36898e66c1d941efa24d7d6aea915a0b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etchfab.com/3d-models/incandescent-light-bulb-36898e66c1d941efa24d7d6aea915a0b" TargetMode="External"/><Relationship Id="rId4" Type="http://schemas.openxmlformats.org/officeDocument/2006/relationships/image" Target="../media/image1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etchfab.com/3d-models/incandescent-light-bulb-36898e66c1d941efa24d7d6aea915a0b" TargetMode="External"/><Relationship Id="rId4" Type="http://schemas.openxmlformats.org/officeDocument/2006/relationships/image" Target="../media/image1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4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etchfab.com/3d-models/incandescent-light-bulb-36898e66c1d941efa24d7d6aea915a0b" TargetMode="External"/><Relationship Id="rId4" Type="http://schemas.openxmlformats.org/officeDocument/2006/relationships/image" Target="../media/image1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6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etchfab.com/3d-models/incandescent-light-bulb-36898e66c1d941efa24d7d6aea915a0b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3C0E8A6-9E66-E54D-8C7C-1A95C56EE99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1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064608" y="0"/>
            <a:ext cx="13367445" cy="7784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4906297" y="3251605"/>
            <a:ext cx="3614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DID YOU KNOW?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07F25997-4076-BF45-BB36-E14C5970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8A35A40-CB8A-AD4C-BCFF-D7C81962F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78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B12C0F-999F-6540-AB66-B99C086618BE}"/>
              </a:ext>
            </a:extLst>
          </p:cNvPr>
          <p:cNvSpPr txBox="1"/>
          <p:nvPr/>
        </p:nvSpPr>
        <p:spPr>
          <a:xfrm>
            <a:off x="4906297" y="3744047"/>
            <a:ext cx="325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Part 1: Doing More With Iguana</a:t>
            </a:r>
          </a:p>
        </p:txBody>
      </p:sp>
    </p:spTree>
    <p:extLst>
      <p:ext uri="{BB962C8B-B14F-4D97-AF65-F5344CB8AC3E}">
        <p14:creationId xmlns:p14="http://schemas.microsoft.com/office/powerpoint/2010/main" val="3141251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65A985-9339-5B41-B510-D13253244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25377" r="18337" b="26311"/>
          <a:stretch/>
        </p:blipFill>
        <p:spPr bwMode="auto">
          <a:xfrm>
            <a:off x="5033585" y="2347687"/>
            <a:ext cx="2124830" cy="90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621CF9E-EE25-D24A-88AC-EDFE8585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D6B9CA-A365-D948-BD87-4F9CD41642F1}"/>
              </a:ext>
            </a:extLst>
          </p:cNvPr>
          <p:cNvSpPr txBox="1"/>
          <p:nvPr/>
        </p:nvSpPr>
        <p:spPr>
          <a:xfrm>
            <a:off x="4956040" y="3252493"/>
            <a:ext cx="2279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Application Files</a:t>
            </a:r>
          </a:p>
          <a:p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7CC67-B1F3-E344-8C6C-2132BE4B8CF4}"/>
              </a:ext>
            </a:extLst>
          </p:cNvPr>
          <p:cNvSpPr txBox="1"/>
          <p:nvPr/>
        </p:nvSpPr>
        <p:spPr>
          <a:xfrm>
            <a:off x="4813469" y="3787967"/>
            <a:ext cx="25650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Configuration Files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8D7E6-FD30-164A-A941-B1BB810F0091}"/>
              </a:ext>
            </a:extLst>
          </p:cNvPr>
          <p:cNvSpPr/>
          <p:nvPr/>
        </p:nvSpPr>
        <p:spPr>
          <a:xfrm>
            <a:off x="5463454" y="4295798"/>
            <a:ext cx="1265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Log Files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539610-A2D9-5849-B48C-D9A606A43433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4EE4A8-EF37-5245-9AE2-A99D0CCD2874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16DF63-FCAB-B240-90A7-70E756DADD8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61ED51-E751-B045-91AB-9523DAEFC370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9AD3A3-A369-B848-8A95-61B26C53424B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8E5346-0CEA-8E49-B12F-FA0825F67C79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7E5003-C4BC-274B-98B7-2B5F452BC44F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456ED9-B173-FF41-A5A6-654AE2783102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6D9674-FF86-8840-9B7D-4E841C5717F1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9DCD5E-8A14-C94F-9863-AD0F6ABA0D1A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2DB4478-2FB4-EF4A-91CD-4040569D360C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A5F35B-7712-B048-982F-1F92B0D4A15D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1E329D4-A2F3-F64B-9921-FCA81290375D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4D6FF05-AF10-8048-87B1-468990D1BF6B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FABCC0-0E09-3C49-9F6A-59533BE28BFC}"/>
              </a:ext>
            </a:extLst>
          </p:cNvPr>
          <p:cNvSpPr txBox="1"/>
          <p:nvPr/>
        </p:nvSpPr>
        <p:spPr>
          <a:xfrm>
            <a:off x="114083" y="446604"/>
            <a:ext cx="12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35784719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2" y="3066939"/>
            <a:ext cx="369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INTERFACE DESIGNS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672309-EF98-8345-A012-849473D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8978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0254C79-31B8-B440-B00A-66CE8AA4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35" y="1743788"/>
            <a:ext cx="5526024" cy="40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652E8-FDB3-2442-A788-5D1B16357320}"/>
              </a:ext>
            </a:extLst>
          </p:cNvPr>
          <p:cNvSpPr txBox="1"/>
          <p:nvPr/>
        </p:nvSpPr>
        <p:spPr>
          <a:xfrm>
            <a:off x="413331" y="2136338"/>
            <a:ext cx="28391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Competing Consumers</a:t>
            </a:r>
            <a:endParaRPr lang="en-US" dirty="0"/>
          </a:p>
          <a:p>
            <a:endParaRPr lang="en-US" dirty="0"/>
          </a:p>
          <a:p>
            <a:r>
              <a:rPr lang="en-US" dirty="0"/>
              <a:t>Highly variables volumes</a:t>
            </a:r>
          </a:p>
          <a:p>
            <a:endParaRPr lang="en-US" dirty="0"/>
          </a:p>
          <a:p>
            <a:r>
              <a:rPr lang="en-US" dirty="0"/>
              <a:t>Parallel message processing</a:t>
            </a:r>
          </a:p>
          <a:p>
            <a:endParaRPr lang="en-US" dirty="0"/>
          </a:p>
          <a:p>
            <a:r>
              <a:rPr lang="en-US" dirty="0"/>
              <a:t>Highly available architecture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7F8C4-1A25-A042-8A35-D8324F49E38C}"/>
              </a:ext>
            </a:extLst>
          </p:cNvPr>
          <p:cNvSpPr txBox="1"/>
          <p:nvPr/>
        </p:nvSpPr>
        <p:spPr>
          <a:xfrm>
            <a:off x="4894391" y="1208314"/>
            <a:ext cx="240322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Did You Know?</a:t>
            </a:r>
          </a:p>
          <a:p>
            <a:pPr algn="ctr"/>
            <a:r>
              <a:rPr lang="en-US" dirty="0"/>
              <a:t>Industry-Tested Designs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3E18C7-0732-294C-9062-6C9F762290A6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9A7A9A-AC83-874C-A481-B71AA789CC5A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802B67-7D1A-5047-898B-B9DDA49760F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5BA473-0A52-8E44-A3DE-5AD56B0724A3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925B46-126F-A54E-93FF-3BBFFE246055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63DEF3-18DF-EC46-872E-245FA55385EB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73B1295-8727-0D4C-A507-488467326AEE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42FF6E-B2E4-A447-A3C0-DC904268BDA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4BAD32C-128C-6F44-87C1-31E1CF4F9A72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9100B8D-E7D9-9249-9B5A-A3370A3ADF8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21BF25-D758-1447-8175-AD6A1506C478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8CA63C-E9D0-5940-B4E4-8E2E139F49D5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A7A7434-92B7-5545-B206-5390547745B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381460A-CD3D-D94C-AB7B-E42F39822CA0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F0ED34-8388-4140-980F-EB9E7ED810F9}"/>
              </a:ext>
            </a:extLst>
          </p:cNvPr>
          <p:cNvSpPr txBox="1"/>
          <p:nvPr/>
        </p:nvSpPr>
        <p:spPr>
          <a:xfrm>
            <a:off x="7937283" y="446604"/>
            <a:ext cx="179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Interface Designs</a:t>
            </a:r>
          </a:p>
        </p:txBody>
      </p:sp>
    </p:spTree>
    <p:extLst>
      <p:ext uri="{BB962C8B-B14F-4D97-AF65-F5344CB8AC3E}">
        <p14:creationId xmlns:p14="http://schemas.microsoft.com/office/powerpoint/2010/main" val="17081318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C2459B9-15E4-F047-9070-BC7AB9B97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05099"/>
            <a:ext cx="4648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E6CF7B-8BD2-9E47-A6D6-F835B20999AA}"/>
              </a:ext>
            </a:extLst>
          </p:cNvPr>
          <p:cNvSpPr txBox="1"/>
          <p:nvPr/>
        </p:nvSpPr>
        <p:spPr>
          <a:xfrm>
            <a:off x="413331" y="2136338"/>
            <a:ext cx="27317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Content Filter</a:t>
            </a:r>
            <a:endParaRPr lang="en-US" dirty="0"/>
          </a:p>
          <a:p>
            <a:endParaRPr lang="en-US" dirty="0"/>
          </a:p>
          <a:p>
            <a:r>
              <a:rPr lang="en-US" dirty="0"/>
              <a:t>Remove message elements</a:t>
            </a:r>
          </a:p>
          <a:p>
            <a:endParaRPr lang="en-US" dirty="0"/>
          </a:p>
          <a:p>
            <a:r>
              <a:rPr lang="en-US" dirty="0"/>
              <a:t>Transmit essential data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F10259-2E8E-B745-8D30-EF31C8FBEBA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4B8E25C-3066-0D4B-BBFD-58CCB5297C17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30C5B1-4889-9441-9DAA-E0D7D664773F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D996E6-7AD4-2346-AF5C-213FBEB9BD22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8C4869-61EF-0B46-A16D-24DF45C51A9D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4F75EA-66D0-F048-8D69-690C737731D3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1485BFD-A2DE-2540-AB7E-41650E0294A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67865F2-30F2-1B45-9E03-9188F0EE5B0A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46EC075-D05F-0E4F-BB21-B00BC05F445C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453AF4-F65F-A843-BDEA-7FC92FBCB355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32C3FA2-F89A-8245-99F7-2C309E38BF6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A851078-48E3-7649-A9DB-9202D17E4E40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02F5AD-8F6A-E04F-BFA7-12ADEFB37361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25024F1-E891-404E-8355-4770037A77CA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96A093-235B-2F4B-B221-86D374E0A54D}"/>
              </a:ext>
            </a:extLst>
          </p:cNvPr>
          <p:cNvSpPr txBox="1"/>
          <p:nvPr/>
        </p:nvSpPr>
        <p:spPr>
          <a:xfrm>
            <a:off x="7937283" y="446604"/>
            <a:ext cx="179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Interface Designs</a:t>
            </a:r>
          </a:p>
        </p:txBody>
      </p:sp>
    </p:spTree>
    <p:extLst>
      <p:ext uri="{BB962C8B-B14F-4D97-AF65-F5344CB8AC3E}">
        <p14:creationId xmlns:p14="http://schemas.microsoft.com/office/powerpoint/2010/main" val="34709950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777633F-92C6-0C44-A997-6239727B4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2"/>
          <a:stretch/>
        </p:blipFill>
        <p:spPr bwMode="auto">
          <a:xfrm>
            <a:off x="4354224" y="2434731"/>
            <a:ext cx="6999576" cy="22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F2DC44-12D9-524A-ABF1-98E5A2257C90}"/>
              </a:ext>
            </a:extLst>
          </p:cNvPr>
          <p:cNvSpPr txBox="1"/>
          <p:nvPr/>
        </p:nvSpPr>
        <p:spPr>
          <a:xfrm>
            <a:off x="413331" y="2136338"/>
            <a:ext cx="347338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Composed Message Processor</a:t>
            </a:r>
            <a:endParaRPr lang="en-US" dirty="0"/>
          </a:p>
          <a:p>
            <a:endParaRPr lang="en-US" dirty="0"/>
          </a:p>
          <a:p>
            <a:r>
              <a:rPr lang="en-US" dirty="0"/>
              <a:t>Inconsequential message order</a:t>
            </a:r>
          </a:p>
          <a:p>
            <a:endParaRPr lang="en-US" dirty="0"/>
          </a:p>
          <a:p>
            <a:r>
              <a:rPr lang="en-US" dirty="0"/>
              <a:t>Multiple message components</a:t>
            </a:r>
          </a:p>
          <a:p>
            <a:endParaRPr lang="en-US" dirty="0"/>
          </a:p>
          <a:p>
            <a:r>
              <a:rPr lang="en-US" dirty="0"/>
              <a:t>Individual processing requirements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04B6D2-2917-EA4D-B8CB-CCA950F86D2A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D2B356-E0EC-4341-AD0D-0DC8F182193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33B37-55F9-5648-A27B-1A4B9273A72F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3B4FD4-2299-AA4F-BEAD-D1283828B171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F639A3-5447-CE45-935F-17452CD86AC4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A1438D-1FE1-8745-A9DD-4DF8ACA8BE15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0E4957-975B-7943-BCE4-BFB4ECB64981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CD61E7-C1C3-5243-8648-7108F43399C1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E1D8FD-2EBC-D842-A5EF-B65AFF57E810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EA6EB9A-EE73-724A-AD9F-A00F575E0402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E56DB2-AD41-5F45-B0D3-D1A6D0D4BC1B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997813-B4C5-984E-88C1-53B87A076E72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DA27822-2AD1-2F4B-80C8-13914D912ACC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3E22894-E303-5A41-8157-1E0017D4802D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E1BE92-55BC-3D49-AFDC-DBCFF02DA4D8}"/>
              </a:ext>
            </a:extLst>
          </p:cNvPr>
          <p:cNvSpPr txBox="1"/>
          <p:nvPr/>
        </p:nvSpPr>
        <p:spPr>
          <a:xfrm>
            <a:off x="7937283" y="446604"/>
            <a:ext cx="179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Interface Designs</a:t>
            </a:r>
          </a:p>
        </p:txBody>
      </p:sp>
    </p:spTree>
    <p:extLst>
      <p:ext uri="{BB962C8B-B14F-4D97-AF65-F5344CB8AC3E}">
        <p14:creationId xmlns:p14="http://schemas.microsoft.com/office/powerpoint/2010/main" val="10348199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58D13282-D1B9-5240-8D7B-E8DC3853C0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74B09-A81A-AC4F-B656-36AE4DCE536B}"/>
              </a:ext>
            </a:extLst>
          </p:cNvPr>
          <p:cNvSpPr txBox="1"/>
          <p:nvPr/>
        </p:nvSpPr>
        <p:spPr>
          <a:xfrm>
            <a:off x="1930685" y="2936557"/>
            <a:ext cx="8330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Interface Design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Optimized Interfaces . Repeatable Solutions . Increased Reliability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7CA0D7-B16A-F048-A0B5-05884741F67B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7FBC21-A69C-7D40-BB66-773E16C49B91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D37107-1B1B-1A49-803F-FF0055DD64BF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F3998F-7F7D-624C-8FB2-5CB6A7C0A7AA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BCEB58-4A3B-4346-88F5-2EEB95F25615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F06F0E-DC42-E945-8DEE-37C99589FD16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743C900-AF94-BC4B-854E-9935B5F7ACA1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DCEFEB-E9B1-1F49-8E85-2C9BC783C35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89D101-9712-A246-AC4B-BD1A5D9DAE5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F9BA2E-F16D-9142-A2E2-7DF96423655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3B4F3CC-1AFA-9245-987D-844C20500C58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011F83-46C6-8140-9BEC-F4C88B2805BE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A3F028-75C3-954C-87F1-A57A3047B56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7B5772-C976-DA4E-A8E0-5919350460FF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BFAF58-CD9D-D74C-A450-1386D2304238}"/>
              </a:ext>
            </a:extLst>
          </p:cNvPr>
          <p:cNvSpPr txBox="1"/>
          <p:nvPr/>
        </p:nvSpPr>
        <p:spPr>
          <a:xfrm>
            <a:off x="7937283" y="446604"/>
            <a:ext cx="179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Interface Designs</a:t>
            </a:r>
          </a:p>
        </p:txBody>
      </p:sp>
    </p:spTree>
    <p:extLst>
      <p:ext uri="{BB962C8B-B14F-4D97-AF65-F5344CB8AC3E}">
        <p14:creationId xmlns:p14="http://schemas.microsoft.com/office/powerpoint/2010/main" val="27221033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1" y="3066939"/>
            <a:ext cx="4870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HIDDEN LUA COMMANDS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672309-EF98-8345-A012-849473D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737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DCC72B82-0D64-034B-866E-0BB5438BF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71" y="2432085"/>
            <a:ext cx="11353800" cy="2906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F6CDD0-E57D-D24C-83C7-1D82AFEBE547}"/>
              </a:ext>
            </a:extLst>
          </p:cNvPr>
          <p:cNvSpPr txBox="1"/>
          <p:nvPr/>
        </p:nvSpPr>
        <p:spPr>
          <a:xfrm>
            <a:off x="5216307" y="1208314"/>
            <a:ext cx="17593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Did You Know?</a:t>
            </a:r>
          </a:p>
          <a:p>
            <a:pPr algn="ctr"/>
            <a:r>
              <a:rPr lang="en-US" dirty="0"/>
              <a:t>_G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ADB497-5ED8-5A43-BFDB-2BD973B2C76A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A182E-98B1-6749-8026-32FACC716897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BF111D-54F3-324B-86D9-7303CC4B4B7F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A19576-61F8-3E44-A56F-9BA81745F498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BD4904-C0A2-0A4C-B234-20789AA3EE54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6DBEE3-857B-914E-B91F-C91C91B5E7E0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DB656D-B586-E342-BE6E-8E1430F8CB8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D30C78-4960-4446-A1A0-596DA7535752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47CA-174E-C94E-BB52-A360DE343E85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EAA47C-94ED-594E-A0C3-A5B947009960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FEEF45-E2BB-274B-9F0B-F44241D062D1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98AC82-A96D-6A4D-880B-2C03DC066D9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13B0C5F-D7AC-9A40-8A36-3E497A9C67E9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392D06-7B12-8548-9069-C4AE9031528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411B8E-15DB-3440-A648-A7DC005D119B}"/>
              </a:ext>
            </a:extLst>
          </p:cNvPr>
          <p:cNvSpPr txBox="1"/>
          <p:nvPr/>
        </p:nvSpPr>
        <p:spPr>
          <a:xfrm>
            <a:off x="8572283" y="446604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Hidden Lua Commands</a:t>
            </a:r>
          </a:p>
        </p:txBody>
      </p:sp>
    </p:spTree>
    <p:extLst>
      <p:ext uri="{BB962C8B-B14F-4D97-AF65-F5344CB8AC3E}">
        <p14:creationId xmlns:p14="http://schemas.microsoft.com/office/powerpoint/2010/main" val="29195220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B9B3AF4-D039-164E-94B9-34515DA69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350" y="2266950"/>
            <a:ext cx="7607300" cy="2324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457E82-1C2A-8241-9B04-B0570825BCD7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41B5F8-050D-9C45-876D-675D8007DD6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B3DBA7-6A0D-9241-8855-91033DBD7345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71B0FB-4B2D-C142-A607-A5B5F53D4C20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04BA09-6B3D-3043-B09B-69BDF9B822C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0E2A42-FA93-904C-B640-071AC7B7B3AB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867C35-B2FA-0145-A9F5-1DC4914E678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D85A53-741B-4540-BA1B-E5EB3922E7EB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9D0622-521C-814A-8015-AE98B1D1912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52D3B96-A061-EA48-B29A-DA7182F35CFB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9654AA-FD15-A943-8350-62512589142D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189F13-824C-114F-ACA9-1A6E7B21D1F5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BC18B4D-92D2-F942-A827-A4CAD72C92E9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7599E2-B643-0E47-8462-490B9CAB16D5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04BDE-2B99-E942-A353-CA1D5B2C2036}"/>
              </a:ext>
            </a:extLst>
          </p:cNvPr>
          <p:cNvSpPr txBox="1"/>
          <p:nvPr/>
        </p:nvSpPr>
        <p:spPr>
          <a:xfrm>
            <a:off x="8572283" y="446604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Hidden Lua Commands</a:t>
            </a:r>
          </a:p>
        </p:txBody>
      </p:sp>
    </p:spTree>
    <p:extLst>
      <p:ext uri="{BB962C8B-B14F-4D97-AF65-F5344CB8AC3E}">
        <p14:creationId xmlns:p14="http://schemas.microsoft.com/office/powerpoint/2010/main" val="13308146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E5DFB0-7D36-4A44-BA4E-EE1823793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82" y="2002435"/>
            <a:ext cx="10968318" cy="33496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6AD52C-BDFE-B749-9EFC-90426E992DF3}"/>
              </a:ext>
            </a:extLst>
          </p:cNvPr>
          <p:cNvSpPr/>
          <p:nvPr/>
        </p:nvSpPr>
        <p:spPr>
          <a:xfrm>
            <a:off x="688157" y="4545105"/>
            <a:ext cx="3440090" cy="188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13DEE3-6233-2D4C-A575-606D0DAC229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A17EB2-2EEE-8C49-A4EB-B5A4B57E1DA5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9097660-098B-FF44-94D3-13551DB05CF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735813-BA7C-1747-92C8-5925AA839EA5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CB1366-E583-1D44-84CE-DFFDAE432D2F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D72CF2-9BEF-6C42-966E-5CFE3FAD742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08A619-C472-4B43-BC18-2E34E08DF89C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8868DE-21E6-B743-A46F-1EB77546B41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96BDD2-0E5D-0A4F-ABE2-EE388AC56244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433DDC4-0D30-064F-A3A7-FDCB4DB81BA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869D950-49F5-DD4B-BA34-7685B7655A5F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6A97C4-5A05-A843-8416-B55999F190D2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0CC0F5-9C1E-ED44-A7FB-8A646200114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4A9A661-E90C-2C46-8582-88AD8D866DF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44F2DD-A18D-2045-8EE2-0130396BDE25}"/>
              </a:ext>
            </a:extLst>
          </p:cNvPr>
          <p:cNvSpPr txBox="1"/>
          <p:nvPr/>
        </p:nvSpPr>
        <p:spPr>
          <a:xfrm>
            <a:off x="8572283" y="446604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Hidden Lua Commands</a:t>
            </a:r>
          </a:p>
        </p:txBody>
      </p:sp>
    </p:spTree>
    <p:extLst>
      <p:ext uri="{BB962C8B-B14F-4D97-AF65-F5344CB8AC3E}">
        <p14:creationId xmlns:p14="http://schemas.microsoft.com/office/powerpoint/2010/main" val="14789328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B22B5-3868-1549-B020-DA41D92144E7}"/>
              </a:ext>
            </a:extLst>
          </p:cNvPr>
          <p:cNvSpPr txBox="1"/>
          <p:nvPr/>
        </p:nvSpPr>
        <p:spPr>
          <a:xfrm>
            <a:off x="4497874" y="1208314"/>
            <a:ext cx="31962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Custom Help Documentation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D6FEDC-7F5E-C947-B6EC-890BCA9B6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2667000"/>
            <a:ext cx="10617200" cy="152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6F32B5-1BDC-F74C-8610-D9ADFA465763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7C3222-7C67-7440-8326-64AC742A4A1F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A868CD-3356-F14A-AEE5-B2484AB8250C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9233D3-F641-A24D-BF8F-2E5BF9A1B11B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9FE0153-E2E4-9D49-8702-FB9774E6EED3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40CAF7-319C-1D4B-B70B-1BAD3B35C0AC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AC1A5F-D47A-F547-9AAF-69BB229D33CB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20BF799-3F59-C84E-85BA-F3381A510B8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F390B0-D571-B44B-9CEB-1F04346FE14B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9B5A218-749A-6445-ABD2-EB96ECB1728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F349B37-679F-6A4D-B879-B53A0450EE13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226CD3-4862-1C4A-898C-C1D9A0F8E940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D733E0E-49B9-9A49-B5A2-5D9F2DAF8409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F0A317-4125-B044-BDC6-324FB1ACCAD0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0C22DD-C0D7-414A-93BE-772245607FD7}"/>
              </a:ext>
            </a:extLst>
          </p:cNvPr>
          <p:cNvSpPr txBox="1"/>
          <p:nvPr/>
        </p:nvSpPr>
        <p:spPr>
          <a:xfrm>
            <a:off x="8572283" y="446604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Hidden Lua Commands</a:t>
            </a:r>
          </a:p>
        </p:txBody>
      </p:sp>
    </p:spTree>
    <p:extLst>
      <p:ext uri="{BB962C8B-B14F-4D97-AF65-F5344CB8AC3E}">
        <p14:creationId xmlns:p14="http://schemas.microsoft.com/office/powerpoint/2010/main" val="3732384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65A985-9339-5B41-B510-D13253244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25377" r="18337" b="26311"/>
          <a:stretch/>
        </p:blipFill>
        <p:spPr bwMode="auto">
          <a:xfrm>
            <a:off x="5033585" y="2347687"/>
            <a:ext cx="2124830" cy="90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621CF9E-EE25-D24A-88AC-EDFE8585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D6B9CA-A365-D948-BD87-4F9CD41642F1}"/>
              </a:ext>
            </a:extLst>
          </p:cNvPr>
          <p:cNvSpPr txBox="1"/>
          <p:nvPr/>
        </p:nvSpPr>
        <p:spPr>
          <a:xfrm>
            <a:off x="4956040" y="3252493"/>
            <a:ext cx="2279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Application Files</a:t>
            </a:r>
          </a:p>
          <a:p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7CC67-B1F3-E344-8C6C-2132BE4B8CF4}"/>
              </a:ext>
            </a:extLst>
          </p:cNvPr>
          <p:cNvSpPr txBox="1"/>
          <p:nvPr/>
        </p:nvSpPr>
        <p:spPr>
          <a:xfrm>
            <a:off x="4813469" y="3787967"/>
            <a:ext cx="25650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Configuration Files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8D7E6-FD30-164A-A941-B1BB810F0091}"/>
              </a:ext>
            </a:extLst>
          </p:cNvPr>
          <p:cNvSpPr/>
          <p:nvPr/>
        </p:nvSpPr>
        <p:spPr>
          <a:xfrm>
            <a:off x="5463454" y="4295798"/>
            <a:ext cx="1265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Log Files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694B9-213E-0A47-8C64-A077AEF5DD9B}"/>
              </a:ext>
            </a:extLst>
          </p:cNvPr>
          <p:cNvSpPr/>
          <p:nvPr/>
        </p:nvSpPr>
        <p:spPr>
          <a:xfrm>
            <a:off x="3975734" y="2193482"/>
            <a:ext cx="4240530" cy="318897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E4F3D-97A7-1B42-A85D-8625BCAA6ACA}"/>
              </a:ext>
            </a:extLst>
          </p:cNvPr>
          <p:cNvSpPr txBox="1"/>
          <p:nvPr/>
        </p:nvSpPr>
        <p:spPr>
          <a:xfrm>
            <a:off x="7519436" y="501312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.EXE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7F535-3F98-C749-87F4-BAE585D9C3B9}"/>
              </a:ext>
            </a:extLst>
          </p:cNvPr>
          <p:cNvSpPr txBox="1"/>
          <p:nvPr/>
        </p:nvSpPr>
        <p:spPr>
          <a:xfrm>
            <a:off x="4845496" y="1346938"/>
            <a:ext cx="25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err="1"/>
              <a:t>Iguana.exe</a:t>
            </a:r>
            <a:endParaRPr lang="en-US" sz="2400" i="1" dirty="0"/>
          </a:p>
          <a:p>
            <a:pPr algn="ctr"/>
            <a:r>
              <a:rPr lang="en-US" sz="2000" dirty="0"/>
              <a:t>Build Once and Export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29951F-7172-BD4C-9C2D-17F6C0ED9D81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46C857-9E92-0843-91AD-B7EDED64A4BD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D8A5DE-96D2-6840-829D-5B693E2087A9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196153-330E-9F41-A4A0-AF2D38DE597F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85B4C8-868D-614D-AF36-690B64B99B45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576733E-2B85-3644-80B3-111FCBC6D326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23BBA77-67E3-824A-906B-1CCB7F7C8383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7A9030A-136E-CB4B-B1A1-798BC6A120ED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A99124-A77D-D147-A32E-E4AC71A18E98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7D3CEFD-57C5-AF4C-8461-809D05882AC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CA1153-A3DB-7A47-A513-31AB3F807AF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6CCC705-8B69-BF48-9E3B-B99FB0D5924B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B12AD96-EB2A-8048-B7B5-2F7EE71B8DF0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97C9DE-886E-544A-A071-7D624E199450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136AAA-65BD-C344-AA24-6469886C38E2}"/>
              </a:ext>
            </a:extLst>
          </p:cNvPr>
          <p:cNvSpPr txBox="1"/>
          <p:nvPr/>
        </p:nvSpPr>
        <p:spPr>
          <a:xfrm>
            <a:off x="114083" y="446604"/>
            <a:ext cx="12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21372019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FC0514B5-598D-2840-8E38-AF85E2501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71" y="1235604"/>
            <a:ext cx="4224057" cy="508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050BEE-21B2-A542-A579-EF171B5294EC}"/>
              </a:ext>
            </a:extLst>
          </p:cNvPr>
          <p:cNvSpPr txBox="1"/>
          <p:nvPr/>
        </p:nvSpPr>
        <p:spPr>
          <a:xfrm>
            <a:off x="8380687" y="2413337"/>
            <a:ext cx="24462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Function 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Function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Function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Required parameters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296A39-B95D-D44D-B770-DA0FA39CC00B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C0B0A3-90C0-284E-B7BC-31DEFA285DA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650D01-2719-024F-BC05-9703B983C4B7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1B8A84-1E2C-E641-BDE5-BC1734EE030D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798823-5656-C54C-8D17-17E3D857C21F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CD01E3-36FB-0648-BAC5-ED435828CAA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71567B-E286-5548-B4DA-ED2CA4A7255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A09F98-DA3D-1D4B-ABEC-F7708CC2EBC3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D2BD3B-DEC7-2541-BEFD-6A1E6F94A04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8D1CF4-49E1-C149-8EC6-68EFDB3C2C3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115764-903D-E94F-9914-6FF057F7EEE1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5D65EC-1BB0-4142-8106-A0AAD256902C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7D6DB8-66F2-FF41-B97D-8287261DA82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AF4EB83-A2D5-ED48-8503-11C4D1041558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DBB296-8D90-8846-A14E-03D9721BE71E}"/>
              </a:ext>
            </a:extLst>
          </p:cNvPr>
          <p:cNvSpPr txBox="1"/>
          <p:nvPr/>
        </p:nvSpPr>
        <p:spPr>
          <a:xfrm>
            <a:off x="8572283" y="446604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Hidden Lua Commands</a:t>
            </a:r>
          </a:p>
        </p:txBody>
      </p:sp>
    </p:spTree>
    <p:extLst>
      <p:ext uri="{BB962C8B-B14F-4D97-AF65-F5344CB8AC3E}">
        <p14:creationId xmlns:p14="http://schemas.microsoft.com/office/powerpoint/2010/main" val="6280991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15247C-066B-994C-B838-9B4F2527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E918F6-7C1B-6A4F-B72E-748218EB509A}"/>
              </a:ext>
            </a:extLst>
          </p:cNvPr>
          <p:cNvSpPr txBox="1"/>
          <p:nvPr/>
        </p:nvSpPr>
        <p:spPr>
          <a:xfrm>
            <a:off x="727864" y="2730665"/>
            <a:ext cx="339073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Convert HL7v2 XML into HL7</a:t>
            </a:r>
          </a:p>
          <a:p>
            <a:endParaRPr lang="en-US" sz="2000" dirty="0"/>
          </a:p>
          <a:p>
            <a:r>
              <a:rPr lang="en-US" sz="2000" dirty="0"/>
              <a:t>Invoke legacy parse using VMD</a:t>
            </a:r>
          </a:p>
          <a:p>
            <a:endParaRPr lang="en-US" sz="2000" dirty="0"/>
          </a:p>
          <a:p>
            <a:r>
              <a:rPr lang="en-US" sz="2000" dirty="0"/>
              <a:t>Converts HL7 into HL7v2 XML</a:t>
            </a:r>
          </a:p>
          <a:p>
            <a:endParaRPr lang="en-US" sz="2000" dirty="0"/>
          </a:p>
          <a:p>
            <a:r>
              <a:rPr lang="en-US" sz="2000" dirty="0"/>
              <a:t>Legacy VMD transformation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3B6D97-960F-7A46-AFF3-654D6180A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32" y="2191082"/>
            <a:ext cx="7124700" cy="2997200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948289F-3ECF-BB4D-9082-71EA63F7B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32" y="2191082"/>
            <a:ext cx="7124700" cy="299720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898DC1-C4B2-474C-9D22-9B42582DB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132" y="2191082"/>
            <a:ext cx="7124700" cy="299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A5FB7B-3D32-DB49-B23B-040990C29148}"/>
              </a:ext>
            </a:extLst>
          </p:cNvPr>
          <p:cNvSpPr txBox="1"/>
          <p:nvPr/>
        </p:nvSpPr>
        <p:spPr>
          <a:xfrm>
            <a:off x="727864" y="2191082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CHM API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A74E2-87AB-344C-A16F-E36CF6FB1B5B}"/>
              </a:ext>
            </a:extLst>
          </p:cNvPr>
          <p:cNvSpPr txBox="1"/>
          <p:nvPr/>
        </p:nvSpPr>
        <p:spPr>
          <a:xfrm>
            <a:off x="5058124" y="1208314"/>
            <a:ext cx="2075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CHM API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8498C5-998F-5444-9F79-87A0C5C5F122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E4AFF1-E967-B146-A2FA-92EDCA57A67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BD6D94-0E86-A340-9D8A-8B4FFB66DEF5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838FC60-F22F-D14D-95A5-A5C24F42594D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0B898B-FF4C-4348-B2CC-B7675B0F78E1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E55263A-3618-DC4B-A415-B907025098C0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D20E4C3-33FD-9D4D-88F3-4F96F37B3C6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87D6111-8300-5B4D-9D71-06F3A616E1C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54D389F-0F17-F544-B2AD-388007CA67A6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3043AA-7BE4-C04A-9F4F-25356CA1851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F209348-D390-954C-AEC2-4C91F856B7AE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9FAA6EE-8B33-2949-81B1-DE657CAB6900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6143C41-CE7E-C046-BB4D-38F1C37150A0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8DACF2-8CF0-B24C-88A1-D4CC34D8C3F7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39E672-AD2D-B947-9AB8-AB9DAA761290}"/>
              </a:ext>
            </a:extLst>
          </p:cNvPr>
          <p:cNvSpPr txBox="1"/>
          <p:nvPr/>
        </p:nvSpPr>
        <p:spPr>
          <a:xfrm>
            <a:off x="8572283" y="446604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Hidden Lua Commands</a:t>
            </a:r>
          </a:p>
        </p:txBody>
      </p:sp>
    </p:spTree>
    <p:extLst>
      <p:ext uri="{BB962C8B-B14F-4D97-AF65-F5344CB8AC3E}">
        <p14:creationId xmlns:p14="http://schemas.microsoft.com/office/powerpoint/2010/main" val="27911562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15247C-066B-994C-B838-9B4F2527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E918F6-7C1B-6A4F-B72E-748218EB509A}"/>
              </a:ext>
            </a:extLst>
          </p:cNvPr>
          <p:cNvSpPr txBox="1"/>
          <p:nvPr/>
        </p:nvSpPr>
        <p:spPr>
          <a:xfrm>
            <a:off x="727864" y="2730665"/>
            <a:ext cx="347434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Convert HL7v2 XML into HL7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6"/>
                </a:solidFill>
              </a:rPr>
              <a:t>Invoke legacy parse using VMD</a:t>
            </a:r>
          </a:p>
          <a:p>
            <a:endParaRPr lang="en-US" sz="2000" dirty="0"/>
          </a:p>
          <a:p>
            <a:r>
              <a:rPr lang="en-US" sz="2000" dirty="0"/>
              <a:t>Converts HL7 into HL7v2 XML</a:t>
            </a:r>
          </a:p>
          <a:p>
            <a:endParaRPr lang="en-US" sz="2000" dirty="0"/>
          </a:p>
          <a:p>
            <a:r>
              <a:rPr lang="en-US" sz="2000" dirty="0"/>
              <a:t>Legacy VMD transformation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3B6D97-960F-7A46-AFF3-654D6180A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32" y="2191082"/>
            <a:ext cx="7124700" cy="2997200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948289F-3ECF-BB4D-9082-71EA63F7B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32" y="2191082"/>
            <a:ext cx="7124700" cy="2997200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9B0FF1-E2C7-4D47-85BE-5B0F4BC3E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132" y="2191082"/>
            <a:ext cx="7124700" cy="299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AAAB77-82F7-2242-BA36-E0D58C0A5AC5}"/>
              </a:ext>
            </a:extLst>
          </p:cNvPr>
          <p:cNvSpPr txBox="1"/>
          <p:nvPr/>
        </p:nvSpPr>
        <p:spPr>
          <a:xfrm>
            <a:off x="727864" y="2191082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CHM API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4982-7F56-4942-B22C-C896E793487A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088FED-1579-9044-9EC1-D11A2D953B30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F2CF13-3AB5-5B4D-B1DD-174DD15FCB30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03B036-B69C-004D-A112-9F5B5344E66F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2504CCB-97D6-2946-A189-9C2CA2D4C15D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3A671A-736D-F141-B007-B0D92ECD5326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DDEC4D9-E80C-A646-A149-122ED709DEF1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937B6C4-B4AE-4A42-AAD2-A6132B2F173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3E6B1B4-24F3-824B-B7D9-4543FDF99667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53B30E8-6CA4-2E42-814D-3EBF40126C78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9E6C5B-277C-6449-981A-8BAB2BDD62B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2EEF449-DBBE-8A41-92A4-3DDF38F9B6B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F4AF5FE-A7E3-FC43-A1D5-39A4B145AD5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1FE23D-7DCB-9142-9F06-00EBFF3EE16D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9BA496-01F5-574F-ACFA-AB4205C190BC}"/>
              </a:ext>
            </a:extLst>
          </p:cNvPr>
          <p:cNvSpPr txBox="1"/>
          <p:nvPr/>
        </p:nvSpPr>
        <p:spPr>
          <a:xfrm>
            <a:off x="8572283" y="446604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Hidden Lua Commands</a:t>
            </a:r>
          </a:p>
        </p:txBody>
      </p:sp>
    </p:spTree>
    <p:extLst>
      <p:ext uri="{BB962C8B-B14F-4D97-AF65-F5344CB8AC3E}">
        <p14:creationId xmlns:p14="http://schemas.microsoft.com/office/powerpoint/2010/main" val="9107250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15247C-066B-994C-B838-9B4F2527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E918F6-7C1B-6A4F-B72E-748218EB509A}"/>
              </a:ext>
            </a:extLst>
          </p:cNvPr>
          <p:cNvSpPr txBox="1"/>
          <p:nvPr/>
        </p:nvSpPr>
        <p:spPr>
          <a:xfrm>
            <a:off x="727864" y="2730665"/>
            <a:ext cx="339073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Convert HL7v2 XML into HL7</a:t>
            </a:r>
          </a:p>
          <a:p>
            <a:endParaRPr lang="en-US" sz="2000" dirty="0"/>
          </a:p>
          <a:p>
            <a:r>
              <a:rPr lang="en-US" sz="2000" dirty="0"/>
              <a:t>Invoke legacy parse using VMD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6"/>
                </a:solidFill>
              </a:rPr>
              <a:t>Converts HL7 into HL7v2 XML</a:t>
            </a:r>
          </a:p>
          <a:p>
            <a:endParaRPr lang="en-US" sz="2000" dirty="0"/>
          </a:p>
          <a:p>
            <a:r>
              <a:rPr lang="en-US" sz="2000" dirty="0"/>
              <a:t>Legacy VMD transformation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3B6D97-960F-7A46-AFF3-654D6180A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32" y="2191082"/>
            <a:ext cx="7124700" cy="2997200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948289F-3ECF-BB4D-9082-71EA63F7B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32" y="2191082"/>
            <a:ext cx="7124700" cy="29972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5280A4-CE84-394D-8FB5-517305B55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132" y="2191082"/>
            <a:ext cx="7124700" cy="299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3F5B5D-5733-3946-B20A-F4AB5D1F7E35}"/>
              </a:ext>
            </a:extLst>
          </p:cNvPr>
          <p:cNvSpPr txBox="1"/>
          <p:nvPr/>
        </p:nvSpPr>
        <p:spPr>
          <a:xfrm>
            <a:off x="727864" y="2191082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CHM API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98A3BE-364D-F944-B485-799984B621AE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1977E70-423A-B444-9A5C-864082B6AD90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6BED5AE-6DC8-0644-B434-69C1977DAC5D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C1E4A9-174C-A641-8A33-46BA2A31A15C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7ADD964-D94A-F34D-B23A-B46D480E7736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9FFFBE9-7E64-524E-88F2-3B1F6C572059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42BD26B-52A8-BC42-93E7-F0077995B0F0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130A615-224A-E84C-AFDA-EF0614B6E3ED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FC2619-34FF-F941-B48B-DA257E5EA989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1D31CB7-B54D-414C-881B-5188FF570A38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60F3E4B-12DF-B24A-9F7F-E808A38D10D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B131F21-A8D4-D249-87D9-71AE42B0D7DC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52CB011-4859-2E49-85ED-6067B8A6363E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FB2372B-195C-9F43-81C9-35E4E86B87DD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84934B-8607-0B4E-A7CE-B94476935305}"/>
              </a:ext>
            </a:extLst>
          </p:cNvPr>
          <p:cNvSpPr txBox="1"/>
          <p:nvPr/>
        </p:nvSpPr>
        <p:spPr>
          <a:xfrm>
            <a:off x="8572283" y="446604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Hidden Lua Commands</a:t>
            </a:r>
          </a:p>
        </p:txBody>
      </p:sp>
    </p:spTree>
    <p:extLst>
      <p:ext uri="{BB962C8B-B14F-4D97-AF65-F5344CB8AC3E}">
        <p14:creationId xmlns:p14="http://schemas.microsoft.com/office/powerpoint/2010/main" val="35380534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15247C-066B-994C-B838-9B4F2527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E918F6-7C1B-6A4F-B72E-748218EB509A}"/>
              </a:ext>
            </a:extLst>
          </p:cNvPr>
          <p:cNvSpPr txBox="1"/>
          <p:nvPr/>
        </p:nvSpPr>
        <p:spPr>
          <a:xfrm>
            <a:off x="727864" y="2730665"/>
            <a:ext cx="339073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Convert HL7v2 XML into HL7</a:t>
            </a:r>
          </a:p>
          <a:p>
            <a:endParaRPr lang="en-US" sz="2000" dirty="0"/>
          </a:p>
          <a:p>
            <a:r>
              <a:rPr lang="en-US" sz="2000" dirty="0"/>
              <a:t>Invoke legacy parse using VMD</a:t>
            </a:r>
          </a:p>
          <a:p>
            <a:endParaRPr lang="en-US" sz="2000" dirty="0"/>
          </a:p>
          <a:p>
            <a:r>
              <a:rPr lang="en-US" sz="2000" dirty="0"/>
              <a:t>Converts HL7 into HL7v2 XML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6"/>
                </a:solidFill>
              </a:rPr>
              <a:t>Legacy VMD transformation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3B6D97-960F-7A46-AFF3-654D6180A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32" y="2191082"/>
            <a:ext cx="7124700" cy="2997200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948289F-3ECF-BB4D-9082-71EA63F7B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32" y="2191082"/>
            <a:ext cx="7124700" cy="2997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67E4C4-62E7-1141-8F97-E71C9B63CE45}"/>
              </a:ext>
            </a:extLst>
          </p:cNvPr>
          <p:cNvSpPr txBox="1"/>
          <p:nvPr/>
        </p:nvSpPr>
        <p:spPr>
          <a:xfrm>
            <a:off x="727864" y="2191082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CHM API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F81ACA-0E8E-9F47-AF8E-AD84464894B1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B593BC-9BFB-D542-89E6-6C636A35C811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EC40D6-B008-8745-A2F1-F45B35442529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8827D6B-6B9C-7041-914C-280B97046AED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E517C1-E546-FD43-A2C4-BA2686A54E0B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AC64B2D-BD38-8344-B60C-2491B965FDC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D6E0ED1-5158-7C42-975A-DD0A9B450256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B91FD5-9749-4F4D-8185-08441589246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821482-7017-5C4B-9687-333CE79D302C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A3F07A-655A-D049-B555-7244601C9D8A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7A58C2D-7188-EE4F-9137-524CCBC707B9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C794370-5283-3041-8447-1F2D87557905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0F91F22-C9FE-1E4F-A3AF-6526F381C3D9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B24DFAF-B5D6-324C-832E-FF3B26977D8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28078B-B83F-6E4D-BF54-5E1387214953}"/>
              </a:ext>
            </a:extLst>
          </p:cNvPr>
          <p:cNvSpPr txBox="1"/>
          <p:nvPr/>
        </p:nvSpPr>
        <p:spPr>
          <a:xfrm>
            <a:off x="8572283" y="446604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Hidden Lua Commands</a:t>
            </a:r>
          </a:p>
        </p:txBody>
      </p:sp>
    </p:spTree>
    <p:extLst>
      <p:ext uri="{BB962C8B-B14F-4D97-AF65-F5344CB8AC3E}">
        <p14:creationId xmlns:p14="http://schemas.microsoft.com/office/powerpoint/2010/main" val="21367536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35B41A3D-55EF-274D-B3EC-924B99ADC40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74B09-A81A-AC4F-B656-36AE4DCE536B}"/>
              </a:ext>
            </a:extLst>
          </p:cNvPr>
          <p:cNvSpPr txBox="1"/>
          <p:nvPr/>
        </p:nvSpPr>
        <p:spPr>
          <a:xfrm>
            <a:off x="1311780" y="2936557"/>
            <a:ext cx="9568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Hidden Commands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Improve Development and Upgrade Processes . Enhance Coding Procedures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5419C-846F-A443-9AE3-094C3B8B0F2D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49E17D-6B0E-BC4F-9E21-19A79807E6FD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ED15CB-EDC0-0747-9290-A176A9CD1BD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5A40AD-8E57-0C4C-B14F-733502C68E37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3BF9BBD-367D-C64E-A3A7-A09FB4CA3D66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66EF2C-9E71-9347-A9AA-06C6A8513E1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664F38-2A39-FF42-A2E2-72D0269D9733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A6E117-FE30-1B47-B3A6-5AA64A137F5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144586-5851-7E4B-AD78-470CF63239D8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96B392-3D56-9142-8FB2-F2208EAF52CC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CAD5353-A9B0-4941-9319-96675096580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931A06-B38E-0B44-96A8-74CB2CBE21AB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09C732-2C73-8745-BAE1-4FC154404660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7194FD-C8A9-C94F-A31D-C40840796D8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CD11FA-D012-B94A-9D3A-9B2A1466C161}"/>
              </a:ext>
            </a:extLst>
          </p:cNvPr>
          <p:cNvSpPr txBox="1"/>
          <p:nvPr/>
        </p:nvSpPr>
        <p:spPr>
          <a:xfrm>
            <a:off x="8572283" y="446604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Hidden Lua Commands</a:t>
            </a:r>
          </a:p>
        </p:txBody>
      </p:sp>
    </p:spTree>
    <p:extLst>
      <p:ext uri="{BB962C8B-B14F-4D97-AF65-F5344CB8AC3E}">
        <p14:creationId xmlns:p14="http://schemas.microsoft.com/office/powerpoint/2010/main" val="42343185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1" y="3066939"/>
            <a:ext cx="4870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BEYOND HL7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672309-EF98-8345-A012-849473D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2410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CE3768C4-9886-A245-96A1-27B7728BED77}"/>
              </a:ext>
            </a:extLst>
          </p:cNvPr>
          <p:cNvGrpSpPr/>
          <p:nvPr/>
        </p:nvGrpSpPr>
        <p:grpSpPr>
          <a:xfrm>
            <a:off x="2731340" y="1896803"/>
            <a:ext cx="6729319" cy="6524533"/>
            <a:chOff x="2532156" y="1600968"/>
            <a:chExt cx="5937250" cy="5837965"/>
          </a:xfrm>
        </p:grpSpPr>
        <p:pic>
          <p:nvPicPr>
            <p:cNvPr id="11268" name="Picture 4" descr="Sun Light Clip Art | Clipart Panda - Free Clipart Images">
              <a:extLst>
                <a:ext uri="{FF2B5EF4-FFF2-40B4-BE49-F238E27FC236}">
                  <a16:creationId xmlns:a16="http://schemas.microsoft.com/office/drawing/2014/main" id="{653FD514-E2A9-F145-B96A-6A7A6A6C3A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156" y="1600968"/>
              <a:ext cx="5937250" cy="5837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80AF8AD8-E017-E046-B313-614CF475B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187" y="3725937"/>
              <a:ext cx="1822872" cy="1584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23C9AB3-0782-B543-B2CA-A954EB7FE403}"/>
                </a:ext>
              </a:extLst>
            </p:cNvPr>
            <p:cNvSpPr txBox="1"/>
            <p:nvPr/>
          </p:nvSpPr>
          <p:spPr>
            <a:xfrm>
              <a:off x="2743199" y="4464036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ASTM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9D694EE-2A14-CA45-BE68-E3F7C061AC9A}"/>
                </a:ext>
              </a:extLst>
            </p:cNvPr>
            <p:cNvSpPr txBox="1"/>
            <p:nvPr/>
          </p:nvSpPr>
          <p:spPr>
            <a:xfrm>
              <a:off x="2821746" y="3725937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CCD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F028A5D-CE8D-B149-8FC1-1B6F06A68B52}"/>
                </a:ext>
              </a:extLst>
            </p:cNvPr>
            <p:cNvSpPr txBox="1"/>
            <p:nvPr/>
          </p:nvSpPr>
          <p:spPr>
            <a:xfrm>
              <a:off x="3184281" y="2914081"/>
              <a:ext cx="58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CDA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8BADD5-B794-FA49-9C70-BC8953EF9E02}"/>
                </a:ext>
              </a:extLst>
            </p:cNvPr>
            <p:cNvSpPr txBox="1"/>
            <p:nvPr/>
          </p:nvSpPr>
          <p:spPr>
            <a:xfrm>
              <a:off x="3617260" y="2286891"/>
              <a:ext cx="855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DICOM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45FE636-D12C-C646-A9EA-44D21336F056}"/>
                </a:ext>
              </a:extLst>
            </p:cNvPr>
            <p:cNvSpPr txBox="1"/>
            <p:nvPr/>
          </p:nvSpPr>
          <p:spPr>
            <a:xfrm>
              <a:off x="4517561" y="1928840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EDI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1D7C917-5606-9046-9182-6D00946FB6E2}"/>
                </a:ext>
              </a:extLst>
            </p:cNvPr>
            <p:cNvSpPr txBox="1"/>
            <p:nvPr/>
          </p:nvSpPr>
          <p:spPr>
            <a:xfrm>
              <a:off x="5307546" y="1844786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FHIR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57572EE-81FE-DC44-815E-770334960F69}"/>
                </a:ext>
              </a:extLst>
            </p:cNvPr>
            <p:cNvSpPr txBox="1"/>
            <p:nvPr/>
          </p:nvSpPr>
          <p:spPr>
            <a:xfrm>
              <a:off x="6109320" y="1928840"/>
              <a:ext cx="479739" cy="330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HL7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FFC38BB-3955-694D-8B4D-02498DBF8719}"/>
                </a:ext>
              </a:extLst>
            </p:cNvPr>
            <p:cNvSpPr txBox="1"/>
            <p:nvPr/>
          </p:nvSpPr>
          <p:spPr>
            <a:xfrm>
              <a:off x="6738065" y="2286891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JSON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A07E95-E77D-F34D-9016-91F2A6C4CB97}"/>
                </a:ext>
              </a:extLst>
            </p:cNvPr>
            <p:cNvSpPr txBox="1"/>
            <p:nvPr/>
          </p:nvSpPr>
          <p:spPr>
            <a:xfrm>
              <a:off x="7659382" y="4464036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XML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FC4C4E3-0FAB-5048-9212-347A02109F40}"/>
                </a:ext>
              </a:extLst>
            </p:cNvPr>
            <p:cNvSpPr txBox="1"/>
            <p:nvPr/>
          </p:nvSpPr>
          <p:spPr>
            <a:xfrm>
              <a:off x="7689839" y="3725937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X12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6D628B9-14DA-0B4E-AE00-B040614AE908}"/>
                </a:ext>
              </a:extLst>
            </p:cNvPr>
            <p:cNvSpPr txBox="1"/>
            <p:nvPr/>
          </p:nvSpPr>
          <p:spPr>
            <a:xfrm>
              <a:off x="7341355" y="2914081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NCPDP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348273D-2242-B14E-830F-9ADB0134A03D}"/>
              </a:ext>
            </a:extLst>
          </p:cNvPr>
          <p:cNvSpPr txBox="1"/>
          <p:nvPr/>
        </p:nvSpPr>
        <p:spPr>
          <a:xfrm>
            <a:off x="4945365" y="907716"/>
            <a:ext cx="23012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Did You Know?</a:t>
            </a:r>
          </a:p>
          <a:p>
            <a:pPr algn="ctr"/>
            <a:r>
              <a:rPr lang="en-US" dirty="0"/>
              <a:t>Support All Data Types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660509-CB69-E742-87ED-28B087FBAAD4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37ED202-F43E-D34E-8FAE-A4A249609F5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B26AD5-C15C-914F-894E-D3A077C05DE3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AADA67-14DB-A74A-BD81-CCDD4DEBD4FF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0350ABA-F6DC-2A4E-8119-90973E8712D1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46D8049-2D39-C944-89CA-DBC930486C43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BE41E6-0DA2-9642-95C0-6B0D2AD15B40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399A277-7E9B-424A-A60D-497B40FAF3ED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CB347C0-841F-FE4F-A161-C56867E74B4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3E3B2DE-EA31-C546-BC0D-F0DBAA552992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3C75D93-6599-B146-A85B-40AD9E207B1A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DE5B67D-1D9B-104B-9F27-F0649A01A558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636A3B2-3C2E-EE4A-AF93-4BDAF85628AD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C957A94-AC3C-7249-8232-FDBDFC9780A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D18684-DEAD-EB49-BF81-8979733CC1ED}"/>
              </a:ext>
            </a:extLst>
          </p:cNvPr>
          <p:cNvSpPr txBox="1"/>
          <p:nvPr/>
        </p:nvSpPr>
        <p:spPr>
          <a:xfrm>
            <a:off x="9092983" y="446604"/>
            <a:ext cx="130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Beyond HL7</a:t>
            </a:r>
          </a:p>
        </p:txBody>
      </p:sp>
    </p:spTree>
    <p:extLst>
      <p:ext uri="{BB962C8B-B14F-4D97-AF65-F5344CB8AC3E}">
        <p14:creationId xmlns:p14="http://schemas.microsoft.com/office/powerpoint/2010/main" val="108694787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09AB29C8-8C4E-2748-B757-6A21615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74B09-A81A-AC4F-B656-36AE4DCE536B}"/>
              </a:ext>
            </a:extLst>
          </p:cNvPr>
          <p:cNvSpPr txBox="1"/>
          <p:nvPr/>
        </p:nvSpPr>
        <p:spPr>
          <a:xfrm>
            <a:off x="3306493" y="2936557"/>
            <a:ext cx="5579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Single System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Centralized Processes . Easier Management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CAFB66-90FD-FF44-B9B5-11819959F134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436716-FE12-5946-A104-95C6E876526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B34511-810D-6940-A348-F8D67E98E770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39A6DE-A698-1843-A340-8995F495322D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5BB25-2C1D-D048-8AC1-04B1CD3BB446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7F03C0-62BD-6044-97E2-56E90DFA2753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E80A11-5CF2-174D-B51B-31329E3FA84E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EF0823A-7179-DC44-B352-2652C69B05F6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94B11F-0446-8C4B-88CD-FCBC24FD524D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A7AFC6F-B0CC-A541-9CC9-177EA7624448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7C3444-B082-7C48-88BD-7F64059624E3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FE1A13-4575-5E45-9BA8-12017F101AAA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3535E2-CF54-E745-AB70-949344FC2D21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F2151C-C794-9F44-8CCA-0B1BE24CA55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E13ADA-188D-954B-B9D9-D5F99C44ED21}"/>
              </a:ext>
            </a:extLst>
          </p:cNvPr>
          <p:cNvSpPr txBox="1"/>
          <p:nvPr/>
        </p:nvSpPr>
        <p:spPr>
          <a:xfrm>
            <a:off x="9092983" y="446604"/>
            <a:ext cx="130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Beyond HL7</a:t>
            </a:r>
          </a:p>
        </p:txBody>
      </p:sp>
    </p:spTree>
    <p:extLst>
      <p:ext uri="{BB962C8B-B14F-4D97-AF65-F5344CB8AC3E}">
        <p14:creationId xmlns:p14="http://schemas.microsoft.com/office/powerpoint/2010/main" val="39572162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3A5259DA-F7D9-724D-AC37-17BF16E9D7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49720"/>
            <a:ext cx="17484513" cy="7754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1B4CBBC-FAF3-BB4E-9DC8-D83F6FA5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C0BEF51-A048-FD4F-B152-DC36970161D4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C8D407A-4EDC-8447-954E-6C3755AFE2BD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09FE78D-71B6-CE4D-AFB7-197D074DABF3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C7AC67-8341-0C4E-8082-03A0CC0921B4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661983C-AF89-7F49-9D8C-3E210ED8CD7B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79EBA00-86A2-D445-BD38-7AC3BDCB9A34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56E4673-A3FE-654F-B204-56ECD1F786F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DB0B50D-7C2C-584E-B21B-194FE8A519F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E976CFD-B841-0147-AB21-6F51AAFB40E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30B135C-57E4-B044-BF9A-B5374D66FADE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59652E-3AD6-DD43-BE6D-CC509D75412F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20CD78B-C410-6A4D-8D6E-62015DEE840C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AE1C2FE-4D47-E141-B9E5-966FA6343685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EEF124D-DF33-E746-9D05-6975C9E16E4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31FAB4-3BE6-A84D-9B41-268BB88E82B8}"/>
              </a:ext>
            </a:extLst>
          </p:cNvPr>
          <p:cNvSpPr txBox="1"/>
          <p:nvPr/>
        </p:nvSpPr>
        <p:spPr>
          <a:xfrm>
            <a:off x="9092983" y="446604"/>
            <a:ext cx="130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Beyond HL7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BE31E17-596A-1B44-B3AB-C3F8831B204D}"/>
              </a:ext>
            </a:extLst>
          </p:cNvPr>
          <p:cNvSpPr txBox="1"/>
          <p:nvPr/>
        </p:nvSpPr>
        <p:spPr>
          <a:xfrm>
            <a:off x="5388637" y="2784879"/>
            <a:ext cx="1614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Survey!</a:t>
            </a:r>
          </a:p>
          <a:p>
            <a:pPr algn="ctr"/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094863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0456F9-02C3-D84E-82A9-8DFBF5E36982}"/>
              </a:ext>
            </a:extLst>
          </p:cNvPr>
          <p:cNvSpPr/>
          <p:nvPr/>
        </p:nvSpPr>
        <p:spPr>
          <a:xfrm>
            <a:off x="3009900" y="1435100"/>
            <a:ext cx="6248400" cy="4534862"/>
          </a:xfrm>
          <a:prstGeom prst="rect">
            <a:avLst/>
          </a:prstGeom>
          <a:solidFill>
            <a:schemeClr val="accent1">
              <a:alpha val="17359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694B9-213E-0A47-8C64-A077AEF5DD9B}"/>
              </a:ext>
            </a:extLst>
          </p:cNvPr>
          <p:cNvSpPr/>
          <p:nvPr/>
        </p:nvSpPr>
        <p:spPr>
          <a:xfrm>
            <a:off x="3975734" y="2193482"/>
            <a:ext cx="4240530" cy="3188970"/>
          </a:xfrm>
          <a:prstGeom prst="rect">
            <a:avLst/>
          </a:prstGeom>
          <a:solidFill>
            <a:srgbClr val="E0E8F3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621CF9E-EE25-D24A-88AC-EDFE8585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re all FHIR APIs the Same?. An in depth analysis of Microsoft… | by Vivian  Neilley | Medium">
            <a:extLst>
              <a:ext uri="{FF2B5EF4-FFF2-40B4-BE49-F238E27FC236}">
                <a16:creationId xmlns:a16="http://schemas.microsoft.com/office/drawing/2014/main" id="{6F3E8E6C-1A52-054E-8631-D8FC47715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13" y="3605508"/>
            <a:ext cx="2355850" cy="138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37F927-19F4-584B-8106-16B339E348C8}"/>
              </a:ext>
            </a:extLst>
          </p:cNvPr>
          <p:cNvSpPr txBox="1"/>
          <p:nvPr/>
        </p:nvSpPr>
        <p:spPr>
          <a:xfrm>
            <a:off x="5787260" y="3313120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on</a:t>
            </a:r>
          </a:p>
        </p:txBody>
      </p:sp>
      <p:pic>
        <p:nvPicPr>
          <p:cNvPr id="1028" name="Picture 4" descr="Download Microsoft Azure (Windows Azure) Logo in SVG Vector or PNG File  Format - Logo.wine">
            <a:extLst>
              <a:ext uri="{FF2B5EF4-FFF2-40B4-BE49-F238E27FC236}">
                <a16:creationId xmlns:a16="http://schemas.microsoft.com/office/drawing/2014/main" id="{B2C5C824-AD7C-6746-9C10-44F26919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271976"/>
            <a:ext cx="1380551" cy="92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E7C0063-3DFD-D94D-92C9-49CB01593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25377" r="18337" b="26311"/>
          <a:stretch/>
        </p:blipFill>
        <p:spPr bwMode="auto">
          <a:xfrm>
            <a:off x="5033585" y="2347687"/>
            <a:ext cx="2124830" cy="90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5413BC-4F19-724B-BF6C-827D6D4D98FE}"/>
              </a:ext>
            </a:extLst>
          </p:cNvPr>
          <p:cNvSpPr txBox="1"/>
          <p:nvPr/>
        </p:nvSpPr>
        <p:spPr>
          <a:xfrm>
            <a:off x="2399453" y="974363"/>
            <a:ext cx="7393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10</a:t>
            </a:r>
            <a:r>
              <a:rPr lang="en-US" sz="2000" dirty="0"/>
              <a:t> minutes to configure . </a:t>
            </a:r>
            <a:r>
              <a:rPr lang="en-US" sz="2000" b="1" dirty="0"/>
              <a:t>2</a:t>
            </a:r>
            <a:r>
              <a:rPr lang="en-US" sz="2000" dirty="0"/>
              <a:t> hours to deploy . </a:t>
            </a:r>
            <a:r>
              <a:rPr lang="en-US" sz="2000" b="1" dirty="0"/>
              <a:t>1,000</a:t>
            </a:r>
            <a:r>
              <a:rPr lang="en-US" sz="2000" dirty="0"/>
              <a:t> resources/second.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A5C8AC-FF7C-EC40-8EDA-EF4211EFE71E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D9C7B1-F954-4C42-903A-CA3D4857BB5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E440351-3020-EF49-B219-DCC351F161A3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1717F13-5CF6-F34B-9307-85F050DC9A2B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B48EE1-F57B-8746-9FF9-7FE4F392A065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A6165EF-F578-2840-96A1-7ED4D23012E5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05655FE-8420-1747-8E8E-9F04273EB8FF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F78EE2C-CE73-B647-9A9B-2A3D210DB79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2F49E22-DA83-D74C-B261-94D9DD171A30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69D42E9-AD87-6D46-9E0B-BE035A40B6E1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A12BF18-1526-A44A-BECD-4EB59680461F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68276D5-DBB5-1940-B3A5-54BC17377706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9DC23FA-451C-DE40-9D41-2FB6D84D3E12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9BE9940-357D-2042-8A21-F9229E89AA62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77E62E-F310-744C-B6BC-92BD2E070675}"/>
              </a:ext>
            </a:extLst>
          </p:cNvPr>
          <p:cNvSpPr txBox="1"/>
          <p:nvPr/>
        </p:nvSpPr>
        <p:spPr>
          <a:xfrm>
            <a:off x="114083" y="446604"/>
            <a:ext cx="12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147918473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1" y="3066939"/>
            <a:ext cx="4870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DATABASES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672309-EF98-8345-A012-849473D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10708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E7A21FF-0284-7748-B722-06475B9E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057" y="1787782"/>
            <a:ext cx="8603886" cy="4882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A93760-B8D7-E94C-B96F-5B4345B98E7E}"/>
              </a:ext>
            </a:extLst>
          </p:cNvPr>
          <p:cNvSpPr/>
          <p:nvPr/>
        </p:nvSpPr>
        <p:spPr>
          <a:xfrm>
            <a:off x="1930145" y="5209431"/>
            <a:ext cx="8340128" cy="842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562E1D-BFB4-734D-BC58-9345AF386558}"/>
              </a:ext>
            </a:extLst>
          </p:cNvPr>
          <p:cNvSpPr txBox="1"/>
          <p:nvPr/>
        </p:nvSpPr>
        <p:spPr>
          <a:xfrm>
            <a:off x="5058120" y="907716"/>
            <a:ext cx="2075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Database Tools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112915-9F86-6B46-B395-6685F3149346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074D1-07A7-814B-82AF-FECAD2DF27B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8EA53C-D125-364E-9C6F-C4A2F1C01B03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6849AB-437B-5E40-BC39-156A7521729A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FA28FC-4DCA-B442-B428-8E6ED69245F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12F8FC-F129-2549-90F2-2B967873E40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ABD5AD-E1BE-4D48-9E4A-5E77C74C108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6734E50-ABA5-8A41-937C-2FF007793C22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F9348D-DED4-9047-8717-B14FA43A000F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1C2A1D-377D-5C4F-929E-5D440723B9D6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470FAB-9F1F-F54D-9FBA-F9DCB3B74EDC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A556020-9254-4049-A756-C2F5B11E741C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14C20EE-7823-4C4E-863A-64F92D7A9172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644DEC-8F9F-DD46-A60D-860B710B1186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FC540B-4452-4048-B0D5-C8C50EC8544C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276394051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F4A4487-2C6E-914B-AC2A-D5EE9EA5E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550" y="1412874"/>
            <a:ext cx="8470900" cy="508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DCD9A6-2FE0-0440-BBF8-B77E990E585D}"/>
              </a:ext>
            </a:extLst>
          </p:cNvPr>
          <p:cNvSpPr/>
          <p:nvPr/>
        </p:nvSpPr>
        <p:spPr>
          <a:xfrm>
            <a:off x="2921620" y="3334215"/>
            <a:ext cx="5174166" cy="52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76A98A-8DB0-4E4F-8009-6FBE328E91B2}"/>
              </a:ext>
            </a:extLst>
          </p:cNvPr>
          <p:cNvSpPr txBox="1"/>
          <p:nvPr/>
        </p:nvSpPr>
        <p:spPr>
          <a:xfrm>
            <a:off x="4387615" y="973778"/>
            <a:ext cx="378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Import Database Schema Channel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5977E-B6FF-9840-874E-411BE694F0EF}"/>
              </a:ext>
            </a:extLst>
          </p:cNvPr>
          <p:cNvSpPr txBox="1"/>
          <p:nvPr/>
        </p:nvSpPr>
        <p:spPr>
          <a:xfrm>
            <a:off x="8211644" y="1826997"/>
            <a:ext cx="16705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Database Name</a:t>
            </a:r>
          </a:p>
          <a:p>
            <a:endParaRPr lang="en-US" dirty="0"/>
          </a:p>
          <a:p>
            <a:r>
              <a:rPr lang="en-US" dirty="0"/>
              <a:t>User Name</a:t>
            </a:r>
          </a:p>
          <a:p>
            <a:endParaRPr lang="en-US" dirty="0"/>
          </a:p>
          <a:p>
            <a:r>
              <a:rPr lang="en-US" dirty="0"/>
              <a:t>Password</a:t>
            </a:r>
          </a:p>
          <a:p>
            <a:endParaRPr lang="en-US" dirty="0"/>
          </a:p>
          <a:p>
            <a:r>
              <a:rPr lang="en-US" dirty="0"/>
              <a:t>API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DA62E6-F6C7-474D-B201-67DC8301387B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39F39D-0305-A94B-B871-BBE21C71533A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1A82B4-C99C-7844-B578-9DFA7E9B08C9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3E35034-6537-E346-B9EC-D452E9EEE756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E842AE-1394-B640-A231-9B13D9B49AA1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0D5104-566C-0E47-8F51-1108F67E1380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2BF8DB-190C-104F-A11A-5B2F0D43F88E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D6A9D3-002D-1C46-899B-CCD25073509C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6E2D52F-6559-704F-BE33-BF7963196DF1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62ACE7-F9EE-A74F-88EB-CE9E6220694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DCA4C8A-292C-0E42-B1F0-838E3C590D0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0275C5-9F24-2641-B380-4BD2861107CA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D63EADE-FAAC-D440-BD92-B1F56BBECC3A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680A50-99AD-CD42-A215-7277B445C896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E9E34F-F803-1340-93C9-CDB192D1065B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244855202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96DF01D-7E70-754E-A7D6-5C64829EF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550" y="1412874"/>
            <a:ext cx="8470900" cy="508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B93AE0-967E-CE43-8949-15E474255158}"/>
              </a:ext>
            </a:extLst>
          </p:cNvPr>
          <p:cNvSpPr/>
          <p:nvPr/>
        </p:nvSpPr>
        <p:spPr>
          <a:xfrm>
            <a:off x="6429830" y="6212114"/>
            <a:ext cx="3901620" cy="1741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919D25-12BA-3A43-B377-1EB7598F9F96}"/>
              </a:ext>
            </a:extLst>
          </p:cNvPr>
          <p:cNvCxnSpPr>
            <a:cxnSpLocks/>
          </p:cNvCxnSpPr>
          <p:nvPr/>
        </p:nvCxnSpPr>
        <p:spPr>
          <a:xfrm flipH="1" flipV="1">
            <a:off x="5994400" y="5544458"/>
            <a:ext cx="435430" cy="667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B55363A-627D-B94D-A849-AD8972ACCF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52"/>
          <a:stretch/>
        </p:blipFill>
        <p:spPr>
          <a:xfrm>
            <a:off x="5066822" y="4565650"/>
            <a:ext cx="406400" cy="100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8FB53F-0152-AB41-A856-4A7A175E29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52"/>
          <a:stretch/>
        </p:blipFill>
        <p:spPr>
          <a:xfrm>
            <a:off x="5343047" y="4665946"/>
            <a:ext cx="406400" cy="1002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002898-77BF-AC4F-B4CB-554E8239B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52"/>
          <a:stretch/>
        </p:blipFill>
        <p:spPr>
          <a:xfrm>
            <a:off x="4966810" y="4766242"/>
            <a:ext cx="406400" cy="100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C82A06-93E4-6344-8D5B-49F4B7EEBD2B}"/>
              </a:ext>
            </a:extLst>
          </p:cNvPr>
          <p:cNvSpPr txBox="1"/>
          <p:nvPr/>
        </p:nvSpPr>
        <p:spPr>
          <a:xfrm>
            <a:off x="4387615" y="973778"/>
            <a:ext cx="378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Import Database Schema Channel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FAA361-400D-714B-A83B-C3AC464344F8}"/>
              </a:ext>
            </a:extLst>
          </p:cNvPr>
          <p:cNvSpPr/>
          <p:nvPr/>
        </p:nvSpPr>
        <p:spPr>
          <a:xfrm>
            <a:off x="7864260" y="5736194"/>
            <a:ext cx="2236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Output table schema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2C97AD-D017-054A-BB8C-1170A0FBCDD1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584B3A1-72B0-4549-90B6-EED76E0C846A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6E8E2C-3B38-AE43-8F48-1F6D5B46F8EE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AB9278-903A-4F41-8E73-E329E9770E3A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BEE90C-3155-C946-AA7D-AE247FFC9732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117AF2-651B-8B46-9004-99D0EA4B8357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D95DCF9-0FCF-D64C-8249-382EE4C7381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28F6A59-A364-F449-9549-7267854D25B5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8810905-08DC-824E-8E23-BC77543635F5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863475D-41AA-4047-991B-8347E1E1007F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613B478-F449-E841-BBB8-DDA43BF7240A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3632543-D87B-264C-A138-E913C5BF36ED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B7A9E1D-3655-C14F-9C42-1AB6131D9B62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E9A2FEC-2B52-5441-9640-7E1B88E419E8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C8A208-44E6-BF4E-AF3E-42420B7BDE0D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285178810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F1E85D7-6064-8148-8C3A-0A0E17826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47" y="1690716"/>
            <a:ext cx="7736657" cy="4451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A7CC79-FB3C-E248-8EC0-B2496CC2EA01}"/>
              </a:ext>
            </a:extLst>
          </p:cNvPr>
          <p:cNvSpPr txBox="1"/>
          <p:nvPr/>
        </p:nvSpPr>
        <p:spPr>
          <a:xfrm>
            <a:off x="5161288" y="973778"/>
            <a:ext cx="2058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DBS Functionality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04FB7-AEDA-FB4A-92D1-AE16D58ADB6B}"/>
              </a:ext>
            </a:extLst>
          </p:cNvPr>
          <p:cNvSpPr/>
          <p:nvPr/>
        </p:nvSpPr>
        <p:spPr>
          <a:xfrm>
            <a:off x="7686395" y="3916462"/>
            <a:ext cx="2372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Copy schema into .</a:t>
            </a:r>
            <a:r>
              <a:rPr lang="en-US" dirty="0" err="1"/>
              <a:t>dbs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3FF21F-00DF-834C-8870-0FAB84C3B908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FA9F4D-01E7-8046-9932-7BA0BBDC5397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4D8722-C8FB-9E43-90E3-35EC42073C8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00FFF4-E5F3-F448-9BDA-12C200793A4F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1438E8-0F0C-4C4A-9233-0C2ACD485469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C2E10A-BD52-0D49-BA36-2A7FE5BF9D84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6945D6-5264-2547-BF83-97A8AEE6F247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F976278-1AAC-BD40-B1A8-829437CCFFFC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A4F194-465C-D646-9C3B-FFE842C06232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4CDD04-BF43-0F4E-AA79-8B551C8BEE16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B957E6-F8D6-FC46-B58A-E8C8E1547C4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FE19D46-91AD-0041-9ECD-63C6F5EB7F34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88CE9BE-E3E1-6245-8A21-B1FDCDDF6A8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C8AE1A9-7F04-7D40-A2D7-E5943A2AB3AD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996691-8FCC-F447-B00B-29B5F10C8973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319032404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A000FB0-5FA6-DE40-8AFB-6AE3B4F9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0" y="1450357"/>
            <a:ext cx="7200900" cy="5219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95DD22-3AB1-D342-A533-B989B169BFF4}"/>
              </a:ext>
            </a:extLst>
          </p:cNvPr>
          <p:cNvSpPr/>
          <p:nvPr/>
        </p:nvSpPr>
        <p:spPr>
          <a:xfrm>
            <a:off x="3865048" y="4762454"/>
            <a:ext cx="5423917" cy="1730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B346E-2303-C548-9913-36782603A1BA}"/>
              </a:ext>
            </a:extLst>
          </p:cNvPr>
          <p:cNvSpPr txBox="1"/>
          <p:nvPr/>
        </p:nvSpPr>
        <p:spPr>
          <a:xfrm>
            <a:off x="6190576" y="4385215"/>
            <a:ext cx="3245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Easily map  and merge values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F88FD-6EE7-6B4F-BF5E-FACE5AC5F5EC}"/>
              </a:ext>
            </a:extLst>
          </p:cNvPr>
          <p:cNvSpPr txBox="1"/>
          <p:nvPr/>
        </p:nvSpPr>
        <p:spPr>
          <a:xfrm>
            <a:off x="5161288" y="973778"/>
            <a:ext cx="2058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DBS Functionality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B9F4AB-5B9B-4848-AC8D-775E4591530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2A1591-AD35-634A-AD8E-F18D1B90CE0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28434AC-CDC3-9C4C-91EB-73023BE2C15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DC3769-0DFD-8B48-8B22-4147B98C1BD6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8C1EF4-21E4-374D-9AEC-C9D5E59645B3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5EA55C-8F2B-814E-AE85-A8E1FCDEE26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42553FE-8C90-5A4B-A0C7-610D92B8BB5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6172276-6854-F348-BDFE-CE5993462847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07A183C-285E-F343-B0F8-B1DE8E675540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6D4155-E395-6E42-9370-53F96354516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935B546-500E-5447-A913-A89D8904F226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1AEA0C-8CC6-1647-9F1A-6E9BEBED16B6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4D432D-AE2F-1848-90C9-867243EE2D78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BFC625A-A75B-334F-9D68-170140B4F75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18D4E9-85A3-0E41-A390-0B5A0628FF91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419315861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transparent database icon png - Clip Art Library">
            <a:extLst>
              <a:ext uri="{FF2B5EF4-FFF2-40B4-BE49-F238E27FC236}">
                <a16:creationId xmlns:a16="http://schemas.microsoft.com/office/drawing/2014/main" id="{91283C96-FC56-0D49-A383-46A8B107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92"/>
                    </a14:imgEffect>
                    <a14:imgEffect>
                      <a14:saturation sat="1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46" y="1210212"/>
            <a:ext cx="5489498" cy="548949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CE741B-3134-CA40-B275-0F0983622632}"/>
              </a:ext>
            </a:extLst>
          </p:cNvPr>
          <p:cNvCxnSpPr>
            <a:cxnSpLocks/>
          </p:cNvCxnSpPr>
          <p:nvPr/>
        </p:nvCxnSpPr>
        <p:spPr>
          <a:xfrm>
            <a:off x="7044607" y="2767269"/>
            <a:ext cx="0" cy="3107684"/>
          </a:xfrm>
          <a:prstGeom prst="line">
            <a:avLst/>
          </a:prstGeom>
          <a:ln w="41275">
            <a:solidFill>
              <a:schemeClr val="tx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3A72-0728-AB44-A72A-382E47D514D6}"/>
              </a:ext>
            </a:extLst>
          </p:cNvPr>
          <p:cNvSpPr/>
          <p:nvPr/>
        </p:nvSpPr>
        <p:spPr>
          <a:xfrm>
            <a:off x="7339858" y="3642945"/>
            <a:ext cx="1505411" cy="12449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EFB55-23D4-FB42-B7C4-30D3028D30F7}"/>
              </a:ext>
            </a:extLst>
          </p:cNvPr>
          <p:cNvSpPr txBox="1"/>
          <p:nvPr/>
        </p:nvSpPr>
        <p:spPr>
          <a:xfrm>
            <a:off x="7159130" y="4889489"/>
            <a:ext cx="186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tables</a:t>
            </a:r>
          </a:p>
        </p:txBody>
      </p:sp>
      <p:pic>
        <p:nvPicPr>
          <p:cNvPr id="13316" name="Picture 4" descr="Table icon PNG and SVG Vector Free Download">
            <a:extLst>
              <a:ext uri="{FF2B5EF4-FFF2-40B4-BE49-F238E27FC236}">
                <a16:creationId xmlns:a16="http://schemas.microsoft.com/office/drawing/2014/main" id="{4EFD41D4-6BCB-9840-BF82-B16D83F2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8" y="3795515"/>
            <a:ext cx="559795" cy="4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able icon PNG and SVG Vector Free Download">
            <a:extLst>
              <a:ext uri="{FF2B5EF4-FFF2-40B4-BE49-F238E27FC236}">
                <a16:creationId xmlns:a16="http://schemas.microsoft.com/office/drawing/2014/main" id="{97BA8999-0CDD-2F45-930B-C5D9A2381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47" y="3795515"/>
            <a:ext cx="559795" cy="4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able icon PNG and SVG Vector Free Download">
            <a:extLst>
              <a:ext uri="{FF2B5EF4-FFF2-40B4-BE49-F238E27FC236}">
                <a16:creationId xmlns:a16="http://schemas.microsoft.com/office/drawing/2014/main" id="{B317B419-7882-7641-BBF9-1B4D63A5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109" y="4331496"/>
            <a:ext cx="559795" cy="4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AE3398-83B2-CD4C-8784-05D864A6FE0A}"/>
              </a:ext>
            </a:extLst>
          </p:cNvPr>
          <p:cNvSpPr txBox="1"/>
          <p:nvPr/>
        </p:nvSpPr>
        <p:spPr>
          <a:xfrm>
            <a:off x="6217266" y="1949494"/>
            <a:ext cx="169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Database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C6554A-E60F-FE4A-99BA-1D9820558D2C}"/>
              </a:ext>
            </a:extLst>
          </p:cNvPr>
          <p:cNvSpPr txBox="1"/>
          <p:nvPr/>
        </p:nvSpPr>
        <p:spPr>
          <a:xfrm>
            <a:off x="516914" y="4094352"/>
            <a:ext cx="69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Data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C4DA853-914A-F247-86BC-6D169D087282}"/>
              </a:ext>
            </a:extLst>
          </p:cNvPr>
          <p:cNvSpPr/>
          <p:nvPr/>
        </p:nvSpPr>
        <p:spPr>
          <a:xfrm>
            <a:off x="1965183" y="3759049"/>
            <a:ext cx="1448000" cy="1153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14">
            <a:extLst>
              <a:ext uri="{FF2B5EF4-FFF2-40B4-BE49-F238E27FC236}">
                <a16:creationId xmlns:a16="http://schemas.microsoft.com/office/drawing/2014/main" id="{00701924-2219-CA4F-AD8B-9C12BCF1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83" y="3795515"/>
            <a:ext cx="1390588" cy="12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F2ED310-EE69-6849-AAFF-5CB35B6AAC21}"/>
              </a:ext>
            </a:extLst>
          </p:cNvPr>
          <p:cNvSpPr/>
          <p:nvPr/>
        </p:nvSpPr>
        <p:spPr>
          <a:xfrm>
            <a:off x="1600259" y="4162030"/>
            <a:ext cx="520996" cy="233976"/>
          </a:xfrm>
          <a:prstGeom prst="rect">
            <a:avLst/>
          </a:prstGeom>
          <a:solidFill>
            <a:srgbClr val="D8E2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LLP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77B9DCE-1656-8847-B078-030063B3433B}"/>
              </a:ext>
            </a:extLst>
          </p:cNvPr>
          <p:cNvSpPr/>
          <p:nvPr/>
        </p:nvSpPr>
        <p:spPr>
          <a:xfrm>
            <a:off x="3169937" y="4162030"/>
            <a:ext cx="737718" cy="233976"/>
          </a:xfrm>
          <a:prstGeom prst="rect">
            <a:avLst/>
          </a:prstGeom>
          <a:solidFill>
            <a:srgbClr val="D8E2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TRANS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F8CCDAB-72CD-B745-969E-1E3EF5FF5751}"/>
              </a:ext>
            </a:extLst>
          </p:cNvPr>
          <p:cNvCxnSpPr>
            <a:cxnSpLocks/>
            <a:stCxn id="37" idx="3"/>
            <a:endCxn id="40" idx="1"/>
          </p:cNvCxnSpPr>
          <p:nvPr/>
        </p:nvCxnSpPr>
        <p:spPr>
          <a:xfrm>
            <a:off x="1208788" y="4279018"/>
            <a:ext cx="391471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2616D0C-D50F-4E47-9B0B-7DC7DD1C7FB1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907655" y="4265421"/>
            <a:ext cx="3432203" cy="13598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A7D94EF-298B-6147-AD21-832158827808}"/>
              </a:ext>
            </a:extLst>
          </p:cNvPr>
          <p:cNvSpPr txBox="1"/>
          <p:nvPr/>
        </p:nvSpPr>
        <p:spPr>
          <a:xfrm>
            <a:off x="6302467" y="1016824"/>
            <a:ext cx="1627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Merging Data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61C452-BF5D-1C46-95EE-851497D58A16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BE3445E-7610-7842-BF6F-82E3C05C0634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8E6351A-5F09-204E-B076-BF69BE06AA45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D5224F4-2FEE-A54B-941F-4F716C549E4B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85ED683-9912-4848-B807-80CBEDC23330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667F13F-F046-B94E-A3F7-50D921DFCCB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DAD9657-586A-EB45-8BE6-8ED9793560D0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825927-1E18-ED4D-A69D-BAEAC590A7D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10A0995-29BD-AC41-AB23-D29CBA361217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63D628A-7564-E840-8897-E49D7B7309E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41AF75-011D-CE44-BD97-0D3641B8C84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26A5A2-6F37-E745-BD39-9A55D4979071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D0186B5-CAA1-984A-A05B-DF5CE18A0F3F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F988C85-3B31-D44B-A384-DED3168E502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035D88-E1B1-E940-9AEB-01410B52517A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78440629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transparent database icon png - Clip Art Library">
            <a:extLst>
              <a:ext uri="{FF2B5EF4-FFF2-40B4-BE49-F238E27FC236}">
                <a16:creationId xmlns:a16="http://schemas.microsoft.com/office/drawing/2014/main" id="{91283C96-FC56-0D49-A383-46A8B107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92"/>
                    </a14:imgEffect>
                    <a14:imgEffect>
                      <a14:saturation sat="1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46" y="1210212"/>
            <a:ext cx="5489498" cy="548949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CE741B-3134-CA40-B275-0F0983622632}"/>
              </a:ext>
            </a:extLst>
          </p:cNvPr>
          <p:cNvCxnSpPr>
            <a:cxnSpLocks/>
          </p:cNvCxnSpPr>
          <p:nvPr/>
        </p:nvCxnSpPr>
        <p:spPr>
          <a:xfrm>
            <a:off x="7044607" y="2767269"/>
            <a:ext cx="0" cy="3107684"/>
          </a:xfrm>
          <a:prstGeom prst="line">
            <a:avLst/>
          </a:prstGeom>
          <a:ln w="41275">
            <a:solidFill>
              <a:schemeClr val="tx1">
                <a:alpha val="3084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3A72-0728-AB44-A72A-382E47D514D6}"/>
              </a:ext>
            </a:extLst>
          </p:cNvPr>
          <p:cNvSpPr/>
          <p:nvPr/>
        </p:nvSpPr>
        <p:spPr>
          <a:xfrm>
            <a:off x="7339858" y="3642945"/>
            <a:ext cx="1505411" cy="12449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EFB55-23D4-FB42-B7C4-30D3028D30F7}"/>
              </a:ext>
            </a:extLst>
          </p:cNvPr>
          <p:cNvSpPr txBox="1"/>
          <p:nvPr/>
        </p:nvSpPr>
        <p:spPr>
          <a:xfrm>
            <a:off x="7159130" y="4889489"/>
            <a:ext cx="186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tables</a:t>
            </a:r>
          </a:p>
        </p:txBody>
      </p:sp>
      <p:pic>
        <p:nvPicPr>
          <p:cNvPr id="13316" name="Picture 4" descr="Table icon PNG and SVG Vector Free Download">
            <a:extLst>
              <a:ext uri="{FF2B5EF4-FFF2-40B4-BE49-F238E27FC236}">
                <a16:creationId xmlns:a16="http://schemas.microsoft.com/office/drawing/2014/main" id="{4EFD41D4-6BCB-9840-BF82-B16D83F2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8" y="3795515"/>
            <a:ext cx="559795" cy="4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able icon PNG and SVG Vector Free Download">
            <a:extLst>
              <a:ext uri="{FF2B5EF4-FFF2-40B4-BE49-F238E27FC236}">
                <a16:creationId xmlns:a16="http://schemas.microsoft.com/office/drawing/2014/main" id="{97BA8999-0CDD-2F45-930B-C5D9A2381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47" y="3795515"/>
            <a:ext cx="559795" cy="4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able icon PNG and SVG Vector Free Download">
            <a:extLst>
              <a:ext uri="{FF2B5EF4-FFF2-40B4-BE49-F238E27FC236}">
                <a16:creationId xmlns:a16="http://schemas.microsoft.com/office/drawing/2014/main" id="{B317B419-7882-7641-BBF9-1B4D63A5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109" y="4331496"/>
            <a:ext cx="559795" cy="4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AE3398-83B2-CD4C-8784-05D864A6FE0A}"/>
              </a:ext>
            </a:extLst>
          </p:cNvPr>
          <p:cNvSpPr txBox="1"/>
          <p:nvPr/>
        </p:nvSpPr>
        <p:spPr>
          <a:xfrm>
            <a:off x="6217266" y="1949494"/>
            <a:ext cx="169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Database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23D73B-594A-0E45-B545-B14008CB78CE}"/>
              </a:ext>
            </a:extLst>
          </p:cNvPr>
          <p:cNvSpPr/>
          <p:nvPr/>
        </p:nvSpPr>
        <p:spPr>
          <a:xfrm>
            <a:off x="5070838" y="3644685"/>
            <a:ext cx="1505411" cy="12449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4" descr="Table icon PNG and SVG Vector Free Download">
            <a:extLst>
              <a:ext uri="{FF2B5EF4-FFF2-40B4-BE49-F238E27FC236}">
                <a16:creationId xmlns:a16="http://schemas.microsoft.com/office/drawing/2014/main" id="{5DCA7975-A2C5-E247-9BB8-D315787E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98" y="3797255"/>
            <a:ext cx="559795" cy="4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Table icon PNG and SVG Vector Free Download">
            <a:extLst>
              <a:ext uri="{FF2B5EF4-FFF2-40B4-BE49-F238E27FC236}">
                <a16:creationId xmlns:a16="http://schemas.microsoft.com/office/drawing/2014/main" id="{A9347662-196C-EA41-A4F9-3BDEA9E5E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27" y="3797255"/>
            <a:ext cx="559795" cy="4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Table icon PNG and SVG Vector Free Download">
            <a:extLst>
              <a:ext uri="{FF2B5EF4-FFF2-40B4-BE49-F238E27FC236}">
                <a16:creationId xmlns:a16="http://schemas.microsoft.com/office/drawing/2014/main" id="{C8B9002C-CAAE-C644-925E-FD42216E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089" y="4333236"/>
            <a:ext cx="559795" cy="4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Settings transparent Icons – Free Vector Download, PNG, SVG, GIF">
            <a:extLst>
              <a:ext uri="{FF2B5EF4-FFF2-40B4-BE49-F238E27FC236}">
                <a16:creationId xmlns:a16="http://schemas.microsoft.com/office/drawing/2014/main" id="{99F39401-63B2-2348-8BAC-408410E0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82" y="4050120"/>
            <a:ext cx="923299" cy="92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66508D1-F2E8-6B48-9BDD-25EB9E2A800E}"/>
              </a:ext>
            </a:extLst>
          </p:cNvPr>
          <p:cNvSpPr txBox="1"/>
          <p:nvPr/>
        </p:nvSpPr>
        <p:spPr>
          <a:xfrm>
            <a:off x="5050201" y="4891229"/>
            <a:ext cx="159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Stagging tables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84404A-9EE4-A344-8934-9C5FF7A40DD0}"/>
              </a:ext>
            </a:extLst>
          </p:cNvPr>
          <p:cNvSpPr txBox="1"/>
          <p:nvPr/>
        </p:nvSpPr>
        <p:spPr>
          <a:xfrm>
            <a:off x="516914" y="4094352"/>
            <a:ext cx="69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Data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19615DC-C74F-DD4C-929B-E707E53890E8}"/>
              </a:ext>
            </a:extLst>
          </p:cNvPr>
          <p:cNvSpPr/>
          <p:nvPr/>
        </p:nvSpPr>
        <p:spPr>
          <a:xfrm>
            <a:off x="1965183" y="3759049"/>
            <a:ext cx="1448000" cy="1153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14">
            <a:extLst>
              <a:ext uri="{FF2B5EF4-FFF2-40B4-BE49-F238E27FC236}">
                <a16:creationId xmlns:a16="http://schemas.microsoft.com/office/drawing/2014/main" id="{ADDA12A4-1373-BA46-89A4-74C067EDD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83" y="3795515"/>
            <a:ext cx="1390588" cy="12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388BBCB-6914-2542-B5EA-632120D202E1}"/>
              </a:ext>
            </a:extLst>
          </p:cNvPr>
          <p:cNvSpPr/>
          <p:nvPr/>
        </p:nvSpPr>
        <p:spPr>
          <a:xfrm>
            <a:off x="1600259" y="4162030"/>
            <a:ext cx="520996" cy="233976"/>
          </a:xfrm>
          <a:prstGeom prst="rect">
            <a:avLst/>
          </a:prstGeom>
          <a:solidFill>
            <a:srgbClr val="D8E2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LLP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5D2C63-7556-864E-BFD6-80DC4AB54AFC}"/>
              </a:ext>
            </a:extLst>
          </p:cNvPr>
          <p:cNvSpPr/>
          <p:nvPr/>
        </p:nvSpPr>
        <p:spPr>
          <a:xfrm>
            <a:off x="3169937" y="4162030"/>
            <a:ext cx="737718" cy="233976"/>
          </a:xfrm>
          <a:prstGeom prst="rect">
            <a:avLst/>
          </a:prstGeom>
          <a:solidFill>
            <a:srgbClr val="D8E2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TRANS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00A0847-96B4-454B-BA4D-C762183FECCB}"/>
              </a:ext>
            </a:extLst>
          </p:cNvPr>
          <p:cNvCxnSpPr>
            <a:cxnSpLocks/>
            <a:stCxn id="37" idx="3"/>
            <a:endCxn id="40" idx="1"/>
          </p:cNvCxnSpPr>
          <p:nvPr/>
        </p:nvCxnSpPr>
        <p:spPr>
          <a:xfrm>
            <a:off x="1208788" y="4279018"/>
            <a:ext cx="391471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63501E8-699C-934A-83CD-CAC1B699CDB0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3907655" y="4279018"/>
            <a:ext cx="1142546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4ACE30A-9F9A-6543-8391-03643430E0F2}"/>
              </a:ext>
            </a:extLst>
          </p:cNvPr>
          <p:cNvCxnSpPr>
            <a:cxnSpLocks/>
          </p:cNvCxnSpPr>
          <p:nvPr/>
        </p:nvCxnSpPr>
        <p:spPr>
          <a:xfrm>
            <a:off x="6646792" y="4279003"/>
            <a:ext cx="693066" cy="15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BAE794B-B3E1-7143-81A7-0A6804F641C3}"/>
              </a:ext>
            </a:extLst>
          </p:cNvPr>
          <p:cNvSpPr txBox="1"/>
          <p:nvPr/>
        </p:nvSpPr>
        <p:spPr>
          <a:xfrm>
            <a:off x="6302467" y="1016824"/>
            <a:ext cx="1627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Merging Data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C4AA75-4FEC-284D-97AF-A606AB871067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62BE9BE-F1E5-7043-997F-DA2DAE712C1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FE34301-AF2D-8B4B-87FD-E1981FD09A26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590B43C-E64D-3D4B-A35E-EDA75831D827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91E7553-6F1C-BC47-9C87-47DCBD4BC712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46ED24A-076E-934E-8937-50921480DCD9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6909613-5C84-1840-A539-D4EAE80F7A8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28D9BD3-DB71-604C-AB05-F5FDD9C8ED44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0BA1F35-AE03-9947-8502-BCC29303112C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2EFFA24-A286-AD48-B415-80BFAAE0DD1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A46D654-DB9B-2743-94DD-7B25126FE13F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FA10032-711C-C84A-897E-EAB3E07B24D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5463B06-CAF0-254D-AF77-6B2D2E0BEDC9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CED1918-C9A1-A341-815D-E00D1B090016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F59790A-4BD8-B148-9C2F-F6874BD7D5E1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30799166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ansparent database icon png - Clip Art Library">
            <a:extLst>
              <a:ext uri="{FF2B5EF4-FFF2-40B4-BE49-F238E27FC236}">
                <a16:creationId xmlns:a16="http://schemas.microsoft.com/office/drawing/2014/main" id="{F067BE05-CB3F-814D-A59C-0C5B6998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69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092"/>
                    </a14:imgEffect>
                    <a14:imgEffect>
                      <a14:saturation sat="1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418" y="2439481"/>
            <a:ext cx="1979037" cy="19790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2E7C28-8ED1-0E49-B237-AAC57C4DA58B}"/>
              </a:ext>
            </a:extLst>
          </p:cNvPr>
          <p:cNvSpPr txBox="1"/>
          <p:nvPr/>
        </p:nvSpPr>
        <p:spPr>
          <a:xfrm>
            <a:off x="8578384" y="3244334"/>
            <a:ext cx="169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Database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B47B2D-87FF-FE48-BA5A-BFC4AFA9632C}"/>
              </a:ext>
            </a:extLst>
          </p:cNvPr>
          <p:cNvSpPr txBox="1"/>
          <p:nvPr/>
        </p:nvSpPr>
        <p:spPr>
          <a:xfrm>
            <a:off x="1888514" y="3244334"/>
            <a:ext cx="69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Data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AA9B7D-D1F8-A846-BACA-F3C50BB845BD}"/>
              </a:ext>
            </a:extLst>
          </p:cNvPr>
          <p:cNvSpPr/>
          <p:nvPr/>
        </p:nvSpPr>
        <p:spPr>
          <a:xfrm>
            <a:off x="3336783" y="2909031"/>
            <a:ext cx="1448000" cy="1153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76C89D0A-5FED-8047-9413-7BD6BED1E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83" y="2945497"/>
            <a:ext cx="1390588" cy="12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B0F44EB-A17D-1A46-A62C-69F8F34807B9}"/>
              </a:ext>
            </a:extLst>
          </p:cNvPr>
          <p:cNvSpPr/>
          <p:nvPr/>
        </p:nvSpPr>
        <p:spPr>
          <a:xfrm>
            <a:off x="2971859" y="3312012"/>
            <a:ext cx="520996" cy="233976"/>
          </a:xfrm>
          <a:prstGeom prst="rect">
            <a:avLst/>
          </a:prstGeom>
          <a:solidFill>
            <a:srgbClr val="D8E2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LLP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0AF347-F3AF-854B-A664-5B9071551521}"/>
              </a:ext>
            </a:extLst>
          </p:cNvPr>
          <p:cNvSpPr/>
          <p:nvPr/>
        </p:nvSpPr>
        <p:spPr>
          <a:xfrm>
            <a:off x="4541537" y="3312012"/>
            <a:ext cx="737718" cy="233976"/>
          </a:xfrm>
          <a:prstGeom prst="rect">
            <a:avLst/>
          </a:prstGeom>
          <a:solidFill>
            <a:srgbClr val="D8E2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TRANS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2DFF7F-038F-314B-A662-A1F3A72C3724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>
            <a:off x="2580388" y="3429000"/>
            <a:ext cx="391471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ADBCFE-393D-B44E-A579-ECE81285932E}"/>
              </a:ext>
            </a:extLst>
          </p:cNvPr>
          <p:cNvCxnSpPr>
            <a:cxnSpLocks/>
            <a:stCxn id="25" idx="3"/>
            <a:endCxn id="7" idx="1"/>
          </p:cNvCxnSpPr>
          <p:nvPr/>
        </p:nvCxnSpPr>
        <p:spPr>
          <a:xfrm>
            <a:off x="5279255" y="3429000"/>
            <a:ext cx="3155163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BE1A1D-B186-1D49-937B-CE96EB5A076C}"/>
              </a:ext>
            </a:extLst>
          </p:cNvPr>
          <p:cNvGrpSpPr/>
          <p:nvPr/>
        </p:nvGrpSpPr>
        <p:grpSpPr>
          <a:xfrm>
            <a:off x="4978887" y="2909031"/>
            <a:ext cx="1148135" cy="986531"/>
            <a:chOff x="3799186" y="3368970"/>
            <a:chExt cx="1148135" cy="986531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0FE133DC-F448-0540-B436-4E4429E9C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848" y="3533147"/>
              <a:ext cx="822354" cy="82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D4EF046-767E-BA42-BCDF-F452DFE95123}"/>
                </a:ext>
              </a:extLst>
            </p:cNvPr>
            <p:cNvSpPr txBox="1"/>
            <p:nvPr/>
          </p:nvSpPr>
          <p:spPr>
            <a:xfrm>
              <a:off x="3799186" y="3368970"/>
              <a:ext cx="1148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D39501"/>
                  </a:solidFill>
                </a:rPr>
                <a:t>OPEN/CLOSE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02B003-6F19-3C4C-9950-4FEC11C1C3BB}"/>
              </a:ext>
            </a:extLst>
          </p:cNvPr>
          <p:cNvSpPr txBox="1"/>
          <p:nvPr/>
        </p:nvSpPr>
        <p:spPr>
          <a:xfrm>
            <a:off x="5626100" y="124460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DB2 Module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1E86FA-CC1E-D54E-8D1A-3B9E1AFFC258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65DAC71-5C44-D54C-AB5E-51E22C6E47F1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C77DFBD-8DFA-1049-9E09-7AC69D82397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1E9EF2A-D39F-894E-A1D7-350870376667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042D22-CBB5-A647-BE31-20C3C2D4C7C9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F5A981B-2E04-F643-A6FB-AAFF782600F4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DDA050C-0238-634C-A89E-229AF0B04AB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044F30-4524-4F49-BE0C-F0C891D98CD3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91DE107-447C-A34D-8621-95BCC53F40AC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847066F-7B2D-8447-8498-68F927DDB405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F1E7CA5-2408-4F46-B1D8-DA87918078C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B1CC19D-0655-DF43-BE1B-CB3C10BFD5A1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E1CC18D-991B-F343-A416-CCA99B401158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BBE0B50-8BCC-6143-9F22-CD90DD39730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181566-6635-0541-97BE-A9F8AA7AB813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291594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7 0.00394 L 0.23164 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64 0.00394 L -0.00573 0.0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00394 L 0.23164 0.003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64 0.00394 L -0.00573 0.003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CC5FE8-39A4-0346-8803-FEC3336DA187}"/>
              </a:ext>
            </a:extLst>
          </p:cNvPr>
          <p:cNvSpPr txBox="1"/>
          <p:nvPr/>
        </p:nvSpPr>
        <p:spPr>
          <a:xfrm>
            <a:off x="5626100" y="124460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DB2 Module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DE2F89-B32A-9541-99BE-D861D8E3812A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677B50-125A-9E44-82A0-00D53FB25355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3770B7-BEE7-5943-988B-77618EE3BB87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9ADB62-D9E8-0142-A6C4-86BBEBFA9FF9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B55473-1146-CD49-82DF-5164CD48C111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88A2DA-4B46-484B-8802-44B7AD79C45F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929B1E-CA50-1D4B-A586-F9D88C323F0C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57AC78-56CF-E94C-AD41-43C51F0D72C2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FD5424-2BCB-C444-8DE9-6BE0E154D571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ABD18C8-A9AD-EB44-8587-E130FE5BD231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4B39869-4DD6-CF4E-BC87-1646710A611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F0C868-DC8B-7146-9819-9930634AF1F6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DC6D7B-E6CE-2543-A713-6AAFB1346289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2CCA6E-BD6C-6A4F-B7E5-45DDDE02D1A0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50F379-9ED5-2E4D-B1B8-2D66336F1524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  <p:pic>
        <p:nvPicPr>
          <p:cNvPr id="24" name="Picture 2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17861D-7D33-B34B-B82E-89CF5D2DD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95" y="1738003"/>
            <a:ext cx="8623610" cy="45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93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light&#10;&#10;Description automatically generated">
            <a:extLst>
              <a:ext uri="{FF2B5EF4-FFF2-40B4-BE49-F238E27FC236}">
                <a16:creationId xmlns:a16="http://schemas.microsoft.com/office/drawing/2014/main" id="{973DD823-BB21-E546-B6F5-93C69CCC70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4854026-9873-C642-9A8B-9AAE60333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966B68-BD35-5F45-B734-61D0047DF2C9}"/>
              </a:ext>
            </a:extLst>
          </p:cNvPr>
          <p:cNvSpPr txBox="1"/>
          <p:nvPr/>
        </p:nvSpPr>
        <p:spPr>
          <a:xfrm>
            <a:off x="2107280" y="2936557"/>
            <a:ext cx="79774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err="1"/>
              <a:t>Iguana.exe</a:t>
            </a:r>
            <a:r>
              <a:rPr lang="en-US" sz="2800" b="1" i="1" dirty="0"/>
              <a:t>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Less Development . Fast Time-To-Market . Improved Scalability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C342B2-4BD8-2840-970F-53A145409143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DD0416-D754-0B4C-9686-A21D5EDE24A2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927F87A-15C3-A243-91A3-6A7D7F1A9C1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98AE5A6-0B7F-624C-B7D9-618AE23FD27C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3A80AF-C454-C144-901A-F006293F9069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4FB6CF6-E260-794D-8F3C-CDA15C9313C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D43E1AA-959E-AD47-A633-0C56FA1EBBF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9BAD93A-5AB9-0643-9145-B2E49EF47F45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80362B-0D67-F14C-86A2-92FA8280C134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25C7FC8-38CE-A542-A635-2A8A695FDB8F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9203F7-AE0D-CC4E-ADB1-5EA864A898A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AA2C356-4E9D-424A-BBB3-15FF2804B32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B55CEB0-EE0F-AD45-955D-A790D7956A2F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84FFB85-0220-DC4B-9376-77790B97FC92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8B54D4-2F45-7449-B709-15BA5C0878F5}"/>
              </a:ext>
            </a:extLst>
          </p:cNvPr>
          <p:cNvSpPr txBox="1"/>
          <p:nvPr/>
        </p:nvSpPr>
        <p:spPr>
          <a:xfrm>
            <a:off x="114083" y="446604"/>
            <a:ext cx="12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31544050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FCE124-5B90-A64E-B0FF-CB60A884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95" y="1738003"/>
            <a:ext cx="8623610" cy="45820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F38671-7798-8945-A154-1011D4944B89}"/>
              </a:ext>
            </a:extLst>
          </p:cNvPr>
          <p:cNvSpPr/>
          <p:nvPr/>
        </p:nvSpPr>
        <p:spPr>
          <a:xfrm>
            <a:off x="4837771" y="4817327"/>
            <a:ext cx="936702" cy="1449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5B800C-2E87-5449-B681-833FD1E93FA4}"/>
              </a:ext>
            </a:extLst>
          </p:cNvPr>
          <p:cNvSpPr txBox="1"/>
          <p:nvPr/>
        </p:nvSpPr>
        <p:spPr>
          <a:xfrm>
            <a:off x="5626100" y="124460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DB2 Module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ED0EA7-AAB6-6D40-AAEC-6AE52E5AC0AB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399B1F-4DD0-1342-BE03-A7BA1D2F624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80CC97-6362-BF49-AFD6-888A9F0726F4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DC1B711-AD8B-5A4D-8170-AD82D7850AF6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EB8388-6DF3-EA4F-A5CF-A63E798F4CB0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884CD05-2585-A342-8CCA-DBBD33489DF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796BFAB-5EDD-E848-BD85-35E6EB2782EE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33200C5-3273-424F-9379-301485480FE7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B56CFA-4E94-6D42-99E8-15B04C1231B5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DFB78D-CEE2-284B-9A06-3D3E55D7ECDD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3D48FD-C380-E24C-91E3-629867F1CE5D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1EA57D0-B6E2-D346-BE2B-9188B458F8C3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95C92EB-1941-9A44-B283-36D142AD6A0A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13E0E36-A5CE-7F4D-ACD7-8C17FED4F16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BC4BCC-0926-114A-877B-0EA5E81AC104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40304453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4FD7869-FDD5-3242-AC3E-BB2C04702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66"/>
          <a:stretch/>
        </p:blipFill>
        <p:spPr>
          <a:xfrm>
            <a:off x="1282390" y="2579150"/>
            <a:ext cx="9322420" cy="27686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571B6D7-7BBC-6B49-9E51-33806ACFDC5A}"/>
              </a:ext>
            </a:extLst>
          </p:cNvPr>
          <p:cNvSpPr/>
          <p:nvPr/>
        </p:nvSpPr>
        <p:spPr>
          <a:xfrm>
            <a:off x="3411306" y="3904488"/>
            <a:ext cx="3958757" cy="21945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4ED8B-E6D1-1545-9261-EC69FBB488B0}"/>
              </a:ext>
            </a:extLst>
          </p:cNvPr>
          <p:cNvSpPr txBox="1"/>
          <p:nvPr/>
        </p:nvSpPr>
        <p:spPr>
          <a:xfrm>
            <a:off x="5626100" y="124460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DB2 Module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43FAF0-88B9-2C4C-BDE2-039139E4B668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3720AA-4814-2F4F-981D-85045A501875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EFF5C9-3FD4-C44F-905D-F2CB2568C349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DBFC05-E8AF-3147-A822-9A13DE0FC108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A243FC-51E2-2245-AD71-CACC9C297602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173B6-A6F0-6C41-A598-C65F0697B71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5602EC-21CF-2A40-B98B-A09859615673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51ACDA-213F-2345-BDCF-1EA93BA3564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ADBA55-0A43-ED42-9086-E736B79261E2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95482C-696E-8740-90EA-62882E79C9D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1EC3075-4489-0E48-A050-FEF2FED70C0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08EC3F-1E5C-114C-A32A-E9A2E53C4FEE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F518352-EE03-EE48-9774-E30D1153557F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1F63AA3-F578-8045-9FC5-79005D634506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EA5D9A-E40F-A348-BAFB-2C86EB7DE513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96279574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A72A6604-A3D3-424F-8355-B8D7B8D6D3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74B09-A81A-AC4F-B656-36AE4DCE536B}"/>
              </a:ext>
            </a:extLst>
          </p:cNvPr>
          <p:cNvSpPr txBox="1"/>
          <p:nvPr/>
        </p:nvSpPr>
        <p:spPr>
          <a:xfrm>
            <a:off x="2172246" y="2936557"/>
            <a:ext cx="7847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Database Tool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Improve Maintenance . Enhance Security . Increase Reliability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84E3A6-BB9F-9C46-8CD8-ECE64EBC450C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5EEAF6-B4E0-284E-9E80-FF9444BC421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991959-3D23-2643-B60D-4972250EF66E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ACD79A-FF00-B44F-A8CA-C1E953D61DD3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DB5676-B9FF-D745-A407-2FD28A250304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3F9D99-545C-204F-B53C-7601538D13DB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F156DD-3D22-8545-BC33-AF0FB1F979A3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9F669A-1FB5-EE48-BE42-687C766F1FA6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D7BAF7-597C-0646-B7EB-A44C91712041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38DFA9-A1EA-1A47-90A4-DA4290D3FCB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ED83C3-17CB-DF4A-B515-064F52CC31D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4CC77E-4C33-3E4B-A290-26C0CC914A24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9882A30-86F1-8840-8D9F-FB484FEF02D9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CD4E39-7B9B-C741-AEAE-9305B853D5C0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61D0F-06CE-6544-A683-1A0A1CE6993A}"/>
              </a:ext>
            </a:extLst>
          </p:cNvPr>
          <p:cNvSpPr txBox="1"/>
          <p:nvPr/>
        </p:nvSpPr>
        <p:spPr>
          <a:xfrm>
            <a:off x="10070883" y="446604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189777333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1" y="3066939"/>
            <a:ext cx="4870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MODULES AND TEMPLATES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672309-EF98-8345-A012-849473D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1090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070A381D-BA84-5940-A9F7-92BDA83AA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043" y="1658753"/>
            <a:ext cx="3871913" cy="5011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FF39E-DE4E-F24E-85C6-E4EC8A810CE5}"/>
              </a:ext>
            </a:extLst>
          </p:cNvPr>
          <p:cNvSpPr txBox="1"/>
          <p:nvPr/>
        </p:nvSpPr>
        <p:spPr>
          <a:xfrm>
            <a:off x="4990186" y="907716"/>
            <a:ext cx="2211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Pre-Built Templates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1ABA5-61F3-954D-8492-AEDB86581392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D2496C-9354-9744-8327-57D9C5B5F49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7CE43D-2D84-9D46-8B69-029402C5CE4F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E10476-6053-D848-ADE9-2AB920226323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5F7449-70D9-9D4F-BAB7-A570341EAACB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80045A-0B50-AE40-84AF-D6533A64EC3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A630C9-687A-2447-A5B1-DA4B9411FFE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0C1D6C-E9B2-AD43-9665-C64603BE182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D811DE-2E53-4648-B5F0-933AA6710E4F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1815C9-1E2D-0947-9975-36AC924B22E7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235A6A-3624-C444-9468-F3220F975E1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E0BC4CD-BC74-4A48-B361-1AA7C4A08E10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423233F-B30B-494E-99CE-1B8CA386E7C5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BF7203-744F-E348-AE88-716EED71774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13B39-6114-3F40-8569-C5C4113836BC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268638304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FF35DC-B02D-3F49-9A46-581F4198D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37B10F0-C9F6-6A4A-A391-C1ECDB63B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05" y="2658901"/>
            <a:ext cx="10731190" cy="16259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F31417-1C61-824F-870C-BECDA443822B}"/>
              </a:ext>
            </a:extLst>
          </p:cNvPr>
          <p:cNvSpPr/>
          <p:nvPr/>
        </p:nvSpPr>
        <p:spPr>
          <a:xfrm>
            <a:off x="3200400" y="1151796"/>
            <a:ext cx="6096000" cy="8803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b="1" u="sng" dirty="0"/>
              <a:t>Athenahealth</a:t>
            </a:r>
            <a:r>
              <a:rPr lang="en-CA" dirty="0"/>
              <a:t>: </a:t>
            </a:r>
          </a:p>
          <a:p>
            <a:pPr algn="ctr">
              <a:lnSpc>
                <a:spcPct val="150000"/>
              </a:lnSpc>
            </a:pPr>
            <a:r>
              <a:rPr lang="en-CA" dirty="0"/>
              <a:t>Leverage built-in help documentation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BC8050-133B-4441-9EFF-05FF585967E8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841BE1-91FF-4343-92B8-0BE48C4720DC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02C508-F25D-C042-9BF1-A3B9F57D94ED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87F533-111B-3540-82AD-FBEA7119CE51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BD6A2E-9871-8645-842D-4B85405C1DD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62160E-3326-8A45-AAAD-7BB40B759035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7E4E247-DD7E-494F-87E6-A6F5F96B7E7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93251-FAB2-7247-85A7-D3485B474EDC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A3223E-0629-264D-A823-B230825D904B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9D6A345-0C09-824C-84A0-F6DAB57E8888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FF7034-92B1-7F4C-B90B-2511A53A4CDF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69866C4-57F5-7240-9F35-4DB09AF1DB21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776B3B-C40A-BC42-BF12-D13F4B930788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328FAFA-891F-844A-AB42-E0747F6A85CC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F57012-31FC-814D-AA8A-EDD2FEB24E85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116286774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FF35DC-B02D-3F49-9A46-581F4198D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B9A54D06-C4DD-484C-A4B8-BB20CAAFA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2393953"/>
            <a:ext cx="11099800" cy="269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F044DD-7C3B-F54C-A632-BEBA6BB90ADF}"/>
              </a:ext>
            </a:extLst>
          </p:cNvPr>
          <p:cNvSpPr/>
          <p:nvPr/>
        </p:nvSpPr>
        <p:spPr>
          <a:xfrm>
            <a:off x="3200400" y="1151796"/>
            <a:ext cx="6096000" cy="8803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b="1" u="sng" dirty="0"/>
              <a:t>Athenahealth</a:t>
            </a:r>
            <a:r>
              <a:rPr lang="en-CA" dirty="0"/>
              <a:t>: </a:t>
            </a:r>
          </a:p>
          <a:p>
            <a:pPr algn="ctr">
              <a:lnSpc>
                <a:spcPct val="150000"/>
              </a:lnSpc>
            </a:pPr>
            <a:r>
              <a:rPr lang="en-CA" dirty="0"/>
              <a:t>Leverage built-in help documentation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6518B5-E9E9-4D40-AB43-7FC959BD19CA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1B7416-25B5-4E4D-8E99-19BFADDD2E56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B56A4A-00DE-6143-B201-10DF04769132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8322D3-33FE-A541-B24D-2D77BD22B75A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687567-D263-004F-A7B0-9C69564D2E6B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1D8873-99A4-B04B-9E08-93562C6CB10F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D58577-3722-FC45-8F93-0939C7BA4D90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688D51-EF35-3B47-B095-8668976AB58D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B684A1-A893-9441-A773-B712F3BD3E9D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4F810CB-73BF-F049-B116-F0AE20760637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C48EEC-7A63-3B4A-877E-456195178BC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D50F84-884A-714D-8752-023EDC68F0EE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9E3AAAE-CF9D-8745-9A6A-E665DB8336E2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6A0467F-B582-834F-833F-A4AED8D857B6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BB12FF-85A4-8847-A25A-37E949211D57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98096346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FF35DC-B02D-3F49-9A46-581F4198D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0418B31-8BEF-F245-84CC-D4DA2889A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784" y="2210183"/>
            <a:ext cx="10105016" cy="35967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16A908-59F0-4E4A-BD0F-48F5F71F0C6A}"/>
              </a:ext>
            </a:extLst>
          </p:cNvPr>
          <p:cNvSpPr/>
          <p:nvPr/>
        </p:nvSpPr>
        <p:spPr>
          <a:xfrm>
            <a:off x="3200400" y="1151796"/>
            <a:ext cx="6096000" cy="8803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b="1" u="sng" dirty="0"/>
              <a:t>Athenahealth</a:t>
            </a:r>
            <a:r>
              <a:rPr lang="en-CA" dirty="0"/>
              <a:t>: </a:t>
            </a:r>
          </a:p>
          <a:p>
            <a:pPr algn="ctr">
              <a:lnSpc>
                <a:spcPct val="150000"/>
              </a:lnSpc>
            </a:pPr>
            <a:r>
              <a:rPr lang="en-CA" dirty="0"/>
              <a:t>Leverage built-in help documentation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0BB474-EEF9-764B-B90C-3F6E83BF3CEE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BA9E68-D807-DD49-907F-8ED801647E4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4F5B57-A31C-2143-9BE2-EDED60FE1CC7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DE972D-5457-2648-BDF1-56349CEEBC08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155F4B-446A-634F-8B34-28CE617F1353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FA4567-D627-1246-A3B1-8F7482CF87F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58FAF2-9F9C-9E41-B5C4-15787A003F28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92DDDE-F3C0-564C-A10A-04FACEE76FA5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3BAEA8-1054-3F45-991F-A95418AC7D7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111844-4420-B64D-A761-5AE66E6D207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9032360-774E-1242-B0B8-9140575ABD36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2B58E0-C64F-4B40-A75B-69E4B8651753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D0F28D-0EA3-B141-9714-16C45E6F7104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0EEC9FF-105F-A84A-9484-18BE05ABA59C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0CAD30-8073-2347-B020-EAB3BAC97C44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332591079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FF35DC-B02D-3F49-9A46-581F4198D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7085209-8999-CB40-97F7-53D6BD48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ownload athenahealth Logo in SVG Vector or PNG File Format - Logo.wine">
            <a:extLst>
              <a:ext uri="{FF2B5EF4-FFF2-40B4-BE49-F238E27FC236}">
                <a16:creationId xmlns:a16="http://schemas.microsoft.com/office/drawing/2014/main" id="{F13B7A49-8F64-8F42-BA4D-925840100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2" b="37104"/>
          <a:stretch/>
        </p:blipFill>
        <p:spPr bwMode="auto">
          <a:xfrm>
            <a:off x="1038421" y="1959208"/>
            <a:ext cx="4991548" cy="7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F85E0D-9889-AD4F-82C4-FB6D4D18D7DE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FF88B9-0F6F-4743-8CEC-564C4C89566E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774E43-10F8-BA45-876B-E712137C1F17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5DB68C-B251-284C-A7AB-039BBA27633E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941C58-AC51-C545-AD14-F2CBCDD54E68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DACADC-9096-3048-A5C4-CE2B7C07716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56BACF-6100-E14F-A38E-D9575111D0B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57149C4-359F-8247-B644-6EC1413CC692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329B75-45E7-0A4B-BC68-05D74198EBC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36DAA4-1FDD-214F-8B1E-54E49CCBFFA5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35B811-FEEF-8F4E-AF40-A40A0E2678EC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AEC447C-20DC-CC45-B08F-11BD8F6DCD16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7701FC8-BE22-D74E-BFBD-4B6FFC427D16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ACEAB92-FF87-B747-BAF5-938C74CA8FA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32860-9856-704D-BBA3-5524EAEC7A2E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301470236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FF35DC-B02D-3F49-9A46-581F4198D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ownload athenahealth Logo in SVG Vector or PNG File Format - Logo.wine">
            <a:extLst>
              <a:ext uri="{FF2B5EF4-FFF2-40B4-BE49-F238E27FC236}">
                <a16:creationId xmlns:a16="http://schemas.microsoft.com/office/drawing/2014/main" id="{E86EE87D-9494-4942-AA4B-1EA65B4DF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2" b="37104"/>
          <a:stretch/>
        </p:blipFill>
        <p:spPr bwMode="auto">
          <a:xfrm>
            <a:off x="1038421" y="1959208"/>
            <a:ext cx="4991548" cy="7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pic Logos">
            <a:extLst>
              <a:ext uri="{FF2B5EF4-FFF2-40B4-BE49-F238E27FC236}">
                <a16:creationId xmlns:a16="http://schemas.microsoft.com/office/drawing/2014/main" id="{3CD9C24A-C943-EA44-BEC8-DF89AC4A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20" y="3114394"/>
            <a:ext cx="2856155" cy="6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97131C-62FF-A94E-A313-5883C8AA1B1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F9AB0B-AC12-6141-8D53-0BFD8823B41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4467ED-2AB4-4B4C-BF3E-03EE03891DFD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38D3C3-6CC1-AF4A-B4B9-B0CA5E68F3D7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6F95B-1BE6-A04B-BF95-EB9CDD72C63E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F5E54D-4E6B-284C-8008-41A9B2926341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6524A6-86F8-854D-A68C-4D3F22C86E33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9219D6-8692-9649-B9B6-3AD7507FD23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47423C-ECA5-8A45-8E97-E8530637B55F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12B6B3F-AFD1-A24D-B628-0BC07F9E56DD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ECDF924-6B85-0D45-9540-097051F75C79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CDFDE0-453A-FD47-B097-72CC1C227238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31F5035-AFC6-D144-8F2E-AC77A1A95221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91D3334-6104-CD41-AE88-7E16430942B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3BACE-D9F6-AF40-9600-DEEF93D6F80D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3505524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2" y="3066939"/>
            <a:ext cx="2772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LICENSING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DDE3B2A8-4ED9-1B4F-9271-95E9A9EAF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E10068D-075A-004D-8F39-1E0ECA7BC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3415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FF35DC-B02D-3F49-9A46-581F4198D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ownload athenahealth Logo in SVG Vector or PNG File Format - Logo.wine">
            <a:extLst>
              <a:ext uri="{FF2B5EF4-FFF2-40B4-BE49-F238E27FC236}">
                <a16:creationId xmlns:a16="http://schemas.microsoft.com/office/drawing/2014/main" id="{E86EE87D-9494-4942-AA4B-1EA65B4DF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2" b="37104"/>
          <a:stretch/>
        </p:blipFill>
        <p:spPr bwMode="auto">
          <a:xfrm>
            <a:off x="1038421" y="1959208"/>
            <a:ext cx="4991548" cy="7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pic Logos">
            <a:extLst>
              <a:ext uri="{FF2B5EF4-FFF2-40B4-BE49-F238E27FC236}">
                <a16:creationId xmlns:a16="http://schemas.microsoft.com/office/drawing/2014/main" id="{3CD9C24A-C943-EA44-BEC8-DF89AC4A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20" y="3114394"/>
            <a:ext cx="2856155" cy="6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ipleTree Advises Pulse8 on its Strategic Partnership with Veradigm™, an  Allscripts Company | TripleTree">
            <a:extLst>
              <a:ext uri="{FF2B5EF4-FFF2-40B4-BE49-F238E27FC236}">
                <a16:creationId xmlns:a16="http://schemas.microsoft.com/office/drawing/2014/main" id="{D3C4DFE5-8DFD-CA45-8996-12DAF03B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04" y="4196793"/>
            <a:ext cx="3237602" cy="70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7AC055-5B82-5E4A-863B-FD00C43E8CE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992327-2A4F-9A4B-A72F-74C481EC236D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D8B9F6-F71F-5C40-9749-3D0B67B64B80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6D39EA3-80E3-044F-8A74-E57FC4417630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CE9F0EF-8FC8-F842-8AA8-F2F17F1F4B46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A1AE13-2A6D-4C40-AA96-1CB34B68551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F038283-B234-6742-A55C-6590117DD32F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FF7412-36B7-EA45-9F8C-C9C12D86183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9DCBA3A-ABB7-F949-BEE8-5658D634EE48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0C2B92-DFE4-464C-889F-A54E2A16DF45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7221D5-80A4-8440-9875-11788EB2E45A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4AC746-B0C4-2241-A175-30298CF6B10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D59E48E-6AED-3A49-B7D3-4842AAC3FBF4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9457DCA-7C65-E64A-ABF3-D275E094679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78462A-4F14-7D49-90DC-F629912DB18F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377289523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FF35DC-B02D-3F49-9A46-581F4198D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ownload athenahealth Logo in SVG Vector or PNG File Format - Logo.wine">
            <a:extLst>
              <a:ext uri="{FF2B5EF4-FFF2-40B4-BE49-F238E27FC236}">
                <a16:creationId xmlns:a16="http://schemas.microsoft.com/office/drawing/2014/main" id="{E86EE87D-9494-4942-AA4B-1EA65B4DF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2" b="37104"/>
          <a:stretch/>
        </p:blipFill>
        <p:spPr bwMode="auto">
          <a:xfrm>
            <a:off x="1038421" y="1959208"/>
            <a:ext cx="4991548" cy="7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pic Logos">
            <a:extLst>
              <a:ext uri="{FF2B5EF4-FFF2-40B4-BE49-F238E27FC236}">
                <a16:creationId xmlns:a16="http://schemas.microsoft.com/office/drawing/2014/main" id="{3CD9C24A-C943-EA44-BEC8-DF89AC4A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20" y="3114394"/>
            <a:ext cx="2856155" cy="6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ipleTree Advises Pulse8 on its Strategic Partnership with Veradigm™, an  Allscripts Company | TripleTree">
            <a:extLst>
              <a:ext uri="{FF2B5EF4-FFF2-40B4-BE49-F238E27FC236}">
                <a16:creationId xmlns:a16="http://schemas.microsoft.com/office/drawing/2014/main" id="{D3C4DFE5-8DFD-CA45-8996-12DAF03B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04" y="4196793"/>
            <a:ext cx="3237602" cy="70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ClinicalWorks | TriZetto Provider Solutions">
            <a:extLst>
              <a:ext uri="{FF2B5EF4-FFF2-40B4-BE49-F238E27FC236}">
                <a16:creationId xmlns:a16="http://schemas.microsoft.com/office/drawing/2014/main" id="{DCA40C3E-B9EB-2440-956C-C1D31117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04" y="5300761"/>
            <a:ext cx="3612774" cy="62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53C5FB-FCD4-DD48-AF02-20C6111DD30F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D09025-55D3-1D41-96DC-3DAC5F2792B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74E7C9-557F-E64F-AA63-B849EE1F87A9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262C093-E3AD-E741-9593-A577229C4248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CADFB74-A2C5-7848-ADD2-0B2B229805FC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B0AACD-0D9C-A748-8148-BB302302AAB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2E8CF9-AB1C-7948-84D0-BE6CB01A067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4FCBC42-19D6-6648-8996-830DE16A0DDC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905B68E-B557-F740-9EEC-DBC408C67B55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7B13A5-DEF1-3246-A2D4-9B4AF12F34BB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ECD4E7-F961-8E4F-BE8B-C98AF8897F1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1BD24F6-82B9-464C-9C8E-E74091CFFA2B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32FE712-0817-A846-84E1-39ACCDB3842F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4F2D750-63D7-0A45-B600-DA3E1F30E24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0B33CF-1AFB-A44E-9795-7448E32CBB1B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47199115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FF35DC-B02D-3F49-9A46-581F4198D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ownload athenahealth Logo in SVG Vector or PNG File Format - Logo.wine">
            <a:extLst>
              <a:ext uri="{FF2B5EF4-FFF2-40B4-BE49-F238E27FC236}">
                <a16:creationId xmlns:a16="http://schemas.microsoft.com/office/drawing/2014/main" id="{E86EE87D-9494-4942-AA4B-1EA65B4DF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2" b="37104"/>
          <a:stretch/>
        </p:blipFill>
        <p:spPr bwMode="auto">
          <a:xfrm>
            <a:off x="1038421" y="1959208"/>
            <a:ext cx="4991548" cy="7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pic Logos">
            <a:extLst>
              <a:ext uri="{FF2B5EF4-FFF2-40B4-BE49-F238E27FC236}">
                <a16:creationId xmlns:a16="http://schemas.microsoft.com/office/drawing/2014/main" id="{3CD9C24A-C943-EA44-BEC8-DF89AC4A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20" y="3114394"/>
            <a:ext cx="2856155" cy="6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ipleTree Advises Pulse8 on its Strategic Partnership with Veradigm™, an  Allscripts Company | TripleTree">
            <a:extLst>
              <a:ext uri="{FF2B5EF4-FFF2-40B4-BE49-F238E27FC236}">
                <a16:creationId xmlns:a16="http://schemas.microsoft.com/office/drawing/2014/main" id="{D3C4DFE5-8DFD-CA45-8996-12DAF03B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04" y="4196793"/>
            <a:ext cx="3237602" cy="70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ClinicalWorks | TriZetto Provider Solutions">
            <a:extLst>
              <a:ext uri="{FF2B5EF4-FFF2-40B4-BE49-F238E27FC236}">
                <a16:creationId xmlns:a16="http://schemas.microsoft.com/office/drawing/2014/main" id="{DCA40C3E-B9EB-2440-956C-C1D31117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04" y="5300761"/>
            <a:ext cx="3612774" cy="62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ting Up AWS S3 for Open edX - Blog">
            <a:extLst>
              <a:ext uri="{FF2B5EF4-FFF2-40B4-BE49-F238E27FC236}">
                <a16:creationId xmlns:a16="http://schemas.microsoft.com/office/drawing/2014/main" id="{058907B8-12F6-BD41-A279-548885DF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504" y="1426528"/>
            <a:ext cx="2045300" cy="15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58EC58-5382-2248-B20E-FC010ECE472A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A5CF6-E750-2E43-9A70-305A363166F0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0CFAFC-4E9A-6C49-85CC-E9A1C8C0DC0E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D3F049-F795-C04F-BE3A-800F698A85B3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A5F9F2C-6012-2741-BC34-6754EB521271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339D908-CD8C-DD44-A9FF-67B4A403796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CC6F4D7-5A30-AF4C-A93B-2423CB1BF20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D45DD5-756E-1E43-886E-173265CB150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9E1C02E-0102-FC43-A118-50364FEAFB08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FC23A1-977C-AF44-A633-60545C1B38A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978A79F-45A9-1942-B586-20C92646917E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A1C114-E03D-134C-9B90-F2570DBFAAC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19AE693-51A5-FC4A-815E-F7CA7C969B2E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6C8A243-1735-BA48-912B-B94166635D9C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30C85D-BFA0-3544-A93B-157111153AF4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257691905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FF35DC-B02D-3F49-9A46-581F4198D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ownload athenahealth Logo in SVG Vector or PNG File Format - Logo.wine">
            <a:extLst>
              <a:ext uri="{FF2B5EF4-FFF2-40B4-BE49-F238E27FC236}">
                <a16:creationId xmlns:a16="http://schemas.microsoft.com/office/drawing/2014/main" id="{E86EE87D-9494-4942-AA4B-1EA65B4DF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2" b="37104"/>
          <a:stretch/>
        </p:blipFill>
        <p:spPr bwMode="auto">
          <a:xfrm>
            <a:off x="1038421" y="1959208"/>
            <a:ext cx="4991548" cy="7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pic Logos">
            <a:extLst>
              <a:ext uri="{FF2B5EF4-FFF2-40B4-BE49-F238E27FC236}">
                <a16:creationId xmlns:a16="http://schemas.microsoft.com/office/drawing/2014/main" id="{3CD9C24A-C943-EA44-BEC8-DF89AC4A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20" y="3114394"/>
            <a:ext cx="2856155" cy="6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ipleTree Advises Pulse8 on its Strategic Partnership with Veradigm™, an  Allscripts Company | TripleTree">
            <a:extLst>
              <a:ext uri="{FF2B5EF4-FFF2-40B4-BE49-F238E27FC236}">
                <a16:creationId xmlns:a16="http://schemas.microsoft.com/office/drawing/2014/main" id="{D3C4DFE5-8DFD-CA45-8996-12DAF03B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04" y="4196793"/>
            <a:ext cx="3237602" cy="70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ClinicalWorks | TriZetto Provider Solutions">
            <a:extLst>
              <a:ext uri="{FF2B5EF4-FFF2-40B4-BE49-F238E27FC236}">
                <a16:creationId xmlns:a16="http://schemas.microsoft.com/office/drawing/2014/main" id="{DCA40C3E-B9EB-2440-956C-C1D31117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04" y="5300761"/>
            <a:ext cx="3612774" cy="62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ting Up AWS S3 for Open edX - Blog">
            <a:extLst>
              <a:ext uri="{FF2B5EF4-FFF2-40B4-BE49-F238E27FC236}">
                <a16:creationId xmlns:a16="http://schemas.microsoft.com/office/drawing/2014/main" id="{058907B8-12F6-BD41-A279-548885DF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504" y="1426528"/>
            <a:ext cx="2045300" cy="15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ndex - FHIR v4.0.1">
            <a:extLst>
              <a:ext uri="{FF2B5EF4-FFF2-40B4-BE49-F238E27FC236}">
                <a16:creationId xmlns:a16="http://schemas.microsoft.com/office/drawing/2014/main" id="{96400439-078F-5B49-815E-8F936F7C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84" y="3401629"/>
            <a:ext cx="2888502" cy="69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D59C20-E6CD-0B48-9F55-0CF8B1A49FD8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4A4D8C-B693-AB40-8C91-79BF106273D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6A0EA0D-BCBD-1442-B198-A02155630F26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AFF02D2-D11E-7040-9A5D-A144EC6220EA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33B487-530F-754D-93A7-71D404F932A6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DFB536-BC24-FC4E-A899-3142F2BDEB80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240B21F-C604-AD4F-94E8-34B58184897F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C9C96A9-965F-7344-A84D-98C90DB1D3F9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FC010D-48BA-1647-9864-9559F30F2767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8399286-5ADB-8F44-A4FE-F16BB221C891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BB23794-7331-E743-A880-8982B3D74268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C72188-799D-6446-B759-E640B8214F61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4B6FF1-15BF-9144-BF35-2C56A362D08C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D189CF1-1CB1-9E4E-B017-DAB373D0710F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F7C7A5-BF03-444A-B95F-BA44D1FA88A8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412647997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FF35DC-B02D-3F49-9A46-581F4198D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ownload athenahealth Logo in SVG Vector or PNG File Format - Logo.wine">
            <a:extLst>
              <a:ext uri="{FF2B5EF4-FFF2-40B4-BE49-F238E27FC236}">
                <a16:creationId xmlns:a16="http://schemas.microsoft.com/office/drawing/2014/main" id="{E86EE87D-9494-4942-AA4B-1EA65B4DF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2" b="37104"/>
          <a:stretch/>
        </p:blipFill>
        <p:spPr bwMode="auto">
          <a:xfrm>
            <a:off x="1038421" y="1959208"/>
            <a:ext cx="4991548" cy="7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pic Logos">
            <a:extLst>
              <a:ext uri="{FF2B5EF4-FFF2-40B4-BE49-F238E27FC236}">
                <a16:creationId xmlns:a16="http://schemas.microsoft.com/office/drawing/2014/main" id="{3CD9C24A-C943-EA44-BEC8-DF89AC4A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20" y="3114394"/>
            <a:ext cx="2856155" cy="6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ipleTree Advises Pulse8 on its Strategic Partnership with Veradigm™, an  Allscripts Company | TripleTree">
            <a:extLst>
              <a:ext uri="{FF2B5EF4-FFF2-40B4-BE49-F238E27FC236}">
                <a16:creationId xmlns:a16="http://schemas.microsoft.com/office/drawing/2014/main" id="{D3C4DFE5-8DFD-CA45-8996-12DAF03B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04" y="4196793"/>
            <a:ext cx="3237602" cy="70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ClinicalWorks | TriZetto Provider Solutions">
            <a:extLst>
              <a:ext uri="{FF2B5EF4-FFF2-40B4-BE49-F238E27FC236}">
                <a16:creationId xmlns:a16="http://schemas.microsoft.com/office/drawing/2014/main" id="{DCA40C3E-B9EB-2440-956C-C1D31117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04" y="5300761"/>
            <a:ext cx="3612774" cy="62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ting Up AWS S3 for Open edX - Blog">
            <a:extLst>
              <a:ext uri="{FF2B5EF4-FFF2-40B4-BE49-F238E27FC236}">
                <a16:creationId xmlns:a16="http://schemas.microsoft.com/office/drawing/2014/main" id="{058907B8-12F6-BD41-A279-548885DF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504" y="1426528"/>
            <a:ext cx="2045300" cy="15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ndex - FHIR v4.0.1">
            <a:extLst>
              <a:ext uri="{FF2B5EF4-FFF2-40B4-BE49-F238E27FC236}">
                <a16:creationId xmlns:a16="http://schemas.microsoft.com/office/drawing/2014/main" id="{96400439-078F-5B49-815E-8F936F7C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84" y="3401629"/>
            <a:ext cx="2888502" cy="69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MART logo transparent with trademark – SMART Health IT">
            <a:extLst>
              <a:ext uri="{FF2B5EF4-FFF2-40B4-BE49-F238E27FC236}">
                <a16:creationId xmlns:a16="http://schemas.microsoft.com/office/drawing/2014/main" id="{94D58C4A-4C5E-5941-8BBE-DF3C8C68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98" y="4440740"/>
            <a:ext cx="2355463" cy="142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0469EC-9E43-0D45-94E1-CE3BCF52A25A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613CD71-6DCF-814D-988B-386E7485B0F6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32F572-A625-2740-8E44-CA1E67F8762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062E31-5D9B-C540-B667-14808423D8FB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ED9FBC2-A4D4-5242-9476-C66E74B6D8C6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FF40A7-C871-4646-9051-66A783B24A34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C143A2-BB08-7948-ADD4-B0A9228712F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3B7D21-A0CF-414C-9B49-CEA7D971B1B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9BA45-E1F2-AD47-A807-A495A4F860EB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22F6666-7A3D-5D46-BDF9-B779EB441A0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988B57-F68B-D34B-8027-C11683B625E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8B8CFD6-C5D8-F346-8925-64F37E6D06CE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1711D4C-D95E-4546-BA9D-99D498220E2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0888CC4-2BFF-0041-AA70-2C54848E7157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70BEA1-C912-6248-8B83-419446363942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275465374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BFF35DC-B02D-3F49-9A46-581F4198D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ownload athenahealth Logo in SVG Vector or PNG File Format - Logo.wine">
            <a:extLst>
              <a:ext uri="{FF2B5EF4-FFF2-40B4-BE49-F238E27FC236}">
                <a16:creationId xmlns:a16="http://schemas.microsoft.com/office/drawing/2014/main" id="{E86EE87D-9494-4942-AA4B-1EA65B4DF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2" b="37104"/>
          <a:stretch/>
        </p:blipFill>
        <p:spPr bwMode="auto">
          <a:xfrm>
            <a:off x="1038421" y="1959208"/>
            <a:ext cx="4991548" cy="7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pic Logos">
            <a:extLst>
              <a:ext uri="{FF2B5EF4-FFF2-40B4-BE49-F238E27FC236}">
                <a16:creationId xmlns:a16="http://schemas.microsoft.com/office/drawing/2014/main" id="{3CD9C24A-C943-EA44-BEC8-DF89AC4A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20" y="3114394"/>
            <a:ext cx="2856155" cy="6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ipleTree Advises Pulse8 on its Strategic Partnership with Veradigm™, an  Allscripts Company | TripleTree">
            <a:extLst>
              <a:ext uri="{FF2B5EF4-FFF2-40B4-BE49-F238E27FC236}">
                <a16:creationId xmlns:a16="http://schemas.microsoft.com/office/drawing/2014/main" id="{D3C4DFE5-8DFD-CA45-8996-12DAF03B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04" y="4196793"/>
            <a:ext cx="3237602" cy="70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ClinicalWorks | TriZetto Provider Solutions">
            <a:extLst>
              <a:ext uri="{FF2B5EF4-FFF2-40B4-BE49-F238E27FC236}">
                <a16:creationId xmlns:a16="http://schemas.microsoft.com/office/drawing/2014/main" id="{DCA40C3E-B9EB-2440-956C-C1D31117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04" y="5300761"/>
            <a:ext cx="3612774" cy="62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ting Up AWS S3 for Open edX - Blog">
            <a:extLst>
              <a:ext uri="{FF2B5EF4-FFF2-40B4-BE49-F238E27FC236}">
                <a16:creationId xmlns:a16="http://schemas.microsoft.com/office/drawing/2014/main" id="{058907B8-12F6-BD41-A279-548885DF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504" y="1426528"/>
            <a:ext cx="2045300" cy="15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ndex - FHIR v4.0.1">
            <a:extLst>
              <a:ext uri="{FF2B5EF4-FFF2-40B4-BE49-F238E27FC236}">
                <a16:creationId xmlns:a16="http://schemas.microsoft.com/office/drawing/2014/main" id="{96400439-078F-5B49-815E-8F936F7C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84" y="3401629"/>
            <a:ext cx="2888502" cy="69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MART logo transparent with trademark – SMART Health IT">
            <a:extLst>
              <a:ext uri="{FF2B5EF4-FFF2-40B4-BE49-F238E27FC236}">
                <a16:creationId xmlns:a16="http://schemas.microsoft.com/office/drawing/2014/main" id="{94D58C4A-4C5E-5941-8BBE-DF3C8C68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98" y="4440740"/>
            <a:ext cx="2355463" cy="142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alesforce Implementation Services | Platinum Partner">
            <a:extLst>
              <a:ext uri="{FF2B5EF4-FFF2-40B4-BE49-F238E27FC236}">
                <a16:creationId xmlns:a16="http://schemas.microsoft.com/office/drawing/2014/main" id="{6AA5AD51-A16E-FE47-837B-EE70EACE2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294" y="2698431"/>
            <a:ext cx="2232212" cy="22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7DDAFFF-93A9-4342-A27C-7BD0D31B78E7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BE111F1-C09D-C54A-8467-AEFB6BA333E7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CD97694-4B1F-F945-A571-F771D59DAD6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347245F-256A-0F4D-A55A-A5AA2E3B7833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38A6DCD-C756-B64D-A77A-F00BB19813B1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35FA05-9F9D-BE41-9AEE-E882274ACF5F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57EEE5-C2D4-AC44-AF27-609CEAA3BC8C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86B5B29-EC76-224E-A014-A40A0002300B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1B50BE1-325B-1B45-8F39-50820AE21CA7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324BDF-D7E2-C540-9E40-20011DCB3E52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2CE9907-4653-BF47-AD7B-D44A14E7133D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F476F5-C10C-B746-AB98-75B010BBD990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B101B5-0FD3-4B48-A4F1-66D0BA3379A1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05E648B-D3FA-8D41-A1D2-FC887FE43A5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FB18EB-47F7-8746-A3BF-485F322A71FF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306061296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A72A6604-A3D3-424F-8355-B8D7B8D6D3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74B09-A81A-AC4F-B656-36AE4DCE536B}"/>
              </a:ext>
            </a:extLst>
          </p:cNvPr>
          <p:cNvSpPr txBox="1"/>
          <p:nvPr/>
        </p:nvSpPr>
        <p:spPr>
          <a:xfrm>
            <a:off x="868773" y="2936557"/>
            <a:ext cx="10454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Pre-Built Template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Simplified Integration . Reduced Development Effort . Accelerated Implementation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1383E5-D356-6445-81E5-3699E6A1C2E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31FA53-9760-224D-9DBD-B96AE3FCD0C4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D70312-807C-1B44-9317-558B025F2195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965107-2C8B-544A-A6B1-19E7452B0E85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772BA5-D0B5-BF43-B58A-8751ACB6672B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23064A-8FE4-E04C-97D2-98E3B1E7286A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88EE0D-EEB6-314A-8A9F-7B630C00867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009D19-8E90-FA4F-B2BB-CC7B393A9C7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FB9254-0899-0242-BE9C-B434E5FF4B5D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3FA4EA-1EF7-014F-A606-99A6DCC671C5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8A4F84-79F4-8B41-AF49-0A4F52E9CCB1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31062E-1C81-2C47-95F2-1807CB5486D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27FF8BE-4848-9A42-B4FF-E521FB85015F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4E5E92-D744-B846-A63F-BD5991C52EAF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BB59BA-99E7-6E4A-B90D-355D3AA2447B}"/>
              </a:ext>
            </a:extLst>
          </p:cNvPr>
          <p:cNvSpPr txBox="1"/>
          <p:nvPr/>
        </p:nvSpPr>
        <p:spPr>
          <a:xfrm>
            <a:off x="10972583" y="446604"/>
            <a:ext cx="11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349147104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1" y="3066939"/>
            <a:ext cx="4870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THANK YOU!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672309-EF98-8345-A012-849473D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17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FDC06430-D562-0647-B907-BAC7AB286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8"/>
          <a:stretch/>
        </p:blipFill>
        <p:spPr bwMode="auto">
          <a:xfrm>
            <a:off x="602226" y="2585884"/>
            <a:ext cx="4643883" cy="276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8972324-4E2B-1041-8C7C-9337C0B30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8"/>
          <a:stretch/>
        </p:blipFill>
        <p:spPr bwMode="auto">
          <a:xfrm>
            <a:off x="5739527" y="2585884"/>
            <a:ext cx="5995272" cy="276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1476CB-7575-B849-AAFF-3C26649021C9}"/>
              </a:ext>
            </a:extLst>
          </p:cNvPr>
          <p:cNvSpPr/>
          <p:nvPr/>
        </p:nvSpPr>
        <p:spPr>
          <a:xfrm>
            <a:off x="2192594" y="3146323"/>
            <a:ext cx="1465006" cy="314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9841A08-311B-D84B-AD67-91A454E1929B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3657600" y="3303639"/>
            <a:ext cx="2816345" cy="4690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99E600-BD77-934C-93EC-F3D1F75B4A74}"/>
              </a:ext>
            </a:extLst>
          </p:cNvPr>
          <p:cNvSpPr txBox="1"/>
          <p:nvPr/>
        </p:nvSpPr>
        <p:spPr>
          <a:xfrm>
            <a:off x="6477652" y="3299655"/>
            <a:ext cx="445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ABCDE12345ABCDE12345ABCDE12345ABCDE12345ABCDE12345ABCDE12345ABCDE12345ABCDE12345</a:t>
            </a:r>
          </a:p>
          <a:p>
            <a:r>
              <a:rPr lang="en-US" sz="800" dirty="0"/>
              <a:t>ABCDE12345ABCDE12345ABCDE12345ABCDE12345ABCDE12345ABCDE12345ABCDE12345ABCDE12345</a:t>
            </a:r>
          </a:p>
          <a:p>
            <a:r>
              <a:rPr lang="en-US" sz="800" dirty="0"/>
              <a:t>ABCDE12345ABCDE12345ABCDE12345ABCDE12345ABCDE12345ABCDE12345ABCDE12345ABCDE12345</a:t>
            </a:r>
          </a:p>
          <a:p>
            <a:r>
              <a:rPr lang="en-US" sz="800" dirty="0"/>
              <a:t>ABCDE12345ABCDE12345ABCDE12345ABCDE12345ABCDE12345ABCDE12345ABCDE12345ABCDE12345</a:t>
            </a:r>
          </a:p>
          <a:p>
            <a:r>
              <a:rPr lang="en-US" sz="800" dirty="0"/>
              <a:t>ABCDE12345ABCDE12345ABCDE12345ABCDE12345ABCDE12345ABCDE12345ABCDE12345ABCDE12345</a:t>
            </a:r>
          </a:p>
          <a:p>
            <a:r>
              <a:rPr lang="en-US" sz="800" dirty="0"/>
              <a:t>ABCDE12345ABCDE12345ABCDE12345ABCDE12345ABCDE12345ABCDE12345ABCDE12345ABCDE12345</a:t>
            </a:r>
          </a:p>
          <a:p>
            <a:r>
              <a:rPr lang="en-US" sz="800" dirty="0"/>
              <a:t>ABCDE12345ABCDE12345ABCDE12345ABCDE12345ABCDE12345ABCDE12345ABCDE12345ABCDE12345</a:t>
            </a:r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CC0026A1-3861-6047-A798-1C6788C7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B5CC11-7C57-3D42-A37B-C7E9825D319B}"/>
              </a:ext>
            </a:extLst>
          </p:cNvPr>
          <p:cNvSpPr txBox="1"/>
          <p:nvPr/>
        </p:nvSpPr>
        <p:spPr>
          <a:xfrm>
            <a:off x="5298695" y="1502942"/>
            <a:ext cx="2018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Licensing Process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00028-4944-A74F-94B0-21F4676F3ED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D8C90E-C578-CE4E-91BA-CDED7716599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D1371A-6147-3E4C-8A41-BD0171767F22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228220-940C-1F46-B3FC-7C7935487204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BC917DC-466D-2E4A-BA17-97FB02C7CCB3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8486DB-52F2-0747-93E8-698694C1076D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A739F5-E5F1-DA4D-9C55-7E52B7E5C573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E50F1-EFB8-7B4B-82C9-E8668DE8603A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0A3878-8579-EB4C-BFDE-270EB1F35449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3A5D3C0-1273-0041-B805-076F89D6444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65648CF-500B-0443-A571-24A76EE1262E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480F4F-1ABD-AA42-AA14-D36DFADD57CB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92BB3B-8A99-8D41-B31D-06F4409942D2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E84869B-84CC-D64B-A50E-E3E1EED80CB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DD6259-5658-BB42-9124-51C4FA9088A3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2880455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94F37A-C10C-124F-B34C-AFC5A1672F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333" t="-120" r="733" b="-28"/>
          <a:stretch/>
        </p:blipFill>
        <p:spPr>
          <a:xfrm>
            <a:off x="4160684" y="1970861"/>
            <a:ext cx="3870632" cy="399910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F0BB557-07FA-4C4B-B7DE-8AD9E421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69614-5C78-1D4C-B89A-767A7C341B51}"/>
              </a:ext>
            </a:extLst>
          </p:cNvPr>
          <p:cNvSpPr txBox="1"/>
          <p:nvPr/>
        </p:nvSpPr>
        <p:spPr>
          <a:xfrm>
            <a:off x="4539614" y="1079771"/>
            <a:ext cx="3112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Using the License API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A218B8-0D86-8F46-BC3C-16D97B96AD9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7F8682D-8C2E-9042-863D-9623A7A7CE26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824948-F7A3-F84B-963A-AB5E4F874125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6F26C9-9305-CD40-9E22-5AF7A6A4E07A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4E7169-2F11-E243-A6F1-0A1F9544CAAC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29D6BA-B240-924A-91A1-DF6B736BACF7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53C271-D11B-FE44-BF5D-A87A0AE09BB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3B3878-F170-A24A-8A68-050A8266264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9749ED-0713-8F4A-B4B6-635D698F2010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F240D55-1D65-AE49-8D2E-06311E283E07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72BFA7D-1F51-CB49-A779-527982F58E9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FCB2C0-AD0B-BB45-B6C7-D58299CC271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76BC1E-34E6-D442-BDB4-8B070DE5D8B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034DF5-AB35-C744-A501-8C64497E8806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0651B7-DB84-9546-AAD3-3F5FA0416182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2950171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F1EEF382-BB62-7C41-AB45-C1B5A6C40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1F256FA-994D-224C-B6A1-78F4152E3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97" y="947430"/>
            <a:ext cx="4434348" cy="51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F3D755-C39B-4947-9A0A-6C662EF778F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7A85B5-AF6C-094B-910D-C0CF023AFE84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1E23F5-9D70-4A48-987E-16C7FA55384B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029EE5-B50C-6946-8684-06623715258A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4F20BE-EA8A-F441-BBBE-D46DFB01FA07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CD5E66-F1C8-DF4E-A171-1B8263A512F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1B0F82-D388-1840-BC14-942FD56CBAD0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35D3BD-DDB0-A04A-91EF-6F4441D67CA3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8A02A3-6A69-1D44-B64E-7C5B03276C7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960DDD-A9D0-C84B-A7C5-436D0849E5BB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17A1E32-D4A7-E545-B090-588E76CF565B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2D01B3-B534-3A48-8E7D-9C392864CFD8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CEB546-D610-F84E-8DC9-3BEEE7E2D2BB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B1FA5EB-36DA-2B41-B0C3-1D808D7D3EC6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AAC021-20CA-EB4B-8B51-D0185CABA3FD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4067296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7D4424D4-4947-914C-BB9A-D46667EFF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9E229EFD-5B18-7F49-809F-C22FF8D2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48" y="1377591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41211A94-EDF6-0142-A0D6-B21354DA9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48" y="1377591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037FD90-8849-634E-8042-DBB9B910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97" y="947430"/>
            <a:ext cx="4434348" cy="51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44AAFE-1578-AD48-81D0-364CF5102404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2E90A3-7E07-4440-BBA3-11552B8CF625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FC643D-CAF2-C94D-A9DB-A272ED3EA785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0A2520-58F6-3E42-9ED9-426B35C6F0CE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1A36DC-8DD1-6849-9441-C15B6E5B2AD0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14EB1B-A0EA-2A4B-ACDC-DC284246B1B7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D34B67A-FF20-3845-BDC5-C95488783D58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82DBD7E-4813-7240-8E03-3F093DA547C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57214B7-C102-DB4B-A950-4CF1DEDD88C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8C8AB1-A0B5-B348-861A-4BB2CA10A676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EBE76DF-E95C-3249-B630-31212ADF811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223B5A-E69F-4D4A-B5D3-E20692ABE93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0E03987-65F3-B542-949D-02CEB5E3710B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08BDCD-2B68-664B-AE1E-CD23D3383B3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6788CC-D826-C54C-AD04-1270CE5C5D36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689636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FEE11EF-4646-214D-8151-A11140B0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7F8B11F1-CD20-8448-B2E5-29385D46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48" y="1377591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8DD9B64C-BC8B-3C4E-8A79-76F13067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48" y="1377591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2BC4C669-C14A-F045-8DC5-53A6201EF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48" y="3093320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C6CD5BA-CFD5-0742-AC14-2DEC5FA6C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97" y="947430"/>
            <a:ext cx="4434348" cy="51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6305A3-05B6-2741-A875-BB6BD6C924E3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68BF5DC-FB44-5449-AC1D-C2DB2F59A4A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BFC47C-58D4-6E42-A8CA-C2229E9DA39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2A8827-2C9B-A147-A318-C5A6C1D6B767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905576-C6C9-8649-9EFD-DA613D66F7CB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476F91-4006-694B-B32E-8F91A57860F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CAAB97-A053-E248-B534-93D875A885FE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0626200-75C4-724C-8B74-AED1ADFCAD6C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4DC771B-4919-4946-9240-74FD9D4C886C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6551797-7542-E941-A4D2-AC10F089CCAF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6B997C2-4C84-3149-B29D-3F8AF305D1E6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6BE0E92-A77A-ED4D-914D-862D0E88500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4E1AAAD-8217-4649-BDC7-E8E045E123DE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1481E3-55EC-D145-94B6-809AD4718942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B8F7DF-E1B9-EE48-B9CA-5909368752FE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3169355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0AF40-06C5-FB4B-8851-13098D6D4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65C1ED-F2C3-E540-9665-0C08CC3C1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11769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0074C7"/>
                </a:solidFill>
              </a:rPr>
              <a:t>Iguana Configuration and Administration</a:t>
            </a:r>
          </a:p>
          <a:p>
            <a:r>
              <a:rPr lang="en-US" sz="1800" dirty="0"/>
              <a:t>Installation</a:t>
            </a:r>
          </a:p>
          <a:p>
            <a:r>
              <a:rPr lang="en-US" sz="1800" dirty="0"/>
              <a:t>Licensing</a:t>
            </a:r>
          </a:p>
          <a:p>
            <a:r>
              <a:rPr lang="en-US" sz="1800" dirty="0"/>
              <a:t>Deployment</a:t>
            </a:r>
          </a:p>
          <a:p>
            <a:r>
              <a:rPr lang="en-US" sz="1800" dirty="0"/>
              <a:t>Upgrade/Migration</a:t>
            </a:r>
          </a:p>
          <a:p>
            <a:r>
              <a:rPr lang="en-US" sz="1800" dirty="0"/>
              <a:t>Configuration Management</a:t>
            </a:r>
          </a:p>
          <a:p>
            <a:r>
              <a:rPr lang="en-US" sz="1800" dirty="0"/>
              <a:t>Troubleshooting/Debugging</a:t>
            </a:r>
          </a:p>
          <a:p>
            <a:r>
              <a:rPr lang="en-US" sz="1800" dirty="0"/>
              <a:t>Security</a:t>
            </a:r>
          </a:p>
          <a:p>
            <a:r>
              <a:rPr lang="en-US" sz="1800" dirty="0"/>
              <a:t>Performance Testing</a:t>
            </a: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68B9E5-CB87-604C-83A0-18BDA9A90D6C}"/>
              </a:ext>
            </a:extLst>
          </p:cNvPr>
          <p:cNvSpPr txBox="1">
            <a:spLocks/>
          </p:cNvSpPr>
          <p:nvPr/>
        </p:nvSpPr>
        <p:spPr>
          <a:xfrm>
            <a:off x="4440115" y="1825625"/>
            <a:ext cx="33117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74C7"/>
                </a:solidFill>
              </a:rPr>
              <a:t>Developing Interfaces</a:t>
            </a:r>
          </a:p>
          <a:p>
            <a:r>
              <a:rPr lang="en-US" sz="1800" dirty="0"/>
              <a:t>Interface Designs</a:t>
            </a:r>
          </a:p>
          <a:p>
            <a:r>
              <a:rPr lang="en-US" sz="1800" dirty="0"/>
              <a:t>Hidden Lua Commands</a:t>
            </a:r>
          </a:p>
          <a:p>
            <a:r>
              <a:rPr lang="en-US" sz="1800" dirty="0"/>
              <a:t>HL7 and Beyond</a:t>
            </a:r>
          </a:p>
          <a:p>
            <a:r>
              <a:rPr lang="en-US" sz="1800" dirty="0"/>
              <a:t>Database Integrations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9CFF5B-6CA7-414C-A3EE-A825FC4FACB3}"/>
              </a:ext>
            </a:extLst>
          </p:cNvPr>
          <p:cNvSpPr txBox="1">
            <a:spLocks/>
          </p:cNvSpPr>
          <p:nvPr/>
        </p:nvSpPr>
        <p:spPr>
          <a:xfrm>
            <a:off x="8042030" y="1825625"/>
            <a:ext cx="33117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74C7"/>
                </a:solidFill>
              </a:rPr>
              <a:t>Solutions and Workflows</a:t>
            </a:r>
          </a:p>
          <a:p>
            <a:r>
              <a:rPr lang="en-US" sz="1800" dirty="0"/>
              <a:t>Templates</a:t>
            </a: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6799A6D-55A8-634D-8A68-789F383B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27" y="2915550"/>
            <a:ext cx="4294823" cy="323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947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C213FEF8-7232-D549-A234-FEA17BE02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48" y="1377591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24D9D40F-DBB4-9748-87F2-1686FAB2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48" y="1377591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87EDC0CD-3B88-364F-A8E5-237CB0800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48" y="3093320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2D71B52E-FDB8-8C4F-AEA7-8B6762F76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48" y="4944896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EC0DD6E-F2C9-F841-9730-B4FFA6022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97" y="947430"/>
            <a:ext cx="4434348" cy="51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A089D4-0E08-9745-89DB-3A82C1C6A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F64902-368D-BA48-A935-DC7B7707BB4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38FE9E-E1D6-CC43-94AE-1A145F4C293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D7A87C5-8238-2F44-B35B-D2666F625700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0E8A9A-3406-3442-A798-9915E7A19C8C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BF578E6-A283-DB49-A413-E595D3DD4032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33A40B1-C1A3-B343-AE5B-6ECFAA383617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109E88-7898-6441-BD86-B2150D1E926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2D4D9D2-2F62-DA44-96FE-392DA2A411E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AB4EBD-01D6-6442-8A7A-B85FFC151F94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004089F-F880-7447-AC04-B78D8BCD299B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01228BD-28C1-544C-A184-4344902F4FE3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FBD459B-C052-BC46-948C-6336E472ED06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84739BC-D4EF-D74F-99EF-F764B414D8F0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592C1D-CABB-C54C-B4AF-8D1C2D41C1F0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00B987-F71F-B04A-A81F-04E1144CAEA6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3430116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4" name="Picture 16">
            <a:extLst>
              <a:ext uri="{FF2B5EF4-FFF2-40B4-BE49-F238E27FC236}">
                <a16:creationId xmlns:a16="http://schemas.microsoft.com/office/drawing/2014/main" id="{643FED9D-A825-9246-AC09-B2F91BF22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97" y="947429"/>
            <a:ext cx="4434348" cy="51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X PNG, X Transparent Background - FreeIconsPNG">
            <a:extLst>
              <a:ext uri="{FF2B5EF4-FFF2-40B4-BE49-F238E27FC236}">
                <a16:creationId xmlns:a16="http://schemas.microsoft.com/office/drawing/2014/main" id="{94347E22-8AB7-184D-9629-06002F4D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564" y="4855343"/>
            <a:ext cx="1186580" cy="11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24D13FFF-92D6-5540-ABF2-5AB2C955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972" y="4525571"/>
            <a:ext cx="1999940" cy="153752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16A9DBDC-31B3-9649-99F5-19AA89F0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BD2065-70C9-B84F-A11A-EBF5A86006D6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0CF164-7B8A-A04D-ACC5-A3B4E133EB52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791013-498A-9F44-BD08-233D529A1D44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F9A159-1ECF-A640-870A-F2CC86B3B9B5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906FB3-4A99-384E-A7B2-4FFE6C0E180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BE90B1-0CC4-8F43-A4EE-187A562F8D4D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EBE689-BDE4-F04D-9A57-2077903E567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1FAB4C-3C46-C547-9F83-C335B7DF3A83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B4A79BC-3BFE-7B4D-AB8E-4CFDBBF116D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5267F17-92A0-374F-9B7A-A2E161F3D16B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46FD1D-FBB3-CE4A-84FC-08B205EBA770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81DBCD2-BE22-4645-9641-18C5744F237E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E3CF9DE-02E1-7B45-B9BC-E7F75DF7A860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3C9BB4-8C28-E448-9AA8-C3A524B0097F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25E539-DEB0-7346-95BC-D2F9BA0DD78A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2406047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4" name="Picture 16">
            <a:extLst>
              <a:ext uri="{FF2B5EF4-FFF2-40B4-BE49-F238E27FC236}">
                <a16:creationId xmlns:a16="http://schemas.microsoft.com/office/drawing/2014/main" id="{643FED9D-A825-9246-AC09-B2F91BF22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97" y="947429"/>
            <a:ext cx="4434348" cy="51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X PNG, X Transparent Background - FreeIconsPNG">
            <a:extLst>
              <a:ext uri="{FF2B5EF4-FFF2-40B4-BE49-F238E27FC236}">
                <a16:creationId xmlns:a16="http://schemas.microsoft.com/office/drawing/2014/main" id="{94347E22-8AB7-184D-9629-06002F4D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564" y="4855343"/>
            <a:ext cx="1186580" cy="11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C031AF4-1423-F640-B7F5-07EAF3FA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972" y="4525571"/>
            <a:ext cx="1999940" cy="153752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BE73F10-911B-0649-9579-B44120F94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350">
            <a:off x="3456446" y="3046088"/>
            <a:ext cx="4519185" cy="25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7FB7DA20-E020-4E4E-B474-661E68C0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081" y="4944896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4E7AA7F-3EA1-2D48-82F4-0E18C41FC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BFBB41-9A29-2643-B840-A0A25888BF72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6001F9-0AAD-AF43-8230-77264A190DB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83CABC-151E-3046-AA75-AFA4F90EF34B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29E441-7AC0-2444-AC7A-FB947F4CC660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2362F7F-1ADA-9B41-A297-2E1215752F4E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A969F4-AB4F-D64B-9311-20CEEC31D6EB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61E5DE1-A276-D04A-89E2-3201395DC22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C9E6981-697F-4442-ABD0-A1FEADB40C21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68025D-6EE3-7440-A7D6-704835C01E47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AD15A8-57EE-8E47-8758-79F4B20CDE26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8733F06-3DAE-6F4D-99DC-58EC84B9A17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552D8A4-15BD-584C-B9C8-253F91486F78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DBCE12-DBD3-9546-B724-F00B8A8F4D8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335BBB9-5813-5044-9551-0BACEFE79E5C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29E689-821B-4240-A805-C8AAFDDD21D7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105786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2280DC2-337F-4D49-B6BD-7A8B52EB3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82430"/>
            <a:ext cx="7315200" cy="44704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94CDDAE-424A-A740-B523-42A1F5FA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1BF035-04DB-C84A-92AE-D16D1AF39D0B}"/>
              </a:ext>
            </a:extLst>
          </p:cNvPr>
          <p:cNvSpPr txBox="1"/>
          <p:nvPr/>
        </p:nvSpPr>
        <p:spPr>
          <a:xfrm>
            <a:off x="720849" y="1582430"/>
            <a:ext cx="319741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Get authorization token</a:t>
            </a:r>
          </a:p>
          <a:p>
            <a:endParaRPr lang="en-US" sz="2000" dirty="0"/>
          </a:p>
          <a:p>
            <a:r>
              <a:rPr lang="en-US" sz="2000" dirty="0"/>
              <a:t>Get list of licenses</a:t>
            </a:r>
          </a:p>
          <a:p>
            <a:endParaRPr lang="en-US" sz="2000" dirty="0"/>
          </a:p>
          <a:p>
            <a:r>
              <a:rPr lang="en-US" sz="2000" dirty="0"/>
              <a:t>Activate a license</a:t>
            </a:r>
          </a:p>
          <a:p>
            <a:endParaRPr lang="en-US" sz="2000" dirty="0"/>
          </a:p>
          <a:p>
            <a:r>
              <a:rPr lang="en-US" sz="2000" dirty="0"/>
              <a:t>Check if a license is activated</a:t>
            </a:r>
          </a:p>
          <a:p>
            <a:endParaRPr lang="en-US" sz="2000" dirty="0"/>
          </a:p>
          <a:p>
            <a:r>
              <a:rPr lang="en-US" sz="2000" dirty="0"/>
              <a:t>Transfer a license</a:t>
            </a:r>
          </a:p>
          <a:p>
            <a:endParaRPr lang="en-US" sz="2000" dirty="0"/>
          </a:p>
          <a:p>
            <a:r>
              <a:rPr lang="en-US" sz="2000" dirty="0"/>
              <a:t>Get instance details</a:t>
            </a:r>
          </a:p>
          <a:p>
            <a:endParaRPr lang="en-US" sz="2000" dirty="0"/>
          </a:p>
          <a:p>
            <a:r>
              <a:rPr lang="en-US" sz="2000" dirty="0"/>
              <a:t>Apply license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B39CE-A1AA-9D42-BADB-4C63541A56F2}"/>
              </a:ext>
            </a:extLst>
          </p:cNvPr>
          <p:cNvSpPr txBox="1"/>
          <p:nvPr/>
        </p:nvSpPr>
        <p:spPr>
          <a:xfrm>
            <a:off x="7005145" y="1078049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License API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D0B69B-A9ED-B94E-A9CA-78F011F147F8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5BD522-7CEE-9647-B881-55B2B5B15C8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18E7828-AC37-B446-84F1-95CAB2ED46CC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2993A2-790F-824E-9817-8CB259D663CE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CDCA4A-07A7-2D45-935D-FF2212B69D0F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ED0AFF-483D-CC42-8619-14A12C110E9D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3BC07D-6CB8-9544-8384-A8DEB9FEBFFB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BC0AE09-3F98-4449-9CD7-CD4C8343B00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BD9C67A-03AB-CE4B-AAEE-AAE481406FA2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B85C4E-9FC8-054D-A56C-940D9718CD1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0B9C10-18A1-0444-BA48-228B8AA35FF3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9A51754-C49E-FB4B-99A6-9892C8CDB636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7795D65-4767-B544-A71E-316EDB8D177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40F3EEC-1BEB-1341-A23C-28FB9731C0F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9D23A0-DCDA-F74E-A841-46C822299797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182002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03F8F29-6D08-344E-80A7-3EE6E5CB1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82430"/>
            <a:ext cx="7315200" cy="44704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5EDE9DD-0787-B04F-A727-09BE6C4A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FDCBFF-25CB-0847-839F-94813339BD7D}"/>
              </a:ext>
            </a:extLst>
          </p:cNvPr>
          <p:cNvSpPr txBox="1"/>
          <p:nvPr/>
        </p:nvSpPr>
        <p:spPr>
          <a:xfrm>
            <a:off x="720849" y="1582430"/>
            <a:ext cx="319741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Get authorization token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6"/>
                </a:solidFill>
              </a:rPr>
              <a:t>Get list of licenses</a:t>
            </a:r>
          </a:p>
          <a:p>
            <a:endParaRPr lang="en-US" sz="2000" dirty="0"/>
          </a:p>
          <a:p>
            <a:r>
              <a:rPr lang="en-US" sz="2000" dirty="0"/>
              <a:t>Activate a license</a:t>
            </a:r>
          </a:p>
          <a:p>
            <a:endParaRPr lang="en-US" sz="2000" dirty="0"/>
          </a:p>
          <a:p>
            <a:r>
              <a:rPr lang="en-US" sz="2000" dirty="0"/>
              <a:t>Check if a license is activated</a:t>
            </a:r>
          </a:p>
          <a:p>
            <a:endParaRPr lang="en-US" sz="2000" dirty="0"/>
          </a:p>
          <a:p>
            <a:r>
              <a:rPr lang="en-US" sz="2000" dirty="0"/>
              <a:t>Transfer a license</a:t>
            </a:r>
          </a:p>
          <a:p>
            <a:endParaRPr lang="en-US" sz="2000" dirty="0"/>
          </a:p>
          <a:p>
            <a:r>
              <a:rPr lang="en-US" sz="2000" dirty="0"/>
              <a:t>Get instance details</a:t>
            </a:r>
          </a:p>
          <a:p>
            <a:endParaRPr lang="en-US" sz="2000" dirty="0"/>
          </a:p>
          <a:p>
            <a:r>
              <a:rPr lang="en-US" sz="2000" dirty="0"/>
              <a:t>Apply license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F6C46-5206-204F-BC2A-57617160E47C}"/>
              </a:ext>
            </a:extLst>
          </p:cNvPr>
          <p:cNvSpPr txBox="1"/>
          <p:nvPr/>
        </p:nvSpPr>
        <p:spPr>
          <a:xfrm>
            <a:off x="7005145" y="1078049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License API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054C1-E15D-6040-AA72-C42E0D62EEAD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D52B13-F70A-5D4A-A49B-97531139381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0D8693-97B9-DD42-9C29-1AF5AC9B2EF9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F39B16-9A9C-F442-A4B7-7FCD64BE0D4A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37FC9D-DD1B-6240-876D-7CC1A46DF43E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ED220E-721C-2644-A538-F7FE02F66203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5050D8-85C6-1D4E-8FA8-ED41157DF5C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9C4A8C-E038-7B4E-A3F2-03AE0A78535C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A9D87E-4E9F-6740-B808-CA99E55CCA77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65E0C4-7D11-254E-8B36-5A59598B73E7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6477DD-8681-3443-A97C-299724E085F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64CC93-224D-F943-BEDD-3E4BFD9E61D1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A5C9C5-2198-1A40-86FC-B693CE2DC102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8239CC-76AD-B24D-9DCC-3AEE0176A77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B90207-98D5-3D43-8507-0552616F4F40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1809118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D72A5ED-3590-4743-BF0D-463DA3A6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82430"/>
            <a:ext cx="7315200" cy="4470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615247C-066B-994C-B838-9B4F2527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4ABB28-D553-664C-8655-BD53FA0CF5AB}"/>
              </a:ext>
            </a:extLst>
          </p:cNvPr>
          <p:cNvSpPr txBox="1"/>
          <p:nvPr/>
        </p:nvSpPr>
        <p:spPr>
          <a:xfrm>
            <a:off x="720849" y="1582430"/>
            <a:ext cx="319741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Get authorization token</a:t>
            </a:r>
          </a:p>
          <a:p>
            <a:endParaRPr lang="en-US" sz="2000" dirty="0"/>
          </a:p>
          <a:p>
            <a:r>
              <a:rPr lang="en-US" sz="2000" dirty="0"/>
              <a:t>Get list of licenses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6"/>
                </a:solidFill>
              </a:rPr>
              <a:t>Activate a license</a:t>
            </a:r>
          </a:p>
          <a:p>
            <a:endParaRPr lang="en-US" sz="2000" dirty="0"/>
          </a:p>
          <a:p>
            <a:r>
              <a:rPr lang="en-US" sz="2000" dirty="0"/>
              <a:t>Check if a license is activated</a:t>
            </a:r>
          </a:p>
          <a:p>
            <a:endParaRPr lang="en-US" sz="2000" dirty="0"/>
          </a:p>
          <a:p>
            <a:r>
              <a:rPr lang="en-US" sz="2000" dirty="0"/>
              <a:t>Transfer a license</a:t>
            </a:r>
          </a:p>
          <a:p>
            <a:endParaRPr lang="en-US" sz="2000" dirty="0"/>
          </a:p>
          <a:p>
            <a:r>
              <a:rPr lang="en-US" sz="2000" dirty="0"/>
              <a:t>Get instance details</a:t>
            </a:r>
          </a:p>
          <a:p>
            <a:endParaRPr lang="en-US" sz="2000" dirty="0"/>
          </a:p>
          <a:p>
            <a:r>
              <a:rPr lang="en-US" sz="2000" dirty="0"/>
              <a:t>Apply license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465D6-3F7C-B645-AB3A-6A2A98E107D8}"/>
              </a:ext>
            </a:extLst>
          </p:cNvPr>
          <p:cNvSpPr txBox="1"/>
          <p:nvPr/>
        </p:nvSpPr>
        <p:spPr>
          <a:xfrm>
            <a:off x="7005145" y="1078049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License API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A20366-B9E1-6940-8DB0-E7CA6CC85CD0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B4FE39-26A6-764A-9E1F-3D2181C8E3D7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D78988-F9E8-6845-9B51-41C4320A6563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78E83D-5FEB-9A43-9956-33BDAD08385C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42D9A4-2F9F-3143-990A-699DE642FAFD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C29F84-B2B8-0D4F-9EDA-5BB02770AA6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1DAD94-0D53-1E4A-9430-B62DCBDD270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7B958A-C16B-2C49-83BC-4E0E5D0792E7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E4F7B1-9B8D-224C-9B73-7DEA60CDAF4C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2CE727-3129-7F45-9FCD-6C7218BA3632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651744-9781-0247-83AF-C33CCDEC585E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C543E9A-33AC-4D4A-83FB-CE009BBC3E81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7F5A02-D9D9-9545-B323-2652478FAD16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64E77C-6FBB-1E43-B417-2B8B49FF264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EE964C-8566-6543-9BAE-431FCFFE0FFE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3075718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7F86D7D-AD4D-474B-9A94-498711D11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82430"/>
            <a:ext cx="7315200" cy="4470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EC45A1C-2CD3-8049-B07A-4B506A6A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390C8C-4133-8446-803E-A065108D122E}"/>
              </a:ext>
            </a:extLst>
          </p:cNvPr>
          <p:cNvSpPr txBox="1"/>
          <p:nvPr/>
        </p:nvSpPr>
        <p:spPr>
          <a:xfrm>
            <a:off x="720849" y="1582430"/>
            <a:ext cx="325634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Get authorization token</a:t>
            </a:r>
          </a:p>
          <a:p>
            <a:endParaRPr lang="en-US" sz="2000" dirty="0"/>
          </a:p>
          <a:p>
            <a:r>
              <a:rPr lang="en-US" sz="2000" dirty="0"/>
              <a:t>Get list of licenses</a:t>
            </a:r>
          </a:p>
          <a:p>
            <a:endParaRPr lang="en-US" sz="2000" dirty="0"/>
          </a:p>
          <a:p>
            <a:r>
              <a:rPr lang="en-US" sz="2000" dirty="0"/>
              <a:t>Activate a license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6"/>
                </a:solidFill>
              </a:rPr>
              <a:t>Check if a license is activated</a:t>
            </a:r>
          </a:p>
          <a:p>
            <a:endParaRPr lang="en-US" sz="2000" dirty="0"/>
          </a:p>
          <a:p>
            <a:r>
              <a:rPr lang="en-US" sz="2000" dirty="0"/>
              <a:t>Transfer a license</a:t>
            </a:r>
          </a:p>
          <a:p>
            <a:endParaRPr lang="en-US" sz="2000" dirty="0"/>
          </a:p>
          <a:p>
            <a:r>
              <a:rPr lang="en-US" sz="2000" dirty="0"/>
              <a:t>Get instance details</a:t>
            </a:r>
          </a:p>
          <a:p>
            <a:endParaRPr lang="en-US" sz="2000" dirty="0"/>
          </a:p>
          <a:p>
            <a:r>
              <a:rPr lang="en-US" sz="2000" dirty="0"/>
              <a:t>Apply license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183E73-D7D3-B84E-A215-C6285FEA4818}"/>
              </a:ext>
            </a:extLst>
          </p:cNvPr>
          <p:cNvSpPr txBox="1"/>
          <p:nvPr/>
        </p:nvSpPr>
        <p:spPr>
          <a:xfrm>
            <a:off x="7005145" y="1078049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License API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7C9730-6920-3E45-8542-05BD6F8E9AC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656F0B-8D83-9F4A-93F6-A467C6679B1E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F969B7-04CB-A44F-B182-6DFAE9B039F0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9EFA459-BFFC-2A4B-A8DE-64CB3C2269CB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6A9C96-3951-DB40-8927-EC278752F693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6B1CCF-E747-5E4C-A8D7-D80F5E09CEF1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859EC7-681A-3D43-86DB-7B22D3133FB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C24407-24BF-FD4D-97F9-896CEDF08A76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44EF4F-723A-2A45-90BC-88B24265C670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7EE06C-476D-674B-9A29-4F97D9705442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416947-C79E-5E46-A3B6-FD651985971E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EC84602-FFD4-334D-ACAB-3F0A3751A066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297BA36-A8A9-C74B-A32D-88359DC717B1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8470EA6-8D69-6B4B-BD58-B07AD8FF48EA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05F6CA-426C-AA47-B498-08A735EEECFA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807131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5EE451-C265-A940-9BEE-D7A72045D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82430"/>
            <a:ext cx="7315200" cy="4470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D98D766-EDB9-0D49-9039-6556E37A0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DD4AF3-7CA7-3F41-AA3A-5691253889DD}"/>
              </a:ext>
            </a:extLst>
          </p:cNvPr>
          <p:cNvSpPr txBox="1"/>
          <p:nvPr/>
        </p:nvSpPr>
        <p:spPr>
          <a:xfrm>
            <a:off x="720849" y="1582430"/>
            <a:ext cx="319741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Get authorization token</a:t>
            </a:r>
          </a:p>
          <a:p>
            <a:endParaRPr lang="en-US" sz="2000" dirty="0"/>
          </a:p>
          <a:p>
            <a:r>
              <a:rPr lang="en-US" sz="2000" dirty="0"/>
              <a:t>Get list of licenses</a:t>
            </a:r>
          </a:p>
          <a:p>
            <a:endParaRPr lang="en-US" sz="2000" dirty="0"/>
          </a:p>
          <a:p>
            <a:r>
              <a:rPr lang="en-US" sz="2000" dirty="0"/>
              <a:t>Activate a license</a:t>
            </a:r>
          </a:p>
          <a:p>
            <a:endParaRPr lang="en-US" sz="2000" dirty="0"/>
          </a:p>
          <a:p>
            <a:r>
              <a:rPr lang="en-US" sz="2000" dirty="0"/>
              <a:t>Check if a license is activated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6"/>
                </a:solidFill>
              </a:rPr>
              <a:t>Transfer a license</a:t>
            </a:r>
          </a:p>
          <a:p>
            <a:endParaRPr lang="en-US" sz="2000" dirty="0"/>
          </a:p>
          <a:p>
            <a:r>
              <a:rPr lang="en-US" sz="2000" dirty="0"/>
              <a:t>Get instance details</a:t>
            </a:r>
          </a:p>
          <a:p>
            <a:endParaRPr lang="en-US" sz="2000" dirty="0"/>
          </a:p>
          <a:p>
            <a:r>
              <a:rPr lang="en-US" sz="2000" dirty="0"/>
              <a:t>Apply license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51CE6-35E1-2648-9FDD-49942CF29A60}"/>
              </a:ext>
            </a:extLst>
          </p:cNvPr>
          <p:cNvSpPr txBox="1"/>
          <p:nvPr/>
        </p:nvSpPr>
        <p:spPr>
          <a:xfrm>
            <a:off x="7005145" y="1078049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License API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3BD81C-5D20-924F-A4E6-33809A4477BF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B26B69-8C12-6F41-9125-DAE438FBB81E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5183C1-CEA3-5E4E-B6D0-69209C84EEA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649B74-09AF-7645-99F1-8A9858985735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081FBAD-CD25-1A40-B21F-3DDB5549404F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C597B6-485D-424B-85B3-AB36C33EE265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11C70E-0DB9-CF47-AB55-6BF5E078493C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A6E3F2-18D5-5944-966D-C384D67DF5CA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C411CE-50A1-4D40-9BA1-E7915364EC3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3688918-DA89-8148-95D6-64425592A51F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E0BE46-40E0-7647-B972-DD3CFE1D6F7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A9E5242-96F7-6F42-8AA2-86FBCAB0C3F4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EF2F76-2A35-A241-BBA6-581BA31642CB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3FC61-49C8-224D-A507-058DC7D78B5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D61B42-F34F-464F-BF70-C33ED046C1C9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737274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B6A5618-5447-B34A-808F-B33BBCA5E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82430"/>
            <a:ext cx="7315200" cy="4470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942375-1527-384A-82EA-360DADDA1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87B457-A21A-1842-AF27-922A6ED8C0C8}"/>
              </a:ext>
            </a:extLst>
          </p:cNvPr>
          <p:cNvSpPr txBox="1"/>
          <p:nvPr/>
        </p:nvSpPr>
        <p:spPr>
          <a:xfrm>
            <a:off x="720849" y="1582430"/>
            <a:ext cx="319741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Get authorization token</a:t>
            </a:r>
          </a:p>
          <a:p>
            <a:endParaRPr lang="en-US" sz="2000" dirty="0"/>
          </a:p>
          <a:p>
            <a:r>
              <a:rPr lang="en-US" sz="2000" dirty="0"/>
              <a:t>Get list of licenses</a:t>
            </a:r>
          </a:p>
          <a:p>
            <a:endParaRPr lang="en-US" sz="2000" dirty="0"/>
          </a:p>
          <a:p>
            <a:r>
              <a:rPr lang="en-US" sz="2000" dirty="0"/>
              <a:t>Activate a license</a:t>
            </a:r>
          </a:p>
          <a:p>
            <a:endParaRPr lang="en-US" sz="2000" dirty="0"/>
          </a:p>
          <a:p>
            <a:r>
              <a:rPr lang="en-US" sz="2000" dirty="0"/>
              <a:t>Check if a license is activated</a:t>
            </a:r>
          </a:p>
          <a:p>
            <a:endParaRPr lang="en-US" sz="2000" dirty="0"/>
          </a:p>
          <a:p>
            <a:r>
              <a:rPr lang="en-US" sz="2000" dirty="0"/>
              <a:t>Transfer a license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6"/>
                </a:solidFill>
              </a:rPr>
              <a:t>Get instance details</a:t>
            </a:r>
          </a:p>
          <a:p>
            <a:endParaRPr lang="en-US" sz="2000" dirty="0"/>
          </a:p>
          <a:p>
            <a:r>
              <a:rPr lang="en-US" sz="2000" dirty="0"/>
              <a:t>Apply license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A8F59C-CB93-6C43-8D60-D3CE021D40FE}"/>
              </a:ext>
            </a:extLst>
          </p:cNvPr>
          <p:cNvSpPr txBox="1"/>
          <p:nvPr/>
        </p:nvSpPr>
        <p:spPr>
          <a:xfrm>
            <a:off x="7005145" y="1078049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License API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ED403-69BC-0A4A-BA75-85F273A19E21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ADDD42-1CC2-F649-A8A9-BFAE6BDD4C4A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6553A9A-66C0-1943-B5BC-69FD3BE3F82B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764901-FCB9-4545-B43E-950005DA474C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2F6255E-9299-B345-B2AA-35085DE08FB4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C392E4-C67B-514B-99F2-F19666E8FE41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D092A3-982C-324D-B37A-D49DB70C839C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7CD2A1-81F5-1346-8D8B-7BC62ABCA7D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1F299C-5136-3249-8500-1B1C00D717CB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C77D5E-D04D-6841-B842-BC627309864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2282A31-F107-894A-B5CC-D7C70F5C5CCF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E3FB625-3B2C-BD40-94D9-5FFA50117BD1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AE8992-DDDA-8C41-997A-7DDED63161B4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140070-00A5-0841-99B4-5C798317896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90CE55-F056-E04F-A73C-BE4ADA7C9472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1960625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36C45C8-6D18-D44F-BE41-105C84A48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82430"/>
            <a:ext cx="7315200" cy="447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869EBC-C8D0-014C-B246-D87C977CED2D}"/>
              </a:ext>
            </a:extLst>
          </p:cNvPr>
          <p:cNvSpPr txBox="1"/>
          <p:nvPr/>
        </p:nvSpPr>
        <p:spPr>
          <a:xfrm>
            <a:off x="720849" y="1582430"/>
            <a:ext cx="319741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Get authorization token</a:t>
            </a:r>
          </a:p>
          <a:p>
            <a:endParaRPr lang="en-US" sz="2000" dirty="0"/>
          </a:p>
          <a:p>
            <a:r>
              <a:rPr lang="en-US" sz="2000" dirty="0"/>
              <a:t>Get list of licenses</a:t>
            </a:r>
          </a:p>
          <a:p>
            <a:endParaRPr lang="en-US" sz="2000" dirty="0"/>
          </a:p>
          <a:p>
            <a:r>
              <a:rPr lang="en-US" sz="2000" dirty="0"/>
              <a:t>Activate a license</a:t>
            </a:r>
          </a:p>
          <a:p>
            <a:endParaRPr lang="en-US" sz="2000" dirty="0"/>
          </a:p>
          <a:p>
            <a:r>
              <a:rPr lang="en-US" sz="2000" dirty="0"/>
              <a:t>Check if a license is activated</a:t>
            </a:r>
          </a:p>
          <a:p>
            <a:endParaRPr lang="en-US" sz="2000" dirty="0"/>
          </a:p>
          <a:p>
            <a:r>
              <a:rPr lang="en-US" sz="2000" dirty="0"/>
              <a:t>Transfer a license</a:t>
            </a:r>
          </a:p>
          <a:p>
            <a:endParaRPr lang="en-US" sz="2000" dirty="0"/>
          </a:p>
          <a:p>
            <a:r>
              <a:rPr lang="en-US" sz="2000" dirty="0"/>
              <a:t>Get instance details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6"/>
                </a:solidFill>
              </a:rPr>
              <a:t>Apply license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1B4CBBC-FAF3-BB4E-9DC8-D83F6FA5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A48CAD-ECAF-4146-840C-C0E0AC361CFC}"/>
              </a:ext>
            </a:extLst>
          </p:cNvPr>
          <p:cNvSpPr txBox="1"/>
          <p:nvPr/>
        </p:nvSpPr>
        <p:spPr>
          <a:xfrm>
            <a:off x="7005145" y="1078049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License API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FC4488-110A-4A40-89D0-E72A44A9696F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222305-80E6-7146-93D8-7147708565C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600885-FC58-5F4D-A48B-DE7821345D2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46F92C-A448-B64C-9287-3C04005029EA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731E6A-A8AD-1C49-9AEB-571B0405B073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BAC1AF-55AB-3C4F-B782-6F57A213C0F5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B50980-A433-F347-917C-A361C13564AB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A17B46-6031-ED4B-8693-197BC0DB18C3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CE8BD8C-4FAE-4347-93E0-D413B060947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994DC2-EBEC-FF48-A9F3-DBB8A837146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129352-4CBF-204D-A19E-E5BDF1AC4174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F26C1D-2C21-1C4F-99F9-A097180A0F8E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4FC705-F462-4C48-970E-3132A5F8B4BA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7EC01E-D5C8-7540-A7CD-D2F8D0F4BD49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12291F-5A14-BB4E-8500-F7B699FD746F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309726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2" y="3066939"/>
            <a:ext cx="2772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INSTALLATION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07F25997-4076-BF45-BB36-E14C5970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8A35A40-CB8A-AD4C-BCFF-D7C81962F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59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3A5259DA-F7D9-724D-AC37-17BF16E9D7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49720"/>
            <a:ext cx="17484513" cy="7754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1B4CBBC-FAF3-BB4E-9DC8-D83F6FA5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C8FDD-8A9D-EA4B-A0D5-277123F9C2C8}"/>
              </a:ext>
            </a:extLst>
          </p:cNvPr>
          <p:cNvSpPr txBox="1"/>
          <p:nvPr/>
        </p:nvSpPr>
        <p:spPr>
          <a:xfrm>
            <a:off x="2940681" y="2827315"/>
            <a:ext cx="6310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License API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Faster Deployment . Greater Security . Limit Risks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7B8C01-A3EC-094B-A7DB-52D7E77A9B4B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86A64C-656B-E147-A430-60036D147970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CAE80A-B530-CC4F-A2DE-F9F7D560A20E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E16A65-080A-8D42-A74F-C1A23EACE472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F7905D-CEEA-2441-82BA-07DE99BD5E4D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18B26B-806D-3349-B09F-1AAD5BA998D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133D8A-2694-7741-8476-D39EAF8A6EBC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AC58C56-02B4-EA4A-B1B4-0A33CD980C27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6B3131E-2322-6043-83B0-A9E26249DFFB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0E2B143-F61C-E944-AA92-3A2F4E20345A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9226B5-3261-DF4C-866D-EEE90E403BD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A785DB-973E-FA4D-BCFE-58C0E83C8305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AA55EE-1E5C-D249-8424-01121B3160A1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53E9AB7-A01A-154B-B3B4-9BFCDD04C45F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D38D45-1D78-9845-BECC-54789F8389BB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29135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3A5259DA-F7D9-724D-AC37-17BF16E9D7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49720"/>
            <a:ext cx="17484513" cy="7754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1B4CBBC-FAF3-BB4E-9DC8-D83F6FA5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C8FDD-8A9D-EA4B-A0D5-277123F9C2C8}"/>
              </a:ext>
            </a:extLst>
          </p:cNvPr>
          <p:cNvSpPr txBox="1"/>
          <p:nvPr/>
        </p:nvSpPr>
        <p:spPr>
          <a:xfrm>
            <a:off x="5388637" y="2784879"/>
            <a:ext cx="1614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Survey!</a:t>
            </a:r>
          </a:p>
          <a:p>
            <a:pPr algn="ctr"/>
            <a:endParaRPr lang="en-US" sz="2800" b="1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7B8C01-A3EC-094B-A7DB-52D7E77A9B4B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86A64C-656B-E147-A430-60036D147970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CAE80A-B530-CC4F-A2DE-F9F7D560A20E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E16A65-080A-8D42-A74F-C1A23EACE472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F7905D-CEEA-2441-82BA-07DE99BD5E4D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18B26B-806D-3349-B09F-1AAD5BA998D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133D8A-2694-7741-8476-D39EAF8A6EBC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AC58C56-02B4-EA4A-B1B4-0A33CD980C27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6B3131E-2322-6043-83B0-A9E26249DFFB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0E2B143-F61C-E944-AA92-3A2F4E20345A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9226B5-3261-DF4C-866D-EEE90E403BD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A785DB-973E-FA4D-BCFE-58C0E83C8305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AA55EE-1E5C-D249-8424-01121B3160A1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53E9AB7-A01A-154B-B3B4-9BFCDD04C45F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D38D45-1D78-9845-BECC-54789F8389BB}"/>
              </a:ext>
            </a:extLst>
          </p:cNvPr>
          <p:cNvSpPr txBox="1"/>
          <p:nvPr/>
        </p:nvSpPr>
        <p:spPr>
          <a:xfrm>
            <a:off x="1066583" y="44660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4029986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2" y="3066939"/>
            <a:ext cx="2772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DEPLOYMENT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A0F32AF-3192-A748-BFB5-9333059D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952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>
            <a:extLst>
              <a:ext uri="{FF2B5EF4-FFF2-40B4-BE49-F238E27FC236}">
                <a16:creationId xmlns:a16="http://schemas.microsoft.com/office/drawing/2014/main" id="{1E9EC75E-A2EE-084E-AA61-F007A914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9" y="3662541"/>
            <a:ext cx="27940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B8EA947-5363-7345-AE95-B72504971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B7B629A-A9B8-2C47-92A1-E7AFBDFAAED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2809860-79E4-EA4A-B930-023A1C44AFE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04A3961-33E4-E34B-9E23-8C4FCDB83704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52C0AD-33DD-524D-936C-BBAE88CE31C5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ADCB4D-5626-634D-AF3C-BB71282E3DD9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76177DC-ABE0-474C-A638-74F4C1EB7BD0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F6D67D8-583C-7D4A-A6D1-96C2DA28DC1F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7F7295-4F14-F443-8804-BB6595403143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274E030-A664-954F-9329-75A3C8FEE1E0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CCA3C00-1588-5D4B-B089-CF005EB410C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774191E-FCA9-8848-96ED-0D32AEDC401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73C7831-AAF0-8D41-9B4C-29856BE06028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D02FD1E-9582-A14B-A54E-55F0DCE29AC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9F3DD8A-F198-BC4C-992C-E3CECE4FFE89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03D564-71C8-854C-AA40-5A0FFAA38750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</p:spTree>
    <p:extLst>
      <p:ext uri="{BB962C8B-B14F-4D97-AF65-F5344CB8AC3E}">
        <p14:creationId xmlns:p14="http://schemas.microsoft.com/office/powerpoint/2010/main" val="3061183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>
            <a:extLst>
              <a:ext uri="{FF2B5EF4-FFF2-40B4-BE49-F238E27FC236}">
                <a16:creationId xmlns:a16="http://schemas.microsoft.com/office/drawing/2014/main" id="{1E9EC75E-A2EE-084E-AA61-F007A914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9" y="3662541"/>
            <a:ext cx="27940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46A90F-1032-7D4D-AE91-6F3FEABBB376}"/>
              </a:ext>
            </a:extLst>
          </p:cNvPr>
          <p:cNvCxnSpPr>
            <a:cxnSpLocks/>
          </p:cNvCxnSpPr>
          <p:nvPr/>
        </p:nvCxnSpPr>
        <p:spPr>
          <a:xfrm flipV="1">
            <a:off x="2331270" y="3283443"/>
            <a:ext cx="392164" cy="54618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Free Icon | Synchronization arrows">
            <a:extLst>
              <a:ext uri="{FF2B5EF4-FFF2-40B4-BE49-F238E27FC236}">
                <a16:creationId xmlns:a16="http://schemas.microsoft.com/office/drawing/2014/main" id="{CF4A4DE7-DACD-A14B-88C0-16087094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67" y="3413356"/>
            <a:ext cx="416267" cy="4162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BA52026-82D4-CE46-9574-693C6C6D6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DDCA1A-85EC-1C4F-90C5-DA5AE13752A4}"/>
              </a:ext>
            </a:extLst>
          </p:cNvPr>
          <p:cNvSpPr txBox="1"/>
          <p:nvPr/>
        </p:nvSpPr>
        <p:spPr>
          <a:xfrm>
            <a:off x="4875666" y="741372"/>
            <a:ext cx="2440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r>
              <a:rPr lang="en-US" sz="2000" dirty="0"/>
              <a:t> User Synchronization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E34F40-6E47-0040-9B2A-EBDD0D931648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B23CA9-8B52-F74C-A249-0478A1750F8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29C775-4355-D343-8179-CB53F61E0D6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264BC5-F9E4-EA49-B8DD-767B424C6406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625EF5-D8F2-444B-BD2A-9FFA39C1A51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F24D74-1DB6-3044-BD51-58B94C31725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399B48-E99A-9E4E-A842-96B1A755D89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0A7AB72-F3EA-A340-A288-3E17F025B091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E984E1B-FF76-4E40-A0A3-A8E2AEA64950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EFD00CD-DA75-644F-9110-61346EF5E335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7DE9AA6-2574-724E-8FA5-6598B840CBD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1885C-0113-F14E-B198-59A9E350583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4726A4-16F9-BD4A-8DAF-851FC69A4ABC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13515EF-5269-3E4C-8DE3-62B133FDE81F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07EA7B-C548-9B47-897F-146E86968D8E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A6F6D5EA-7EDC-D34C-96C2-CBC9207ED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34" y="1981890"/>
            <a:ext cx="1219729" cy="11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229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>
            <a:extLst>
              <a:ext uri="{FF2B5EF4-FFF2-40B4-BE49-F238E27FC236}">
                <a16:creationId xmlns:a16="http://schemas.microsoft.com/office/drawing/2014/main" id="{1E9EC75E-A2EE-084E-AA61-F007A914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9" y="3662541"/>
            <a:ext cx="27940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D69CEA-8A27-AA46-BA77-4F966F236231}"/>
              </a:ext>
            </a:extLst>
          </p:cNvPr>
          <p:cNvCxnSpPr>
            <a:cxnSpLocks/>
          </p:cNvCxnSpPr>
          <p:nvPr/>
        </p:nvCxnSpPr>
        <p:spPr>
          <a:xfrm flipV="1">
            <a:off x="3115598" y="3157994"/>
            <a:ext cx="3531008" cy="13432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46A90F-1032-7D4D-AE91-6F3FEABBB376}"/>
              </a:ext>
            </a:extLst>
          </p:cNvPr>
          <p:cNvCxnSpPr>
            <a:cxnSpLocks/>
          </p:cNvCxnSpPr>
          <p:nvPr/>
        </p:nvCxnSpPr>
        <p:spPr>
          <a:xfrm flipV="1">
            <a:off x="2331270" y="3283443"/>
            <a:ext cx="392164" cy="54618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Free Icon | Synchronization arrows">
            <a:extLst>
              <a:ext uri="{FF2B5EF4-FFF2-40B4-BE49-F238E27FC236}">
                <a16:creationId xmlns:a16="http://schemas.microsoft.com/office/drawing/2014/main" id="{6DB56447-DD32-5640-A07B-D967710A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61" y="3680441"/>
            <a:ext cx="416267" cy="4162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ree Icon | Synchronization arrows">
            <a:extLst>
              <a:ext uri="{FF2B5EF4-FFF2-40B4-BE49-F238E27FC236}">
                <a16:creationId xmlns:a16="http://schemas.microsoft.com/office/drawing/2014/main" id="{CF4A4DE7-DACD-A14B-88C0-16087094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67" y="3413356"/>
            <a:ext cx="416267" cy="4162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2E560E2-6651-3241-9B0F-ED0473E00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1FBECA-B08D-3747-A873-20F406F7EC8A}"/>
              </a:ext>
            </a:extLst>
          </p:cNvPr>
          <p:cNvSpPr txBox="1"/>
          <p:nvPr/>
        </p:nvSpPr>
        <p:spPr>
          <a:xfrm>
            <a:off x="4875666" y="741372"/>
            <a:ext cx="2440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r>
              <a:rPr lang="en-US" sz="2000" dirty="0"/>
              <a:t> User Synchronization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6F8AA4-09B7-EA42-BACA-981EEA6C21BE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795440-F6D5-A34D-A743-1EC742A3F08D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028490F-D514-C143-9B3C-F37D2010E27B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8114B77-AC07-2B45-ABA2-4005D4643975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C8911A-2273-3F4E-A437-778E15CA192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5D5F390-4FFB-5149-8B17-651A60CA287A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F9D927C-0524-9448-9A2D-7013EA4E696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7C00938-6B9E-7645-9577-6C14BC9DCCB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C063E95-C0F1-794E-8554-83684E0771F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C69532-6FDC-DB45-AA8C-C0E951B712DE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B0F2A34-2D4C-2842-8460-324F34080FEE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41FB6B-865D-5747-81D1-C6E66E1B2650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0D91105-4ACE-ED4D-AB58-ACDB3F1E8672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C43AA24-0BFE-7341-9DEB-26ACBA92F3E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121DDD-418B-0044-AAD3-CAFAB3AA39D4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A5F70E65-5D52-8048-82C8-76C36AB87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34" y="1981890"/>
            <a:ext cx="1219729" cy="11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EC03067F-F05E-A345-906D-E4ADE903A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87" y="2249841"/>
            <a:ext cx="1219729" cy="11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755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>
            <a:extLst>
              <a:ext uri="{FF2B5EF4-FFF2-40B4-BE49-F238E27FC236}">
                <a16:creationId xmlns:a16="http://schemas.microsoft.com/office/drawing/2014/main" id="{1E9EC75E-A2EE-084E-AA61-F007A914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9" y="3662541"/>
            <a:ext cx="27940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122B73-A82C-C941-A11B-925EEBE1C39E}"/>
              </a:ext>
            </a:extLst>
          </p:cNvPr>
          <p:cNvCxnSpPr>
            <a:cxnSpLocks/>
          </p:cNvCxnSpPr>
          <p:nvPr/>
        </p:nvCxnSpPr>
        <p:spPr>
          <a:xfrm flipV="1">
            <a:off x="3154516" y="4414685"/>
            <a:ext cx="5083688" cy="77009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D69CEA-8A27-AA46-BA77-4F966F236231}"/>
              </a:ext>
            </a:extLst>
          </p:cNvPr>
          <p:cNvCxnSpPr>
            <a:cxnSpLocks/>
          </p:cNvCxnSpPr>
          <p:nvPr/>
        </p:nvCxnSpPr>
        <p:spPr>
          <a:xfrm flipV="1">
            <a:off x="3115598" y="3157994"/>
            <a:ext cx="3531008" cy="13432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46A90F-1032-7D4D-AE91-6F3FEABBB376}"/>
              </a:ext>
            </a:extLst>
          </p:cNvPr>
          <p:cNvCxnSpPr>
            <a:cxnSpLocks/>
          </p:cNvCxnSpPr>
          <p:nvPr/>
        </p:nvCxnSpPr>
        <p:spPr>
          <a:xfrm flipV="1">
            <a:off x="2331270" y="3283443"/>
            <a:ext cx="392164" cy="54618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Free Icon | Synchronization arrows">
            <a:extLst>
              <a:ext uri="{FF2B5EF4-FFF2-40B4-BE49-F238E27FC236}">
                <a16:creationId xmlns:a16="http://schemas.microsoft.com/office/drawing/2014/main" id="{03BC311F-6293-3841-8AE4-81D1207E3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697" y="4634880"/>
            <a:ext cx="416267" cy="4162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ree Icon | Synchronization arrows">
            <a:extLst>
              <a:ext uri="{FF2B5EF4-FFF2-40B4-BE49-F238E27FC236}">
                <a16:creationId xmlns:a16="http://schemas.microsoft.com/office/drawing/2014/main" id="{6DB56447-DD32-5640-A07B-D967710A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61" y="3680441"/>
            <a:ext cx="416267" cy="4162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ree Icon | Synchronization arrows">
            <a:extLst>
              <a:ext uri="{FF2B5EF4-FFF2-40B4-BE49-F238E27FC236}">
                <a16:creationId xmlns:a16="http://schemas.microsoft.com/office/drawing/2014/main" id="{CF4A4DE7-DACD-A14B-88C0-16087094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67" y="3413356"/>
            <a:ext cx="416267" cy="4162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756A5A6-42E2-FD48-AD15-360A44C9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E4C7A7-6481-DF4E-8241-6A8E4C4355AF}"/>
              </a:ext>
            </a:extLst>
          </p:cNvPr>
          <p:cNvSpPr txBox="1"/>
          <p:nvPr/>
        </p:nvSpPr>
        <p:spPr>
          <a:xfrm>
            <a:off x="4875666" y="741372"/>
            <a:ext cx="2440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r>
              <a:rPr lang="en-US" sz="2000" dirty="0"/>
              <a:t> User Synchronization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FD1690-46AD-0D47-BA92-FF8CFDD0206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8208CF-9F2C-3E42-BC76-D5F173861856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CDC7E54-73A8-E44F-882C-15738DC5E4AC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E214525-D794-A54F-BC74-968015AE4223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6B021C6-D2E9-9348-A3E4-DC1AEC35DB96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9FB8BD-BFFE-1D4A-806B-EAE7AE7E010F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5B947F4-DFB8-A94A-9EEE-03F2211FD97B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4D51BF5-06DE-8240-8CA2-8202B53ADD36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5DBCC63-1314-B24D-BD23-DE26E878D025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6EEEF38-23BB-3F46-81EC-40F764C57000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EAFDAD-403A-114D-9E72-D62398C84DF1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0EA683E-65CC-4F48-BF53-5A8239F4CECB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F88A70-8EC8-274A-9122-D93A08394B5B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E340230-7AC8-B54E-BBF0-7413A4CE2885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ABBFE4-068C-994B-B2A5-B53C00EDC71A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DBE9F8A9-A1D9-3145-8056-15B492C9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34" y="1981890"/>
            <a:ext cx="1219729" cy="11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45C4177C-B52F-8644-B401-14831B68A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87" y="2249841"/>
            <a:ext cx="1219729" cy="11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C982E023-1A8E-BC47-95FE-CE50E2DD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28" y="3701576"/>
            <a:ext cx="1219729" cy="11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678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>
            <a:extLst>
              <a:ext uri="{FF2B5EF4-FFF2-40B4-BE49-F238E27FC236}">
                <a16:creationId xmlns:a16="http://schemas.microsoft.com/office/drawing/2014/main" id="{1E9EC75E-A2EE-084E-AA61-F007A914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9" y="3662541"/>
            <a:ext cx="27940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ABF495C-58EA-7B40-BE98-CE08B02A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570" y="5334462"/>
            <a:ext cx="1219729" cy="11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60A4B2-87D5-A645-B9FB-4DC910421A37}"/>
              </a:ext>
            </a:extLst>
          </p:cNvPr>
          <p:cNvCxnSpPr/>
          <p:nvPr/>
        </p:nvCxnSpPr>
        <p:spPr>
          <a:xfrm>
            <a:off x="3265129" y="5673213"/>
            <a:ext cx="2240936" cy="15519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122B73-A82C-C941-A11B-925EEBE1C39E}"/>
              </a:ext>
            </a:extLst>
          </p:cNvPr>
          <p:cNvCxnSpPr>
            <a:cxnSpLocks/>
          </p:cNvCxnSpPr>
          <p:nvPr/>
        </p:nvCxnSpPr>
        <p:spPr>
          <a:xfrm flipV="1">
            <a:off x="3154516" y="4414685"/>
            <a:ext cx="5083688" cy="77009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D69CEA-8A27-AA46-BA77-4F966F236231}"/>
              </a:ext>
            </a:extLst>
          </p:cNvPr>
          <p:cNvCxnSpPr>
            <a:cxnSpLocks/>
          </p:cNvCxnSpPr>
          <p:nvPr/>
        </p:nvCxnSpPr>
        <p:spPr>
          <a:xfrm flipV="1">
            <a:off x="3115598" y="3157994"/>
            <a:ext cx="3531008" cy="13432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46A90F-1032-7D4D-AE91-6F3FEABBB376}"/>
              </a:ext>
            </a:extLst>
          </p:cNvPr>
          <p:cNvCxnSpPr>
            <a:cxnSpLocks/>
          </p:cNvCxnSpPr>
          <p:nvPr/>
        </p:nvCxnSpPr>
        <p:spPr>
          <a:xfrm flipV="1">
            <a:off x="2331270" y="3283443"/>
            <a:ext cx="392164" cy="54618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0" name="Picture 4" descr="Free Icon | Synchronization arrows">
            <a:extLst>
              <a:ext uri="{FF2B5EF4-FFF2-40B4-BE49-F238E27FC236}">
                <a16:creationId xmlns:a16="http://schemas.microsoft.com/office/drawing/2014/main" id="{D3F0DEE5-036A-B545-83DF-9DEA27B13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30" y="5520898"/>
            <a:ext cx="416267" cy="4162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ree Icon | Synchronization arrows">
            <a:extLst>
              <a:ext uri="{FF2B5EF4-FFF2-40B4-BE49-F238E27FC236}">
                <a16:creationId xmlns:a16="http://schemas.microsoft.com/office/drawing/2014/main" id="{03BC311F-6293-3841-8AE4-81D1207E3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697" y="4634880"/>
            <a:ext cx="416267" cy="4162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ree Icon | Synchronization arrows">
            <a:extLst>
              <a:ext uri="{FF2B5EF4-FFF2-40B4-BE49-F238E27FC236}">
                <a16:creationId xmlns:a16="http://schemas.microsoft.com/office/drawing/2014/main" id="{6DB56447-DD32-5640-A07B-D967710A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61" y="3680441"/>
            <a:ext cx="416267" cy="4162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ree Icon | Synchronization arrows">
            <a:extLst>
              <a:ext uri="{FF2B5EF4-FFF2-40B4-BE49-F238E27FC236}">
                <a16:creationId xmlns:a16="http://schemas.microsoft.com/office/drawing/2014/main" id="{CF4A4DE7-DACD-A14B-88C0-16087094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67" y="3413356"/>
            <a:ext cx="416267" cy="4162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33363E4-791E-3F40-9228-BB7CBEA8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B86AF8-FCE1-8B41-B3DB-F70BAC3876E2}"/>
              </a:ext>
            </a:extLst>
          </p:cNvPr>
          <p:cNvSpPr txBox="1"/>
          <p:nvPr/>
        </p:nvSpPr>
        <p:spPr>
          <a:xfrm>
            <a:off x="4875666" y="741372"/>
            <a:ext cx="2440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r>
              <a:rPr lang="en-US" sz="2000" dirty="0"/>
              <a:t> User Synchronization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0D0A18-171D-B74E-A8FC-805EF741609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E50C9E-717B-8344-A2C0-2C77D51D9F1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CB1D31-323E-E04F-874F-2DE7F005E3AB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6517828-7083-9E40-8AE4-74E7818D6364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A2E8F3A-E972-2746-9040-B60CA2BE8FFE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E8A21A2-9C66-E14B-9F7A-CA3F312E932F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94BFD00-18A3-834A-B37A-29286E6B7601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171EC9-B60D-9041-8F7B-FEE2DCA8BB11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4FFC726-ED8D-3C45-AB55-6D993E106A71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753EB0E-EC9F-EE42-B19E-471911B1C23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A7BD7BE-434C-C647-9236-76C0C455473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CA820EA-6056-3C42-8CD6-9D27AD7B2F21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584825-4FA7-8849-8613-688BB06ABF2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D2FB21-56C7-2B41-A088-FCE966B8BD45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E45EC5-6390-8442-B145-E29A5FC59B5B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E878FB76-6F0C-FC41-B3D9-74B3BCAF7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28" y="3701576"/>
            <a:ext cx="1219729" cy="11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8C43BBB3-4789-5944-8D9F-9E150026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87" y="2249841"/>
            <a:ext cx="1219729" cy="11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D72F15DA-089A-6B4F-ADF6-99EE13859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34" y="1981890"/>
            <a:ext cx="1219729" cy="11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56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53885EF4-0A63-9847-919F-BF103DE61B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33363E4-791E-3F40-9228-BB7CBEA8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2141D6-330C-1544-A571-004D6CE2314F}"/>
              </a:ext>
            </a:extLst>
          </p:cNvPr>
          <p:cNvSpPr txBox="1"/>
          <p:nvPr/>
        </p:nvSpPr>
        <p:spPr>
          <a:xfrm>
            <a:off x="2846659" y="2936557"/>
            <a:ext cx="6498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User Sync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Sync Programmatically . Reduce Efforts . Save Time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EB5D05-FD32-8946-ABF6-FC00B725CAA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C5C8CD6-F3D1-0043-8A42-6CE1B30310CC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DEA088A-9B98-334C-B2C9-AD2E466AF863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A3A4CD6-D239-CB4B-8186-1586E24FC3EC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C4531C-BB4F-0E4F-979B-5FA4FC34D0F3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BDDAE1E-390B-6D49-83D6-6AAE0B31B667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6C544D5-A609-C34B-BA90-7AC4F6E61F6B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FFD982D-4EC5-5742-B14B-2C6523D7C691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2531EC1-0C38-2947-9747-5546F74EE9C5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C802A81-B06D-7448-B9EA-E43C79ED272A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E23573A-3E05-A745-9DC7-66A86DD6A35F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407741C-1C74-554A-A181-237160BC0330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A71519A-6C77-4143-BD6A-03155489365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09ED85-3D4A-FE48-A0D2-624194DEBBE2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76696F-7C42-1340-B265-E9532F8FB448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</p:spTree>
    <p:extLst>
      <p:ext uri="{BB962C8B-B14F-4D97-AF65-F5344CB8AC3E}">
        <p14:creationId xmlns:p14="http://schemas.microsoft.com/office/powerpoint/2010/main" val="591954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58B40858-89B4-0445-ADC6-81DACD4FE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2DAACF-3455-9948-AE5E-B9D56B19C7CB}"/>
              </a:ext>
            </a:extLst>
          </p:cNvPr>
          <p:cNvSpPr txBox="1"/>
          <p:nvPr/>
        </p:nvSpPr>
        <p:spPr>
          <a:xfrm>
            <a:off x="5343165" y="1211271"/>
            <a:ext cx="1505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Repositories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684313-E2CD-5344-AAA6-EEB8176EFA42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CEFA6-DF4A-2145-88AA-E34C5167222C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22D698-2599-7C4E-91FF-568D1358459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065A70-2D5B-EF47-83D3-786D9B9F54D6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F6D3D0-FD14-994F-BAA1-5970D51505AE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1909ED-209E-1345-BEA4-CAEE26686ACB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098CEE8-B1C9-7241-873E-1C5965D02AC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189E807-6CF7-6B44-A119-E69EDC76C00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205C71-3021-5A40-BAEC-0F03789B0334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F3A925-02AF-9043-B8FF-17AE3F71B4E7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C7FD43-BAEB-984E-BBF7-1BC0ED173E6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8E7109-EF3A-594F-9CF3-1560C8383313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446B42-66E4-644D-B2AD-70B43C3EDF4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EF458B-7497-504C-A382-C94ED417852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3B5DF4-B9CE-3845-9868-7DFADC424C77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9BFBB5-E137-714C-A287-8639BCCD6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404" y="1887709"/>
            <a:ext cx="100457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66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189EFA69-6891-B042-9204-35177754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6D4601BB-4ABF-F64C-B0A7-89364819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59" y="2517231"/>
            <a:ext cx="1423033" cy="12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Down, Arrow, Download, Free Icon PNG Transparent Background, Free Download  #40400 - FreeIconsPNG">
            <a:extLst>
              <a:ext uri="{FF2B5EF4-FFF2-40B4-BE49-F238E27FC236}">
                <a16:creationId xmlns:a16="http://schemas.microsoft.com/office/drawing/2014/main" id="{F3078BE1-743D-D247-8E3A-8A90BFBE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38" y="3478670"/>
            <a:ext cx="523876" cy="5238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437D32-FE97-EF46-ACF1-825B095FDD4D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83CD3A-D6E2-6848-93AD-A4FC9A748F77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2F89F31-2F0F-9B4F-87AA-36A6C33922C3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69398A-6680-CD45-A987-64530B9EB916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993BF4-C6CB-AD42-81EE-A540F073CD94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BD865D-A7F1-3446-9793-31C0357B7831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4AC19F5-35EB-E141-9610-9E4CC982C706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12C22-8833-1244-A8E5-3F769164E592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D6A50CE-5D75-5442-9498-3A1D02110FE7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A2983E-3796-794E-AAE9-B696DFCF6C3B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56ACAC6-0C58-3C4E-8AC0-F6EB9B0CBFBA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2463088-A61E-DF48-B0A0-D8D7D8A37BC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9DF6D0C-164D-A540-ABEE-526738E7290E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9282819-CD7E-8542-8142-2984EB32A34D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C2838-FA9D-BC49-B761-176900A6F095}"/>
              </a:ext>
            </a:extLst>
          </p:cNvPr>
          <p:cNvSpPr txBox="1"/>
          <p:nvPr/>
        </p:nvSpPr>
        <p:spPr>
          <a:xfrm>
            <a:off x="114083" y="446604"/>
            <a:ext cx="12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3512997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46F3304-0695-DC4A-BB83-011F961D7E2F}"/>
              </a:ext>
            </a:extLst>
          </p:cNvPr>
          <p:cNvGrpSpPr/>
          <p:nvPr/>
        </p:nvGrpSpPr>
        <p:grpSpPr>
          <a:xfrm>
            <a:off x="1547708" y="2142695"/>
            <a:ext cx="9096583" cy="3741527"/>
            <a:chOff x="1547708" y="2142695"/>
            <a:chExt cx="9096583" cy="3741527"/>
          </a:xfrm>
        </p:grpSpPr>
        <p:pic>
          <p:nvPicPr>
            <p:cNvPr id="7" name="Content Placeholder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C3D365E-C3FA-9F4F-BBB6-6E9841D71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4" t="11330" r="10390" b="28629"/>
            <a:stretch/>
          </p:blipFill>
          <p:spPr>
            <a:xfrm>
              <a:off x="1547708" y="2142695"/>
              <a:ext cx="9096583" cy="3741527"/>
            </a:xfrm>
            <a:prstGeom prst="rect">
              <a:avLst/>
            </a:prstGeom>
          </p:spPr>
        </p:pic>
        <p:pic>
          <p:nvPicPr>
            <p:cNvPr id="3" name="Picture 2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4AEDE2D2-45B2-3F4B-8566-3EE0381AF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2697" y="3210231"/>
              <a:ext cx="2300543" cy="309253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BF5E4CDB-64C3-7B48-8BC8-46D15F18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5C3851-610F-234A-AC58-EFFC503A44C6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236DEC-CF6A-2640-A739-F5AB3A7C4185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19E22A-A6EC-9F47-9C58-E16729F45BE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D11ED1-4971-264F-9F0F-E51F07F21BC0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BAA3AD-677D-5545-8E17-3BBF90979318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31B4617-C522-B54C-8464-5614C1D48820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9017B0-49A4-4F45-B59F-2AC85DADA819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EF9C878-D701-3E4D-8987-4EFEFF33E5FA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51552F3-7352-5144-A6BC-6812A9B5B5E8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41BA77D-20B1-484E-B204-E3490E13FEB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2BEFB43-EDB9-444F-911E-30FA4D9566FD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7EF793E-4276-3B44-9023-B8F38C23832D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ECB4604-9128-8044-9CE4-984324347310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F7E434-DC3B-9A4D-9896-2C9168CAE13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41F10C-FA51-FE43-83BC-3F4D09A9C61C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1747B9-2EFB-CA44-BB2E-D9857948CFF7}"/>
              </a:ext>
            </a:extLst>
          </p:cNvPr>
          <p:cNvSpPr txBox="1"/>
          <p:nvPr/>
        </p:nvSpPr>
        <p:spPr>
          <a:xfrm>
            <a:off x="5343165" y="1211271"/>
            <a:ext cx="1505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Repositories</a:t>
            </a:r>
          </a:p>
        </p:txBody>
      </p:sp>
    </p:spTree>
    <p:extLst>
      <p:ext uri="{BB962C8B-B14F-4D97-AF65-F5344CB8AC3E}">
        <p14:creationId xmlns:p14="http://schemas.microsoft.com/office/powerpoint/2010/main" val="4024820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46F3304-0695-DC4A-BB83-011F961D7E2F}"/>
              </a:ext>
            </a:extLst>
          </p:cNvPr>
          <p:cNvGrpSpPr/>
          <p:nvPr/>
        </p:nvGrpSpPr>
        <p:grpSpPr>
          <a:xfrm>
            <a:off x="1547708" y="2142695"/>
            <a:ext cx="9096583" cy="3741527"/>
            <a:chOff x="1547708" y="2142695"/>
            <a:chExt cx="9096583" cy="3741527"/>
          </a:xfrm>
        </p:grpSpPr>
        <p:pic>
          <p:nvPicPr>
            <p:cNvPr id="7" name="Content Placeholder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C3D365E-C3FA-9F4F-BBB6-6E9841D71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4" t="11330" r="10390" b="28629"/>
            <a:stretch/>
          </p:blipFill>
          <p:spPr>
            <a:xfrm>
              <a:off x="1547708" y="2142695"/>
              <a:ext cx="9096583" cy="3741527"/>
            </a:xfrm>
            <a:prstGeom prst="rect">
              <a:avLst/>
            </a:prstGeom>
          </p:spPr>
        </p:pic>
        <p:pic>
          <p:nvPicPr>
            <p:cNvPr id="3" name="Picture 2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4AEDE2D2-45B2-3F4B-8566-3EE0381AF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2697" y="3210231"/>
              <a:ext cx="2300543" cy="309253"/>
            </a:xfrm>
            <a:prstGeom prst="rect">
              <a:avLst/>
            </a:prstGeom>
          </p:spPr>
        </p:pic>
      </p:grpSp>
      <p:pic>
        <p:nvPicPr>
          <p:cNvPr id="9" name="Picture 4" descr="X PNG, X Transparent Background - FreeIconsPNG">
            <a:extLst>
              <a:ext uri="{FF2B5EF4-FFF2-40B4-BE49-F238E27FC236}">
                <a16:creationId xmlns:a16="http://schemas.microsoft.com/office/drawing/2014/main" id="{02B5D67F-A579-B24E-BD96-22B4C4920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48" y="3704879"/>
            <a:ext cx="1777790" cy="16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8CBB0E5-05FF-9042-8B54-9BC4FF1C8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A2B3F3A-3AD2-C442-8092-DC371F15181C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50F8E2-9003-1742-A800-B109AB9845D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2431E4C-AFBA-CA44-9790-6507DD6839B3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845665-01E7-5F49-B06A-D5892A7D2B72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B98DCE-1BDA-5644-ABFA-C72604C1A6DC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271B99F-9F6C-144F-A44A-DE5E102A9366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39C463E-8855-C04C-8942-0904DAF4DD48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9FA2B2-C85F-2546-9AAA-3234A70EC5E1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DD17D8-3AD2-A749-85F5-211AC6C62072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7A25064-A960-F84B-8237-A97056C75E8A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94758D-EA8E-D448-9E29-33CACB1D6AA0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A2ED1E-366F-6D42-A967-8331CCF6D95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2EC6EF3-9E2B-4541-811B-77D992F6527A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EADEC0-6A1B-0A4A-BA54-7A0772E38C92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C6A223-BCDF-6246-8E83-B854DCD6FBA1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7F08AF-4284-AE43-8BA2-9E57B831957D}"/>
              </a:ext>
            </a:extLst>
          </p:cNvPr>
          <p:cNvSpPr txBox="1"/>
          <p:nvPr/>
        </p:nvSpPr>
        <p:spPr>
          <a:xfrm>
            <a:off x="5343165" y="1211271"/>
            <a:ext cx="1505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Repositories</a:t>
            </a:r>
          </a:p>
        </p:txBody>
      </p:sp>
    </p:spTree>
    <p:extLst>
      <p:ext uri="{BB962C8B-B14F-4D97-AF65-F5344CB8AC3E}">
        <p14:creationId xmlns:p14="http://schemas.microsoft.com/office/powerpoint/2010/main" val="1426479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0" name="Picture 12" descr="How do i make rectangular gradient? - Materials and Textures - Blender  Artists Community">
            <a:extLst>
              <a:ext uri="{FF2B5EF4-FFF2-40B4-BE49-F238E27FC236}">
                <a16:creationId xmlns:a16="http://schemas.microsoft.com/office/drawing/2014/main" id="{36CEB26F-4D6A-654A-9C79-24650351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colorTemperature colorTemp="2966"/>
                    </a14:imgEffect>
                    <a14:imgEffect>
                      <a14:saturation sat="1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4725" y="-1289337"/>
            <a:ext cx="3182551" cy="982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>
            <a:extLst>
              <a:ext uri="{FF2B5EF4-FFF2-40B4-BE49-F238E27FC236}">
                <a16:creationId xmlns:a16="http://schemas.microsoft.com/office/drawing/2014/main" id="{150CADD4-8B6B-A044-AE75-B6E2BAAA7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215" y="2703933"/>
            <a:ext cx="1943981" cy="185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Server PNG">
            <a:extLst>
              <a:ext uri="{FF2B5EF4-FFF2-40B4-BE49-F238E27FC236}">
                <a16:creationId xmlns:a16="http://schemas.microsoft.com/office/drawing/2014/main" id="{F46840E1-C8C3-724F-8978-B6AB3C0C8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668" y="2321153"/>
            <a:ext cx="2254194" cy="225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0FB55012-94EB-4B4E-8835-C44F83795081}"/>
              </a:ext>
            </a:extLst>
          </p:cNvPr>
          <p:cNvSpPr/>
          <p:nvPr/>
        </p:nvSpPr>
        <p:spPr>
          <a:xfrm>
            <a:off x="4117084" y="2692401"/>
            <a:ext cx="3956106" cy="1778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DAD8AB5-0A01-D044-998F-A15C2F4FCC1D}"/>
              </a:ext>
            </a:extLst>
          </p:cNvPr>
          <p:cNvSpPr/>
          <p:nvPr/>
        </p:nvSpPr>
        <p:spPr>
          <a:xfrm flipH="1">
            <a:off x="4117084" y="3225802"/>
            <a:ext cx="3860800" cy="177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2DEB7-DEAE-C143-8BEA-2094D014D960}"/>
              </a:ext>
            </a:extLst>
          </p:cNvPr>
          <p:cNvSpPr txBox="1"/>
          <p:nvPr/>
        </p:nvSpPr>
        <p:spPr>
          <a:xfrm>
            <a:off x="4933822" y="2392975"/>
            <a:ext cx="234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Initiate session request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DA2626-7838-4444-841C-B70CBB6F9D73}"/>
              </a:ext>
            </a:extLst>
          </p:cNvPr>
          <p:cNvSpPr txBox="1"/>
          <p:nvPr/>
        </p:nvSpPr>
        <p:spPr>
          <a:xfrm>
            <a:off x="4864019" y="2945370"/>
            <a:ext cx="236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Sends server public key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F945AB0F-C47B-674E-A597-22086F273F61}"/>
              </a:ext>
            </a:extLst>
          </p:cNvPr>
          <p:cNvSpPr/>
          <p:nvPr/>
        </p:nvSpPr>
        <p:spPr>
          <a:xfrm>
            <a:off x="4117084" y="3708403"/>
            <a:ext cx="3956106" cy="1778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B80CF-0B02-1D45-B04D-97B532E06CB1}"/>
              </a:ext>
            </a:extLst>
          </p:cNvPr>
          <p:cNvSpPr txBox="1"/>
          <p:nvPr/>
        </p:nvSpPr>
        <p:spPr>
          <a:xfrm>
            <a:off x="5232140" y="3448250"/>
            <a:ext cx="184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Sends session key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814A1194-6FA5-2D43-9827-1C24FE70A68E}"/>
              </a:ext>
            </a:extLst>
          </p:cNvPr>
          <p:cNvSpPr/>
          <p:nvPr/>
        </p:nvSpPr>
        <p:spPr>
          <a:xfrm flipH="1">
            <a:off x="4117084" y="4206828"/>
            <a:ext cx="3860800" cy="177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4E8651-A71A-C74F-B57C-B08152EA364B}"/>
              </a:ext>
            </a:extLst>
          </p:cNvPr>
          <p:cNvSpPr txBox="1"/>
          <p:nvPr/>
        </p:nvSpPr>
        <p:spPr>
          <a:xfrm>
            <a:off x="4720850" y="3930595"/>
            <a:ext cx="2748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 decrypts session key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58CE0D5-1133-7540-8FDB-1053D26E802A}"/>
              </a:ext>
            </a:extLst>
          </p:cNvPr>
          <p:cNvSpPr/>
          <p:nvPr/>
        </p:nvSpPr>
        <p:spPr>
          <a:xfrm>
            <a:off x="4069431" y="4724405"/>
            <a:ext cx="3956106" cy="1778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DA1A3-D755-5B44-9325-E92626CDD8C0}"/>
              </a:ext>
            </a:extLst>
          </p:cNvPr>
          <p:cNvSpPr txBox="1"/>
          <p:nvPr/>
        </p:nvSpPr>
        <p:spPr>
          <a:xfrm>
            <a:off x="4358912" y="4409000"/>
            <a:ext cx="337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Request encrypted authentication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32E203-5853-BB44-9CDF-2281AC0DE23F}"/>
              </a:ext>
            </a:extLst>
          </p:cNvPr>
          <p:cNvSpPr txBox="1"/>
          <p:nvPr/>
        </p:nvSpPr>
        <p:spPr>
          <a:xfrm>
            <a:off x="1801569" y="4556994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Client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109B40-9E6E-3940-9657-DA757B920107}"/>
              </a:ext>
            </a:extLst>
          </p:cNvPr>
          <p:cNvSpPr txBox="1"/>
          <p:nvPr/>
        </p:nvSpPr>
        <p:spPr>
          <a:xfrm>
            <a:off x="9640933" y="4593666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Server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C6D6699-F8DA-664C-A6B8-DE5126B4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C1BAD7-5261-CA43-B396-852D1842537D}"/>
              </a:ext>
            </a:extLst>
          </p:cNvPr>
          <p:cNvSpPr txBox="1"/>
          <p:nvPr/>
        </p:nvSpPr>
        <p:spPr>
          <a:xfrm>
            <a:off x="5114895" y="1173663"/>
            <a:ext cx="20757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SSH Tunnels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ED0E99-BF75-B249-89E4-853EC8B3F29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FB8A139-A7BD-C546-99A3-AF615C3F2ED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93CB98E-BBF4-BB4C-B046-66792373D0DB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52AB07-F502-8F47-ACC7-01DA181E11E6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B9A0C2F-3E1B-094A-B69C-A8B43C429D48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ACDEC4C-3BC8-114C-9338-FA02F60CD28A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6524A1-DE46-C84A-B87F-792DF1EC3409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8A9A83B-D375-084C-BFC0-C0C81CA7224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63A4BB3-10A4-C34E-8D79-D6AB014BFBFC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5F2439-2615-FF4E-856F-7A79B6B11ED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D39E2D1-D5AA-F540-B9A5-D9CF33D5B5C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F727466-D170-9C43-9F50-CB809E11AD3D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6D57E49-B882-0B49-ACF3-864A7B30CECF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E07ABF9-0A94-6A4C-8676-0EB533E5036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74E9CC-DF03-9C4C-962B-B83563744C09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</p:spTree>
    <p:extLst>
      <p:ext uri="{BB962C8B-B14F-4D97-AF65-F5344CB8AC3E}">
        <p14:creationId xmlns:p14="http://schemas.microsoft.com/office/powerpoint/2010/main" val="156459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352ACDBD-529D-0A4B-ACCD-F3778988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CE02D85-6811-5144-A167-3B2685655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64" y="1958323"/>
            <a:ext cx="10628671" cy="3860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40619-71C1-DC4E-B8BD-6099D9427E84}"/>
              </a:ext>
            </a:extLst>
          </p:cNvPr>
          <p:cNvSpPr txBox="1"/>
          <p:nvPr/>
        </p:nvSpPr>
        <p:spPr>
          <a:xfrm>
            <a:off x="5183281" y="1177095"/>
            <a:ext cx="182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SSH Integration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C1A76-C326-FD48-9296-DC94DA1C17E6}"/>
              </a:ext>
            </a:extLst>
          </p:cNvPr>
          <p:cNvSpPr/>
          <p:nvPr/>
        </p:nvSpPr>
        <p:spPr>
          <a:xfrm>
            <a:off x="6007099" y="3622275"/>
            <a:ext cx="660401" cy="27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1F9C7E-BBEA-2847-A3E2-CBD661B5521F}"/>
              </a:ext>
            </a:extLst>
          </p:cNvPr>
          <p:cNvSpPr/>
          <p:nvPr/>
        </p:nvSpPr>
        <p:spPr>
          <a:xfrm>
            <a:off x="1790699" y="4752575"/>
            <a:ext cx="8077201" cy="365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F23E01-8717-F64E-939E-9439A6BCC28F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B503916-3B3F-F946-9333-55DDCF7C1CC5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9884422-4C97-6940-A317-E63721291E5F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2C486F-ED86-A64B-B9E4-E0B4F10E80B0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615584-C63C-394C-BAD7-5C9F7EFECA3F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2EABA42-D21E-1B47-8F11-CCBD6F8DDBEA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C6C251F-52FF-0A43-8621-2AD8C98CFCD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E67808-0859-B74E-BD88-33791D67109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164C798-A06E-884D-99CA-B4F3E8E83396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3501ACB-CCC6-6A45-A6C6-877097CAE74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628B3E-E403-5C47-A6F1-102177012420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F15C152-A0E1-D94F-9FFF-679A5FA853C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C2B3D69-AEAA-C242-9B16-64E6EF61A5F9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D968D2C-4C20-7A4F-B345-3676F0FC01E2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CAF606-5DDD-7A46-A432-376B66F862D9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</p:spTree>
    <p:extLst>
      <p:ext uri="{BB962C8B-B14F-4D97-AF65-F5344CB8AC3E}">
        <p14:creationId xmlns:p14="http://schemas.microsoft.com/office/powerpoint/2010/main" val="3359402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166A461F-D6E0-2248-8830-DA54134136B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33363E4-791E-3F40-9228-BB7CBEA8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2141D6-330C-1544-A571-004D6CE2314F}"/>
              </a:ext>
            </a:extLst>
          </p:cNvPr>
          <p:cNvSpPr txBox="1"/>
          <p:nvPr/>
        </p:nvSpPr>
        <p:spPr>
          <a:xfrm>
            <a:off x="1819725" y="2936557"/>
            <a:ext cx="8552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SSH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Improved Security . Quick and Easy Repo Access . No Memorization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05293F-7447-D645-B2C8-E9C9C122439B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014216-050D-5B45-AD16-08626B36DB6D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798B19-807A-A443-962F-400AD01DDCF9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55A9A7-3928-4D4B-A711-D92B99F6A9A8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4EB248-3224-D64E-8357-BBB4BC5234E1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1A0A9A-809E-1A42-AF80-F7A9514C107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747855-3B4F-B248-9068-A12A95030D1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0FD7C8-88A7-0447-AC41-48CA9D2CA54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2033B0-F7D1-904E-81FE-DDD1AFAAE9B6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2240259-7514-D148-BB52-BA089307AF02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3CE10C-43A2-9F44-ADDB-54FB383F3AE4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D7971D-DB2E-9C46-877A-943C725D1304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D60A403-8228-CA4A-BF27-FD3BB43C164F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7268A10-AD97-9040-915C-FA0276E5574D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713671-DF99-DD42-AC5C-DE75EAB527F4}"/>
              </a:ext>
            </a:extLst>
          </p:cNvPr>
          <p:cNvSpPr txBox="1"/>
          <p:nvPr/>
        </p:nvSpPr>
        <p:spPr>
          <a:xfrm>
            <a:off x="1790483" y="446604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Deployment</a:t>
            </a:r>
          </a:p>
        </p:txBody>
      </p:sp>
    </p:spTree>
    <p:extLst>
      <p:ext uri="{BB962C8B-B14F-4D97-AF65-F5344CB8AC3E}">
        <p14:creationId xmlns:p14="http://schemas.microsoft.com/office/powerpoint/2010/main" val="147224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2" y="3066939"/>
            <a:ext cx="2772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UPGRADE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2C83DDE-D17E-F542-A686-97F429ED2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6089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2" descr="点击右上角加号查看PNG透明背景素材#免抠#免扣#透明#PNG素材#漂浮元素#双十一素材#双十二素材#火花#火光线条#热气球#气球#礼物#免抠素材#花朵#鲜花#新年#春节#中国#圣诞节#情人节#七夕#液体#水珠#果蔬#动物#金色#标签#阴影png国外男模特女模特素材#电商#海报#banner#浪漫  ...">
            <a:extLst>
              <a:ext uri="{FF2B5EF4-FFF2-40B4-BE49-F238E27FC236}">
                <a16:creationId xmlns:a16="http://schemas.microsoft.com/office/drawing/2014/main" id="{EC0E304E-7DD0-4F42-B42E-7814AE72C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8"/>
          <a:stretch/>
        </p:blipFill>
        <p:spPr bwMode="auto">
          <a:xfrm>
            <a:off x="838200" y="2214043"/>
            <a:ext cx="4997450" cy="427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BF6EBF-7D9C-9C48-8ADB-4C8B2A268ABA}"/>
              </a:ext>
            </a:extLst>
          </p:cNvPr>
          <p:cNvSpPr txBox="1"/>
          <p:nvPr/>
        </p:nvSpPr>
        <p:spPr>
          <a:xfrm>
            <a:off x="5978387" y="5600630"/>
            <a:ext cx="23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4C7"/>
                </a:solidFill>
              </a:rPr>
              <a:t>Chameleon</a:t>
            </a:r>
            <a:r>
              <a:rPr lang="en-US" b="1" dirty="0"/>
              <a:t>: </a:t>
            </a:r>
            <a:r>
              <a:rPr lang="en-US" dirty="0"/>
              <a:t>HL7 toolkit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83620-9931-1E4A-9B6E-D2E8C3BB7A8D}"/>
              </a:ext>
            </a:extLst>
          </p:cNvPr>
          <p:cNvSpPr txBox="1"/>
          <p:nvPr/>
        </p:nvSpPr>
        <p:spPr>
          <a:xfrm>
            <a:off x="4514188" y="4788263"/>
            <a:ext cx="759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A5C7"/>
                </a:solidFill>
              </a:rPr>
              <a:t>Iguana 3 &amp; 4</a:t>
            </a:r>
            <a:r>
              <a:rPr lang="en-US" b="1" dirty="0"/>
              <a:t>: </a:t>
            </a:r>
            <a:r>
              <a:rPr lang="en-US" dirty="0"/>
              <a:t>Message broker. Connect to file systems, DBs, web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F7087-025C-8C4E-997B-2C14D76BE9BC}"/>
              </a:ext>
            </a:extLst>
          </p:cNvPr>
          <p:cNvSpPr txBox="1"/>
          <p:nvPr/>
        </p:nvSpPr>
        <p:spPr>
          <a:xfrm>
            <a:off x="3658292" y="4021570"/>
            <a:ext cx="533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C1C8"/>
                </a:solidFill>
              </a:rPr>
              <a:t>Iguana 5</a:t>
            </a:r>
            <a:r>
              <a:rPr lang="en-US" b="1" dirty="0"/>
              <a:t>: </a:t>
            </a:r>
            <a:r>
              <a:rPr lang="en-US" dirty="0"/>
              <a:t>The Translator. Highly adaptable &amp; extensible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B82C1F-5475-604A-9A20-C399E6AB6F99}"/>
              </a:ext>
            </a:extLst>
          </p:cNvPr>
          <p:cNvSpPr txBox="1"/>
          <p:nvPr/>
        </p:nvSpPr>
        <p:spPr>
          <a:xfrm>
            <a:off x="4318393" y="3201282"/>
            <a:ext cx="619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AC8A0"/>
                </a:solidFill>
              </a:rPr>
              <a:t>Iguana 6</a:t>
            </a:r>
            <a:r>
              <a:rPr lang="en-US" b="1" dirty="0"/>
              <a:t>: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/>
              <a:t>Improved deployment workflows. Interface portability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ED633-FDF7-AC42-ABA5-7FB3842CB880}"/>
              </a:ext>
            </a:extLst>
          </p:cNvPr>
          <p:cNvSpPr txBox="1"/>
          <p:nvPr/>
        </p:nvSpPr>
        <p:spPr>
          <a:xfrm>
            <a:off x="4806937" y="2271999"/>
            <a:ext cx="619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AB46"/>
                </a:solidFill>
              </a:rPr>
              <a:t>Iguana Pro + Enterprise</a:t>
            </a:r>
            <a:r>
              <a:rPr lang="en-US" b="1" dirty="0"/>
              <a:t>: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/>
              <a:t>Cloud friendly. More security options. </a:t>
            </a:r>
          </a:p>
          <a:p>
            <a:r>
              <a:rPr lang="en-US" dirty="0"/>
              <a:t>Improved scalability management</a:t>
            </a:r>
          </a:p>
        </p:txBody>
      </p:sp>
      <p:pic>
        <p:nvPicPr>
          <p:cNvPr id="59414" name="Picture 22">
            <a:extLst>
              <a:ext uri="{FF2B5EF4-FFF2-40B4-BE49-F238E27FC236}">
                <a16:creationId xmlns:a16="http://schemas.microsoft.com/office/drawing/2014/main" id="{7A31C297-EAEE-A340-BE1F-D33F725B4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3" t="-5282" r="1059" b="59"/>
          <a:stretch/>
        </p:blipFill>
        <p:spPr bwMode="auto">
          <a:xfrm>
            <a:off x="3658292" y="5236682"/>
            <a:ext cx="699691" cy="733280"/>
          </a:xfrm>
          <a:prstGeom prst="rect">
            <a:avLst/>
          </a:prstGeom>
          <a:noFill/>
          <a:effectLst>
            <a:outerShdw blurRad="250825" dist="50800" dir="7702929" sx="115464" sy="115464" algn="ctr" rotWithShape="0">
              <a:srgbClr val="000000">
                <a:alpha val="43137"/>
              </a:srgbClr>
            </a:outerShdw>
            <a:softEdge rad="4236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9B3884-2D8C-924D-9E22-EAE07E206849}"/>
              </a:ext>
            </a:extLst>
          </p:cNvPr>
          <p:cNvGrpSpPr/>
          <p:nvPr/>
        </p:nvGrpSpPr>
        <p:grpSpPr>
          <a:xfrm>
            <a:off x="3373701" y="1530659"/>
            <a:ext cx="1140487" cy="1147711"/>
            <a:chOff x="5689600" y="1326186"/>
            <a:chExt cx="1269678" cy="1269678"/>
          </a:xfrm>
        </p:grpSpPr>
        <p:pic>
          <p:nvPicPr>
            <p:cNvPr id="26" name="Picture 22">
              <a:extLst>
                <a:ext uri="{FF2B5EF4-FFF2-40B4-BE49-F238E27FC236}">
                  <a16:creationId xmlns:a16="http://schemas.microsoft.com/office/drawing/2014/main" id="{C5CC5EA2-3FE6-2840-87BB-844E83B3BD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63" t="-5282" r="1059" b="59"/>
            <a:stretch/>
          </p:blipFill>
          <p:spPr bwMode="auto">
            <a:xfrm>
              <a:off x="5855006" y="1510540"/>
              <a:ext cx="889000" cy="931677"/>
            </a:xfrm>
            <a:prstGeom prst="rect">
              <a:avLst/>
            </a:prstGeom>
            <a:noFill/>
            <a:effectLst>
              <a:outerShdw blurRad="250825" dist="50800" dir="7702929" sx="115464" sy="115464" algn="ctr" rotWithShape="0">
                <a:srgbClr val="000000">
                  <a:alpha val="43137"/>
                </a:srgbClr>
              </a:outerShdw>
              <a:softEdge rad="42366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418" name="Picture 26">
              <a:extLst>
                <a:ext uri="{FF2B5EF4-FFF2-40B4-BE49-F238E27FC236}">
                  <a16:creationId xmlns:a16="http://schemas.microsoft.com/office/drawing/2014/main" id="{3750046A-4CAC-3A43-8EAD-FF88E7255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600" y="1326186"/>
              <a:ext cx="1269678" cy="1269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C655A2E9-9CEC-234C-9068-C8CB0C67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DACD75-82EF-FF42-99DC-F03E78D1E5E1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ECDC99B-39C4-D14A-B077-47AEC42BD6E0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42BDBD-F8B8-9447-B19C-89AA06E3A33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7A8621-5CD3-8E47-9D51-1567F3046FAC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C47B54-E27B-2343-8077-2A69C9562C07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E12DA3A-FB4C-684E-AFFB-6AD91C6897A7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3CF572-A6F2-814B-A5F2-D2899BFD392C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AE14C37-6C67-6D4F-90CE-F0F47C92E66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E99E3A1-A030-8943-A465-56EBF4C49A0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828E3D4-EFE8-6148-8369-AE7ADE1F80B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313F5B-45A4-4347-BDBC-AFFB38987804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E987AD6-7523-AC40-B022-F02F2576A634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3D8F805-9A85-A346-BC8E-D0A276544450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627C2BB-B570-424B-B437-AC101DEAF03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B7CDBA-924B-444E-9B06-805B8715D7BA}"/>
              </a:ext>
            </a:extLst>
          </p:cNvPr>
          <p:cNvSpPr txBox="1"/>
          <p:nvPr/>
        </p:nvSpPr>
        <p:spPr>
          <a:xfrm>
            <a:off x="2933483" y="446604"/>
            <a:ext cx="98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Upgrade</a:t>
            </a:r>
          </a:p>
        </p:txBody>
      </p:sp>
    </p:spTree>
    <p:extLst>
      <p:ext uri="{BB962C8B-B14F-4D97-AF65-F5344CB8AC3E}">
        <p14:creationId xmlns:p14="http://schemas.microsoft.com/office/powerpoint/2010/main" val="1021147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2" descr="点击右上角加号查看PNG透明背景素材#免抠#免扣#透明#PNG素材#漂浮元素#双十一素材#双十二素材#火花#火光线条#热气球#气球#礼物#免抠素材#花朵#鲜花#新年#春节#中国#圣诞节#情人节#七夕#液体#水珠#果蔬#动物#金色#标签#阴影png国外男模特女模特素材#电商#海报#banner#浪漫  ...">
            <a:extLst>
              <a:ext uri="{FF2B5EF4-FFF2-40B4-BE49-F238E27FC236}">
                <a16:creationId xmlns:a16="http://schemas.microsoft.com/office/drawing/2014/main" id="{EC0E304E-7DD0-4F42-B42E-7814AE72C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8"/>
          <a:stretch/>
        </p:blipFill>
        <p:spPr bwMode="auto">
          <a:xfrm>
            <a:off x="838200" y="2214043"/>
            <a:ext cx="4997450" cy="427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BF6EBF-7D9C-9C48-8ADB-4C8B2A268ABA}"/>
              </a:ext>
            </a:extLst>
          </p:cNvPr>
          <p:cNvSpPr txBox="1"/>
          <p:nvPr/>
        </p:nvSpPr>
        <p:spPr>
          <a:xfrm>
            <a:off x="5978387" y="5600630"/>
            <a:ext cx="23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4C7"/>
                </a:solidFill>
              </a:rPr>
              <a:t>Chameleon</a:t>
            </a:r>
            <a:r>
              <a:rPr lang="en-US" b="1" dirty="0"/>
              <a:t>: </a:t>
            </a:r>
            <a:r>
              <a:rPr lang="en-US" dirty="0"/>
              <a:t>HL7 toolkit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83620-9931-1E4A-9B6E-D2E8C3BB7A8D}"/>
              </a:ext>
            </a:extLst>
          </p:cNvPr>
          <p:cNvSpPr txBox="1"/>
          <p:nvPr/>
        </p:nvSpPr>
        <p:spPr>
          <a:xfrm>
            <a:off x="4514188" y="4788263"/>
            <a:ext cx="759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A5C7"/>
                </a:solidFill>
              </a:rPr>
              <a:t>Iguana 3 &amp; 4</a:t>
            </a:r>
            <a:r>
              <a:rPr lang="en-US" b="1" dirty="0"/>
              <a:t>: </a:t>
            </a:r>
            <a:r>
              <a:rPr lang="en-US" dirty="0"/>
              <a:t>Message broker. Connect to file systems, DBs, web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F7087-025C-8C4E-997B-2C14D76BE9BC}"/>
              </a:ext>
            </a:extLst>
          </p:cNvPr>
          <p:cNvSpPr txBox="1"/>
          <p:nvPr/>
        </p:nvSpPr>
        <p:spPr>
          <a:xfrm>
            <a:off x="3658292" y="4021570"/>
            <a:ext cx="533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C1C8"/>
                </a:solidFill>
              </a:rPr>
              <a:t>Iguana 5</a:t>
            </a:r>
            <a:r>
              <a:rPr lang="en-US" b="1" dirty="0"/>
              <a:t>: </a:t>
            </a:r>
            <a:r>
              <a:rPr lang="en-US" dirty="0"/>
              <a:t>The Translator. Highly adaptable &amp; extensible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B82C1F-5475-604A-9A20-C399E6AB6F99}"/>
              </a:ext>
            </a:extLst>
          </p:cNvPr>
          <p:cNvSpPr txBox="1"/>
          <p:nvPr/>
        </p:nvSpPr>
        <p:spPr>
          <a:xfrm>
            <a:off x="4318393" y="3201282"/>
            <a:ext cx="619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AC8A0"/>
                </a:solidFill>
              </a:rPr>
              <a:t>Iguana 6</a:t>
            </a:r>
            <a:r>
              <a:rPr lang="en-US" b="1" dirty="0"/>
              <a:t>: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/>
              <a:t>Improved deployment workflows. Interface portability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ED633-FDF7-AC42-ABA5-7FB3842CB880}"/>
              </a:ext>
            </a:extLst>
          </p:cNvPr>
          <p:cNvSpPr txBox="1"/>
          <p:nvPr/>
        </p:nvSpPr>
        <p:spPr>
          <a:xfrm>
            <a:off x="4806937" y="2271999"/>
            <a:ext cx="619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AB46"/>
                </a:solidFill>
              </a:rPr>
              <a:t>Iguana Pro + Enterprise</a:t>
            </a:r>
            <a:r>
              <a:rPr lang="en-US" b="1" dirty="0"/>
              <a:t>: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/>
              <a:t>Cloud friendly. More security options. </a:t>
            </a:r>
          </a:p>
          <a:p>
            <a:r>
              <a:rPr lang="en-US" dirty="0"/>
              <a:t>Improved scalability management</a:t>
            </a:r>
          </a:p>
        </p:txBody>
      </p:sp>
      <p:pic>
        <p:nvPicPr>
          <p:cNvPr id="59414" name="Picture 22">
            <a:extLst>
              <a:ext uri="{FF2B5EF4-FFF2-40B4-BE49-F238E27FC236}">
                <a16:creationId xmlns:a16="http://schemas.microsoft.com/office/drawing/2014/main" id="{7A31C297-EAEE-A340-BE1F-D33F725B4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3" t="-5282" r="1059" b="59"/>
          <a:stretch/>
        </p:blipFill>
        <p:spPr bwMode="auto">
          <a:xfrm>
            <a:off x="3658292" y="5236682"/>
            <a:ext cx="699691" cy="733280"/>
          </a:xfrm>
          <a:prstGeom prst="rect">
            <a:avLst/>
          </a:prstGeom>
          <a:noFill/>
          <a:effectLst>
            <a:outerShdw blurRad="250825" dist="50800" dir="7702929" sx="115464" sy="115464" algn="ctr" rotWithShape="0">
              <a:srgbClr val="000000">
                <a:alpha val="43137"/>
              </a:srgbClr>
            </a:outerShdw>
            <a:softEdge rad="4236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9B3884-2D8C-924D-9E22-EAE07E206849}"/>
              </a:ext>
            </a:extLst>
          </p:cNvPr>
          <p:cNvGrpSpPr/>
          <p:nvPr/>
        </p:nvGrpSpPr>
        <p:grpSpPr>
          <a:xfrm>
            <a:off x="3373701" y="1530659"/>
            <a:ext cx="1140487" cy="1147711"/>
            <a:chOff x="5689600" y="1326186"/>
            <a:chExt cx="1269678" cy="1269678"/>
          </a:xfrm>
        </p:grpSpPr>
        <p:pic>
          <p:nvPicPr>
            <p:cNvPr id="26" name="Picture 22">
              <a:extLst>
                <a:ext uri="{FF2B5EF4-FFF2-40B4-BE49-F238E27FC236}">
                  <a16:creationId xmlns:a16="http://schemas.microsoft.com/office/drawing/2014/main" id="{C5CC5EA2-3FE6-2840-87BB-844E83B3BD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63" t="-5282" r="1059" b="59"/>
            <a:stretch/>
          </p:blipFill>
          <p:spPr bwMode="auto">
            <a:xfrm>
              <a:off x="5855006" y="1510540"/>
              <a:ext cx="889000" cy="931677"/>
            </a:xfrm>
            <a:prstGeom prst="rect">
              <a:avLst/>
            </a:prstGeom>
            <a:noFill/>
            <a:effectLst>
              <a:outerShdw blurRad="250825" dist="50800" dir="7702929" sx="115464" sy="115464" algn="ctr" rotWithShape="0">
                <a:srgbClr val="000000">
                  <a:alpha val="43137"/>
                </a:srgbClr>
              </a:outerShdw>
              <a:softEdge rad="42366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418" name="Picture 26">
              <a:extLst>
                <a:ext uri="{FF2B5EF4-FFF2-40B4-BE49-F238E27FC236}">
                  <a16:creationId xmlns:a16="http://schemas.microsoft.com/office/drawing/2014/main" id="{3750046A-4CAC-3A43-8EAD-FF88E7255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600" y="1326186"/>
              <a:ext cx="1269678" cy="1269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C655A2E9-9CEC-234C-9068-C8CB0C67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8901AF-A748-3749-8688-7E1B155E3F63}"/>
              </a:ext>
            </a:extLst>
          </p:cNvPr>
          <p:cNvSpPr txBox="1"/>
          <p:nvPr/>
        </p:nvSpPr>
        <p:spPr>
          <a:xfrm>
            <a:off x="4847389" y="803461"/>
            <a:ext cx="2497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r>
              <a:rPr lang="en-US" sz="2000" dirty="0"/>
              <a:t> Easy Upgrade Process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7C604B-DF73-BA48-90AB-CCEB95F80E63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6592A4-64AA-9B4E-8966-0E3EF0D8C7E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E93157-EDA8-5C4B-B444-BE68D185798E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C65F5B-AA07-5041-AB90-3F6F7B89EA18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AD57BE-C228-C349-8437-8023DE63CE04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0B02647-EEBD-514E-9D5B-57BA4D7D5CBA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55E85C-6BA9-CD44-BC1A-9E2E9A157D8D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C9AED75-6793-674A-81AF-E7A771AF2312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584E1D3-DC42-9641-94FD-43FF0678F23F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380E73-E44C-7F4E-9760-9DB4EB95378A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5F1299E-185F-5C49-ADF7-422779CA43B8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49E96D-1F63-B347-A8D9-AA5F18A4D4A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56832A1-2A68-1A47-96F9-2B56FDBDFB8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A5D4F0-833C-C147-8BAC-F5E1DB6A428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86A1EB-A452-4A4C-B00E-C650B6A64F69}"/>
              </a:ext>
            </a:extLst>
          </p:cNvPr>
          <p:cNvSpPr txBox="1"/>
          <p:nvPr/>
        </p:nvSpPr>
        <p:spPr>
          <a:xfrm>
            <a:off x="2933483" y="446604"/>
            <a:ext cx="98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Upgrade</a:t>
            </a:r>
          </a:p>
        </p:txBody>
      </p:sp>
    </p:spTree>
    <p:extLst>
      <p:ext uri="{BB962C8B-B14F-4D97-AF65-F5344CB8AC3E}">
        <p14:creationId xmlns:p14="http://schemas.microsoft.com/office/powerpoint/2010/main" val="1987741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2" descr="点击右上角加号查看PNG透明背景素材#免抠#免扣#透明#PNG素材#漂浮元素#双十一素材#双十二素材#火花#火光线条#热气球#气球#礼物#免抠素材#花朵#鲜花#新年#春节#中国#圣诞节#情人节#七夕#液体#水珠#果蔬#动物#金色#标签#阴影png国外男模特女模特素材#电商#海报#banner#浪漫  ...">
            <a:extLst>
              <a:ext uri="{FF2B5EF4-FFF2-40B4-BE49-F238E27FC236}">
                <a16:creationId xmlns:a16="http://schemas.microsoft.com/office/drawing/2014/main" id="{EC0E304E-7DD0-4F42-B42E-7814AE72C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8"/>
          <a:stretch/>
        </p:blipFill>
        <p:spPr bwMode="auto">
          <a:xfrm>
            <a:off x="838200" y="2214043"/>
            <a:ext cx="4997450" cy="427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ED633-FDF7-AC42-ABA5-7FB3842CB880}"/>
              </a:ext>
            </a:extLst>
          </p:cNvPr>
          <p:cNvSpPr txBox="1"/>
          <p:nvPr/>
        </p:nvSpPr>
        <p:spPr>
          <a:xfrm>
            <a:off x="6470652" y="2678370"/>
            <a:ext cx="3880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Backup your legacy Iguana</a:t>
            </a:r>
          </a:p>
          <a:p>
            <a:endParaRPr lang="en-US" sz="2400" dirty="0"/>
          </a:p>
          <a:p>
            <a:r>
              <a:rPr lang="en-US" sz="2400" dirty="0"/>
              <a:t>Copy over files</a:t>
            </a:r>
          </a:p>
          <a:p>
            <a:endParaRPr lang="en-US" sz="2400" dirty="0"/>
          </a:p>
          <a:p>
            <a:r>
              <a:rPr lang="en-US" sz="2400" dirty="0"/>
              <a:t>Run Iguana safely</a:t>
            </a:r>
          </a:p>
        </p:txBody>
      </p:sp>
      <p:pic>
        <p:nvPicPr>
          <p:cNvPr id="59414" name="Picture 22">
            <a:extLst>
              <a:ext uri="{FF2B5EF4-FFF2-40B4-BE49-F238E27FC236}">
                <a16:creationId xmlns:a16="http://schemas.microsoft.com/office/drawing/2014/main" id="{7A31C297-EAEE-A340-BE1F-D33F725B4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3" t="-5282" r="1059" b="59"/>
          <a:stretch/>
        </p:blipFill>
        <p:spPr bwMode="auto">
          <a:xfrm>
            <a:off x="3658292" y="5236682"/>
            <a:ext cx="699691" cy="733280"/>
          </a:xfrm>
          <a:prstGeom prst="rect">
            <a:avLst/>
          </a:prstGeom>
          <a:noFill/>
          <a:effectLst>
            <a:outerShdw blurRad="250825" dist="50800" dir="7702929" sx="115464" sy="115464" algn="ctr" rotWithShape="0">
              <a:srgbClr val="000000">
                <a:alpha val="43137"/>
              </a:srgbClr>
            </a:outerShdw>
            <a:softEdge rad="4236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9B3884-2D8C-924D-9E22-EAE07E206849}"/>
              </a:ext>
            </a:extLst>
          </p:cNvPr>
          <p:cNvGrpSpPr/>
          <p:nvPr/>
        </p:nvGrpSpPr>
        <p:grpSpPr>
          <a:xfrm>
            <a:off x="3373701" y="1530659"/>
            <a:ext cx="1140487" cy="1147711"/>
            <a:chOff x="5689600" y="1326186"/>
            <a:chExt cx="1269678" cy="1269678"/>
          </a:xfrm>
        </p:grpSpPr>
        <p:pic>
          <p:nvPicPr>
            <p:cNvPr id="26" name="Picture 22">
              <a:extLst>
                <a:ext uri="{FF2B5EF4-FFF2-40B4-BE49-F238E27FC236}">
                  <a16:creationId xmlns:a16="http://schemas.microsoft.com/office/drawing/2014/main" id="{C5CC5EA2-3FE6-2840-87BB-844E83B3BD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63" t="-5282" r="1059" b="59"/>
            <a:stretch/>
          </p:blipFill>
          <p:spPr bwMode="auto">
            <a:xfrm>
              <a:off x="5855006" y="1510540"/>
              <a:ext cx="889000" cy="931677"/>
            </a:xfrm>
            <a:prstGeom prst="rect">
              <a:avLst/>
            </a:prstGeom>
            <a:noFill/>
            <a:effectLst>
              <a:outerShdw blurRad="250825" dist="50800" dir="7702929" sx="115464" sy="115464" algn="ctr" rotWithShape="0">
                <a:srgbClr val="000000">
                  <a:alpha val="43137"/>
                </a:srgbClr>
              </a:outerShdw>
              <a:softEdge rad="42366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418" name="Picture 26">
              <a:extLst>
                <a:ext uri="{FF2B5EF4-FFF2-40B4-BE49-F238E27FC236}">
                  <a16:creationId xmlns:a16="http://schemas.microsoft.com/office/drawing/2014/main" id="{3750046A-4CAC-3A43-8EAD-FF88E7255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600" y="1326186"/>
              <a:ext cx="1269678" cy="1269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C655A2E9-9CEC-234C-9068-C8CB0C67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8901AF-A748-3749-8688-7E1B155E3F63}"/>
              </a:ext>
            </a:extLst>
          </p:cNvPr>
          <p:cNvSpPr txBox="1"/>
          <p:nvPr/>
        </p:nvSpPr>
        <p:spPr>
          <a:xfrm>
            <a:off x="4847389" y="803461"/>
            <a:ext cx="2497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r>
              <a:rPr lang="en-US" sz="2000" dirty="0"/>
              <a:t> Easy Upgrade Process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7C604B-DF73-BA48-90AB-CCEB95F80E63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6592A4-64AA-9B4E-8966-0E3EF0D8C7E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E93157-EDA8-5C4B-B444-BE68D185798E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C65F5B-AA07-5041-AB90-3F6F7B89EA18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AD57BE-C228-C349-8437-8023DE63CE04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0B02647-EEBD-514E-9D5B-57BA4D7D5CBA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55E85C-6BA9-CD44-BC1A-9E2E9A157D8D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C9AED75-6793-674A-81AF-E7A771AF2312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584E1D3-DC42-9641-94FD-43FF0678F23F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380E73-E44C-7F4E-9760-9DB4EB95378A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5F1299E-185F-5C49-ADF7-422779CA43B8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49E96D-1F63-B347-A8D9-AA5F18A4D4A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56832A1-2A68-1A47-96F9-2B56FDBDFB8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A5D4F0-833C-C147-8BAC-F5E1DB6A428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86A1EB-A452-4A4C-B00E-C650B6A64F69}"/>
              </a:ext>
            </a:extLst>
          </p:cNvPr>
          <p:cNvSpPr txBox="1"/>
          <p:nvPr/>
        </p:nvSpPr>
        <p:spPr>
          <a:xfrm>
            <a:off x="2933483" y="446604"/>
            <a:ext cx="98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Upgrade</a:t>
            </a:r>
          </a:p>
        </p:txBody>
      </p:sp>
      <p:pic>
        <p:nvPicPr>
          <p:cNvPr id="35" name="Picture 8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E975D8A9-1C7F-8249-84FE-8982565E3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035" y="2509587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3E63BB98-9CD0-804E-B4E6-98E82A96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37" y="3282526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3DA55E22-5C6E-0144-878C-60130269C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37" y="4049132"/>
            <a:ext cx="620346" cy="6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15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324620D4-0637-6741-A4FD-DEAED752B60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49719"/>
            <a:ext cx="17491363" cy="775743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33363E4-791E-3F40-9228-BB7CBEA8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2141D6-330C-1544-A571-004D6CE2314F}"/>
              </a:ext>
            </a:extLst>
          </p:cNvPr>
          <p:cNvSpPr txBox="1"/>
          <p:nvPr/>
        </p:nvSpPr>
        <p:spPr>
          <a:xfrm>
            <a:off x="1126691" y="2936557"/>
            <a:ext cx="99386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Upgrade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Leverage Enhancements . Improve System Stability . Support Business Growth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00969E-EF3A-5B40-9011-EA0CE0BC9A30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14459E-9D40-DF41-8128-03B029FE4DE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AD93D1-0331-6443-9C05-56AD4D39AD1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B96DDB-5A3E-B74A-A633-5DBAECF07369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C72DF3-38B8-7F4B-8DF4-F5A249B00646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07FEA7-8B47-034F-8613-9B30454372A9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A2DB3B-89D5-E04D-9DF1-519A061158E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30D43B-AEA4-9A43-BE66-D1B2D2C42247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EFAC4A-5A65-0E41-A91B-BE7CBA137C96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287ED10-CCFF-594F-93BE-F7135CD13F5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B6E7B2-80E5-B246-8F93-EBB3FBB66FED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8E42CD9-609E-AB4F-AD4D-6FA856D4401B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3DCC5D-9A5F-C843-AE47-CC9FC1DCDCE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F7FE2A-E584-8548-9DD9-DB037C041722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763455-74DD-8C45-9297-FF276A33E41D}"/>
              </a:ext>
            </a:extLst>
          </p:cNvPr>
          <p:cNvSpPr txBox="1"/>
          <p:nvPr/>
        </p:nvSpPr>
        <p:spPr>
          <a:xfrm>
            <a:off x="2933483" y="446604"/>
            <a:ext cx="98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Upgrade</a:t>
            </a:r>
          </a:p>
        </p:txBody>
      </p:sp>
    </p:spTree>
    <p:extLst>
      <p:ext uri="{BB962C8B-B14F-4D97-AF65-F5344CB8AC3E}">
        <p14:creationId xmlns:p14="http://schemas.microsoft.com/office/powerpoint/2010/main" val="87332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189EFA69-6891-B042-9204-35177754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6D4601BB-4ABF-F64C-B0A7-89364819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59" y="2517231"/>
            <a:ext cx="1423033" cy="12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Down, Arrow, Download, Free Icon PNG Transparent Background, Free Download  #40400 - FreeIconsPNG">
            <a:extLst>
              <a:ext uri="{FF2B5EF4-FFF2-40B4-BE49-F238E27FC236}">
                <a16:creationId xmlns:a16="http://schemas.microsoft.com/office/drawing/2014/main" id="{F3078BE1-743D-D247-8E3A-8A90BFBE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38" y="3478670"/>
            <a:ext cx="523876" cy="5238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8F9BC128-C07E-9745-A634-DCFC8CDE0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1" y="2517231"/>
            <a:ext cx="1423033" cy="12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FE6E00E8-D4DB-794A-9A15-38344743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2" y="3491976"/>
            <a:ext cx="523876" cy="5238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5EA4ECE-072D-2B42-956B-DFF44929EF2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F9EDC75-9A12-2F4D-965A-6B90B8FD978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0DD16DB-1AA2-AB44-B210-70DA9FC2417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C63A681-F2DF-E44A-8F54-D65C5C5FDE9F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794A4C5-7238-0E4A-8581-D8255A6C1D01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BCDD714-002E-6545-A493-B48454211D2B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79D9221-E864-2046-894A-7E344B5E3BC1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51255CB-0D0E-B245-9D7F-4F8699690DA9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211FEC5-551B-2544-A3F4-206A358921F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6682FCC-EF77-C64D-B3CB-1A0DF0E9A967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F4495CB-A609-D142-974C-B6F30688E14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8CB31D-A9C8-B54E-9832-A195D6AB2876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C84C72C-7064-714E-A201-222422FD510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7C5EA78-FC9F-6945-9161-6A66D3D00D2B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DF0F11-65E6-604A-8702-0D256AAE4A00}"/>
              </a:ext>
            </a:extLst>
          </p:cNvPr>
          <p:cNvSpPr txBox="1"/>
          <p:nvPr/>
        </p:nvSpPr>
        <p:spPr>
          <a:xfrm>
            <a:off x="114083" y="446604"/>
            <a:ext cx="12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306205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2" y="3066939"/>
            <a:ext cx="2772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MIGRATION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672309-EF98-8345-A012-849473D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73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rver Icons – Free Vector Download, PNG, SVG, GIF">
            <a:extLst>
              <a:ext uri="{FF2B5EF4-FFF2-40B4-BE49-F238E27FC236}">
                <a16:creationId xmlns:a16="http://schemas.microsoft.com/office/drawing/2014/main" id="{1D4419AF-B483-E447-B323-A7A775F8A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88" y="3952874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loud-Server Icons - Download Free Vector Icons | Noun Project">
            <a:extLst>
              <a:ext uri="{FF2B5EF4-FFF2-40B4-BE49-F238E27FC236}">
                <a16:creationId xmlns:a16="http://schemas.microsoft.com/office/drawing/2014/main" id="{24A8CA19-2C4A-F745-9685-E8C03C74D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76" y="1527691"/>
            <a:ext cx="3050032" cy="30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5695F9-1AF7-304C-98CB-AB1A2C07037A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435608-3D16-3A44-85F1-8A3C6D222B83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B1290F-059B-FF4A-8BB5-80E8E15F409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A4F339-309C-4B43-AD2A-CC049B2F437E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C2D4A9F-0579-AF40-AF41-9C9AD4C845FD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F830DE-A589-0E4E-9FFB-FE8A14563D0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994C25-9594-0E42-B15D-0663A36B631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E8A85C-7220-814E-9B4F-058DCC31DF99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3423D4-1572-EB4B-BCB7-C9C812A2BB0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553847-F00B-5B4E-A462-060F25EBB405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118A768-C490-4F4C-8448-D4A78B860E8E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012C54-E3DA-B746-B034-B64CD5FDAAF8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B5F704-CB93-0640-A466-B599ED09C4E6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D4CD23D-8A8C-5F46-A0B5-1F5776C64112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977A2-4230-FA41-AE53-E6565B225602}"/>
              </a:ext>
            </a:extLst>
          </p:cNvPr>
          <p:cNvSpPr txBox="1"/>
          <p:nvPr/>
        </p:nvSpPr>
        <p:spPr>
          <a:xfrm>
            <a:off x="3771683" y="446604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31932023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rver Icons – Free Vector Download, PNG, SVG, GIF">
            <a:extLst>
              <a:ext uri="{FF2B5EF4-FFF2-40B4-BE49-F238E27FC236}">
                <a16:creationId xmlns:a16="http://schemas.microsoft.com/office/drawing/2014/main" id="{1D4419AF-B483-E447-B323-A7A775F8A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88" y="3952874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loud-Server Icons - Download Free Vector Icons | Noun Project">
            <a:extLst>
              <a:ext uri="{FF2B5EF4-FFF2-40B4-BE49-F238E27FC236}">
                <a16:creationId xmlns:a16="http://schemas.microsoft.com/office/drawing/2014/main" id="{24A8CA19-2C4A-F745-9685-E8C03C74D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76" y="1527691"/>
            <a:ext cx="3050032" cy="30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F18AC-5216-2647-80A9-41F53F345DAF}"/>
              </a:ext>
            </a:extLst>
          </p:cNvPr>
          <p:cNvSpPr txBox="1"/>
          <p:nvPr/>
        </p:nvSpPr>
        <p:spPr>
          <a:xfrm>
            <a:off x="4953957" y="1189137"/>
            <a:ext cx="2284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r>
              <a:rPr lang="en-US" sz="2000" dirty="0"/>
              <a:t>Migration Processes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BAA7F2-123D-8046-9276-64AE1F30C24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FBB941-EE56-EA41-83C8-9DC503CC2C6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CAF88E-D944-C846-93F4-7B20DAA4EE79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F7F86B-F5C0-CE4B-8DF0-0FB95432096B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07432F-17E5-754F-8DD3-456B279B11D8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03D9B6-E041-0C4B-8288-7006400ACA8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05FA740-83AE-894C-9B44-2F3DCFE627B7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2F9066-6151-C643-A466-D3289BE1D134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E9B5A0-4ADF-5D48-A956-59527A12765F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943935-066A-944A-93B9-92304AA3D54F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E9646B-996D-0F40-9D7E-B89324D2467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D24104F-4109-584E-BCA5-AF23E086E091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24DF88-D240-644C-9D97-0947B9E74632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FEEFA40-7730-D049-8A34-C02954DEF636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B6829F-D04A-8943-A58C-C5D0A542A065}"/>
              </a:ext>
            </a:extLst>
          </p:cNvPr>
          <p:cNvSpPr txBox="1"/>
          <p:nvPr/>
        </p:nvSpPr>
        <p:spPr>
          <a:xfrm>
            <a:off x="3771683" y="446604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3388767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rver Icons – Free Vector Download, PNG, SVG, GIF">
            <a:extLst>
              <a:ext uri="{FF2B5EF4-FFF2-40B4-BE49-F238E27FC236}">
                <a16:creationId xmlns:a16="http://schemas.microsoft.com/office/drawing/2014/main" id="{1D4419AF-B483-E447-B323-A7A775F8A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88" y="3952874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loud-Server Icons - Download Free Vector Icons | Noun Project">
            <a:extLst>
              <a:ext uri="{FF2B5EF4-FFF2-40B4-BE49-F238E27FC236}">
                <a16:creationId xmlns:a16="http://schemas.microsoft.com/office/drawing/2014/main" id="{24A8CA19-2C4A-F745-9685-E8C03C74D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76" y="1527691"/>
            <a:ext cx="3050032" cy="30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5FA8E02F-59D9-0B4D-8E06-695789160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68" y="3858768"/>
            <a:ext cx="1136362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B790F74F-2487-6E48-99FB-ECF85C7C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68" y="4446650"/>
            <a:ext cx="1136362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B2DB865C-E7F4-B54E-8D8B-6FE7CFFF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68" y="5046342"/>
            <a:ext cx="1136362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DA9EBD-260F-9E41-A152-7B20654CCEDD}"/>
              </a:ext>
            </a:extLst>
          </p:cNvPr>
          <p:cNvSpPr txBox="1"/>
          <p:nvPr/>
        </p:nvSpPr>
        <p:spPr>
          <a:xfrm>
            <a:off x="4953957" y="1189137"/>
            <a:ext cx="2284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r>
              <a:rPr lang="en-US" sz="2000" dirty="0"/>
              <a:t>Migration Processes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EB3665-4DCB-B941-B4AD-3E1BB8D4FA57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EAB178-DF38-1B4C-A3CB-21501C270C3F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D6DC66-098C-0A4A-B2C6-947F818F2963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426BAD-B61B-594D-ADAE-83A87E007EB5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35A7D0F-7C37-0244-84D4-AC7264D59DFB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21546A5-D352-AA40-85B5-C0EB6819032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4ECDE49-A0DF-5E4D-8F2D-1526F1235CCE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1A493B-45A7-704B-B440-8DDE5CF5B69C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F23175F-FC9A-3247-B6A0-BF44CE24C64A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E5C9A5-8113-CF44-84B6-9E4A5A644B66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718B6AA-40C1-2146-85C0-33952641F6C0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04215A-AAE6-8C46-8686-572DF6B8A019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7E8E690-D20C-7841-947E-F54F7609C566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4B1062E-314D-3944-A9D1-1B80E3A8E6B6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02BCA9-C1E8-C94B-A5F2-D6672D3F7A8F}"/>
              </a:ext>
            </a:extLst>
          </p:cNvPr>
          <p:cNvSpPr txBox="1"/>
          <p:nvPr/>
        </p:nvSpPr>
        <p:spPr>
          <a:xfrm>
            <a:off x="3771683" y="446604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9965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39479 -0.19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44284 -0.28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-141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49154 -0.37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rver Icons – Free Vector Download, PNG, SVG, GIF">
            <a:extLst>
              <a:ext uri="{FF2B5EF4-FFF2-40B4-BE49-F238E27FC236}">
                <a16:creationId xmlns:a16="http://schemas.microsoft.com/office/drawing/2014/main" id="{1D4419AF-B483-E447-B323-A7A775F8A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88" y="3952874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loud-Server Icons - Download Free Vector Icons | Noun Project">
            <a:extLst>
              <a:ext uri="{FF2B5EF4-FFF2-40B4-BE49-F238E27FC236}">
                <a16:creationId xmlns:a16="http://schemas.microsoft.com/office/drawing/2014/main" id="{24A8CA19-2C4A-F745-9685-E8C03C74D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76" y="1527691"/>
            <a:ext cx="3050032" cy="30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5FA8E02F-59D9-0B4D-8E06-695789160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68" y="3858768"/>
            <a:ext cx="1136362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B790F74F-2487-6E48-99FB-ECF85C7C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68" y="4446650"/>
            <a:ext cx="1136362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B2DB865C-E7F4-B54E-8D8B-6FE7CFFF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68" y="5046342"/>
            <a:ext cx="1136362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64B522-1329-BB48-A936-AA30FE4D0297}"/>
              </a:ext>
            </a:extLst>
          </p:cNvPr>
          <p:cNvSpPr txBox="1"/>
          <p:nvPr/>
        </p:nvSpPr>
        <p:spPr>
          <a:xfrm>
            <a:off x="4953957" y="1189137"/>
            <a:ext cx="2284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r>
              <a:rPr lang="en-US" sz="2000" dirty="0"/>
              <a:t>Migration Processes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E58304-364E-684D-9A2E-039265F0AF4B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565920-ECF0-E142-AAEA-A49AD6E52E1C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643C80-6DD6-7E43-B190-793AA4CECBBF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2A202D2-5B00-4E44-8BAD-64E3F63F06D9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568D42-C4D9-4F48-8C74-9824F4D7D55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AC2C62-8ECA-F741-AFDE-87A11107B0B3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7E2D77-AED4-DC44-98B8-6BEA3E09D33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00DD5BE-0069-FC44-A910-DCEF17A8460B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36B4D0-1581-2B48-B27B-843876D29D5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8F7A46-9769-4749-B00C-C038087AEE1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666F2E-64C0-C34C-A48F-5C49AB9B139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24EF4F-CB6D-C64D-BC69-8541FA93EC81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C3CD9B5-AD4A-284A-A921-6F72063BCC9E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D5CDA41-40DC-E843-A66D-27295994144A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3550FA-A9D3-1645-8015-7D7D9A9EAEA9}"/>
              </a:ext>
            </a:extLst>
          </p:cNvPr>
          <p:cNvSpPr txBox="1"/>
          <p:nvPr/>
        </p:nvSpPr>
        <p:spPr>
          <a:xfrm>
            <a:off x="3771683" y="446604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30710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14 -0.01342 L 0.3905 -0.1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44766 -0.269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-0.00185 L 0.50495 -0.3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-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A92252-762F-6440-8D7E-155D1254E175}"/>
              </a:ext>
            </a:extLst>
          </p:cNvPr>
          <p:cNvGrpSpPr/>
          <p:nvPr/>
        </p:nvGrpSpPr>
        <p:grpSpPr>
          <a:xfrm>
            <a:off x="3574969" y="1288122"/>
            <a:ext cx="5042061" cy="3954062"/>
            <a:chOff x="3661258" y="1669044"/>
            <a:chExt cx="5042061" cy="395406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914919-2969-CA49-B8B0-292A55AB5AF2}"/>
                </a:ext>
              </a:extLst>
            </p:cNvPr>
            <p:cNvSpPr/>
            <p:nvPr/>
          </p:nvSpPr>
          <p:spPr>
            <a:xfrm>
              <a:off x="5202495" y="1669044"/>
              <a:ext cx="2053543" cy="2053543"/>
            </a:xfrm>
            <a:prstGeom prst="ellipse">
              <a:avLst/>
            </a:prstGeom>
            <a:solidFill>
              <a:srgbClr val="0074C7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C5B4C8F-DEF0-C848-ADD7-0795D34AE04C}"/>
                </a:ext>
              </a:extLst>
            </p:cNvPr>
            <p:cNvSpPr/>
            <p:nvPr/>
          </p:nvSpPr>
          <p:spPr>
            <a:xfrm>
              <a:off x="5327491" y="1791906"/>
              <a:ext cx="1805651" cy="1805651"/>
            </a:xfrm>
            <a:prstGeom prst="ellipse">
              <a:avLst/>
            </a:prstGeom>
            <a:solidFill>
              <a:srgbClr val="D8E2EA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8400FC0-3E9A-5441-90A3-23542E2D9462}"/>
                </a:ext>
              </a:extLst>
            </p:cNvPr>
            <p:cNvSpPr/>
            <p:nvPr/>
          </p:nvSpPr>
          <p:spPr>
            <a:xfrm>
              <a:off x="3974686" y="3399114"/>
              <a:ext cx="785846" cy="78584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CDAC118-8A88-AE45-8D54-E4A729760F3A}"/>
                </a:ext>
              </a:extLst>
            </p:cNvPr>
            <p:cNvSpPr/>
            <p:nvPr/>
          </p:nvSpPr>
          <p:spPr>
            <a:xfrm>
              <a:off x="5053061" y="4310728"/>
              <a:ext cx="785846" cy="7858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2069DCF-AD7D-C441-BFAA-0D3D66831CB4}"/>
                </a:ext>
              </a:extLst>
            </p:cNvPr>
            <p:cNvSpPr/>
            <p:nvPr/>
          </p:nvSpPr>
          <p:spPr>
            <a:xfrm>
              <a:off x="6652296" y="4310728"/>
              <a:ext cx="785846" cy="785846"/>
            </a:xfrm>
            <a:prstGeom prst="ellipse">
              <a:avLst/>
            </a:prstGeom>
            <a:solidFill>
              <a:srgbClr val="FFA000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C722330-EA5E-B842-9064-A49834A01EE3}"/>
                </a:ext>
              </a:extLst>
            </p:cNvPr>
            <p:cNvSpPr/>
            <p:nvPr/>
          </p:nvSpPr>
          <p:spPr>
            <a:xfrm>
              <a:off x="7686426" y="3387539"/>
              <a:ext cx="785846" cy="785846"/>
            </a:xfrm>
            <a:prstGeom prst="ellipse">
              <a:avLst/>
            </a:prstGeom>
            <a:solidFill>
              <a:srgbClr val="DE0002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6DC16A-2553-9E47-92D1-8C5AF97C9A88}"/>
                </a:ext>
              </a:extLst>
            </p:cNvPr>
            <p:cNvSpPr/>
            <p:nvPr/>
          </p:nvSpPr>
          <p:spPr>
            <a:xfrm>
              <a:off x="5015572" y="3131263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76BA5E-D567-5D4F-8E5D-951C1A938CA8}"/>
                </a:ext>
              </a:extLst>
            </p:cNvPr>
            <p:cNvSpPr/>
            <p:nvPr/>
          </p:nvSpPr>
          <p:spPr>
            <a:xfrm>
              <a:off x="5674932" y="3742047"/>
              <a:ext cx="152400" cy="1524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9AA068D-C971-2141-8C2E-4EE18984E141}"/>
                </a:ext>
              </a:extLst>
            </p:cNvPr>
            <p:cNvSpPr/>
            <p:nvPr/>
          </p:nvSpPr>
          <p:spPr>
            <a:xfrm>
              <a:off x="6689752" y="3730472"/>
              <a:ext cx="152400" cy="152400"/>
            </a:xfrm>
            <a:prstGeom prst="ellipse">
              <a:avLst/>
            </a:prstGeom>
            <a:solidFill>
              <a:srgbClr val="FFA000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C36EF73-4968-AC45-AABD-D3ACCF74DFAF}"/>
                </a:ext>
              </a:extLst>
            </p:cNvPr>
            <p:cNvSpPr/>
            <p:nvPr/>
          </p:nvSpPr>
          <p:spPr>
            <a:xfrm>
              <a:off x="7264333" y="3119688"/>
              <a:ext cx="152400" cy="152400"/>
            </a:xfrm>
            <a:prstGeom prst="ellipse">
              <a:avLst/>
            </a:prstGeom>
            <a:solidFill>
              <a:srgbClr val="DE0002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60C8E9-E5FF-2B43-9905-6C5378B1F3A7}"/>
                </a:ext>
              </a:extLst>
            </p:cNvPr>
            <p:cNvSpPr/>
            <p:nvPr/>
          </p:nvSpPr>
          <p:spPr>
            <a:xfrm>
              <a:off x="3661258" y="418496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9A5299-0884-574B-B9B6-46507AD46447}"/>
                </a:ext>
              </a:extLst>
            </p:cNvPr>
            <p:cNvSpPr/>
            <p:nvPr/>
          </p:nvSpPr>
          <p:spPr>
            <a:xfrm>
              <a:off x="5015572" y="5470706"/>
              <a:ext cx="152400" cy="1524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15F8CD-C5FE-224D-8CC5-7BD0EC4EDEFA}"/>
                </a:ext>
              </a:extLst>
            </p:cNvPr>
            <p:cNvSpPr/>
            <p:nvPr/>
          </p:nvSpPr>
          <p:spPr>
            <a:xfrm>
              <a:off x="7150401" y="5448230"/>
              <a:ext cx="152400" cy="152400"/>
            </a:xfrm>
            <a:prstGeom prst="ellipse">
              <a:avLst/>
            </a:prstGeom>
            <a:solidFill>
              <a:srgbClr val="FFA000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69E1DA9-08A0-7C4E-8427-0FFDE738AB78}"/>
                </a:ext>
              </a:extLst>
            </p:cNvPr>
            <p:cNvSpPr/>
            <p:nvPr/>
          </p:nvSpPr>
          <p:spPr>
            <a:xfrm>
              <a:off x="8550919" y="4184960"/>
              <a:ext cx="152400" cy="152400"/>
            </a:xfrm>
            <a:prstGeom prst="ellipse">
              <a:avLst/>
            </a:prstGeom>
            <a:solidFill>
              <a:srgbClr val="DE0002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190F35-9172-AA40-AD0E-8BC0A053CFAD}"/>
                </a:ext>
              </a:extLst>
            </p:cNvPr>
            <p:cNvSpPr txBox="1"/>
            <p:nvPr/>
          </p:nvSpPr>
          <p:spPr>
            <a:xfrm>
              <a:off x="5735316" y="2510065"/>
              <a:ext cx="987899" cy="36933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schemeClr val="accent1">
                  <a:alpha val="40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STAGES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2D34421-90F1-D042-B7CB-20F0970BA5D3}"/>
              </a:ext>
            </a:extLst>
          </p:cNvPr>
          <p:cNvSpPr txBox="1"/>
          <p:nvPr/>
        </p:nvSpPr>
        <p:spPr>
          <a:xfrm>
            <a:off x="2593167" y="4000539"/>
            <a:ext cx="1588255" cy="369332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New interfaces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1A0922-19E0-4244-9628-4DAB8CA28967}"/>
              </a:ext>
            </a:extLst>
          </p:cNvPr>
          <p:cNvSpPr txBox="1"/>
          <p:nvPr/>
        </p:nvSpPr>
        <p:spPr>
          <a:xfrm>
            <a:off x="4107947" y="5286285"/>
            <a:ext cx="17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interfaces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FA11C71-62DA-3040-AD89-16162627F8F0}"/>
              </a:ext>
            </a:extLst>
          </p:cNvPr>
          <p:cNvSpPr txBox="1"/>
          <p:nvPr/>
        </p:nvSpPr>
        <p:spPr>
          <a:xfrm>
            <a:off x="6408208" y="5281643"/>
            <a:ext cx="238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Pass-through interfaces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646D460-8C6C-0645-B6AA-2F91FD40F575}"/>
              </a:ext>
            </a:extLst>
          </p:cNvPr>
          <p:cNvSpPr txBox="1"/>
          <p:nvPr/>
        </p:nvSpPr>
        <p:spPr>
          <a:xfrm>
            <a:off x="8229250" y="3953397"/>
            <a:ext cx="197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 interfaces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BD5006-3D2A-104F-910C-6AFE7A3D60D3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DD87B9E-1A76-394D-9A01-765844F4EBF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7EEE98B-6BEC-D848-81FF-7439A965317C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1ACE749-1A2F-D94F-9B5D-7E1E9B0747F5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82593C6-B01B-F847-B98E-83224CD31FF6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D4407A5-0B0C-CB4E-978E-F91997E700FC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3FD3102-6709-7340-B04A-3E7C206270AF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27CD84-D1E0-CA49-8C9F-B26FCE57D075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EB1B023-7A37-0B4E-BF87-55A57F0B56A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4BB119B-394A-734A-ADAD-6576A3FF4D2A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90D691-E6D9-544E-8FDD-445DF289412A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4C2E1DD-F3D2-BC4F-A26D-E49E51EF7354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00E178-6CB6-484B-A87F-550ECBDEFA2D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6F49724-9A6F-F44D-B695-A8F692D309B8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A56082-9D5E-6646-A99D-43B41D45FA85}"/>
              </a:ext>
            </a:extLst>
          </p:cNvPr>
          <p:cNvSpPr txBox="1"/>
          <p:nvPr/>
        </p:nvSpPr>
        <p:spPr>
          <a:xfrm>
            <a:off x="3771683" y="446604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4252610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CE4738DC-E540-2F42-9643-4DB5BE8162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39DA0-47C2-5448-B264-93661397DED6}"/>
              </a:ext>
            </a:extLst>
          </p:cNvPr>
          <p:cNvSpPr txBox="1"/>
          <p:nvPr/>
        </p:nvSpPr>
        <p:spPr>
          <a:xfrm>
            <a:off x="3487190" y="1634781"/>
            <a:ext cx="5258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Big Bang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Lower Cost . Faster ROI . Less Complexity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B8CDD3-C9CE-AA46-8466-2956B690BAB7}"/>
              </a:ext>
            </a:extLst>
          </p:cNvPr>
          <p:cNvSpPr txBox="1"/>
          <p:nvPr/>
        </p:nvSpPr>
        <p:spPr>
          <a:xfrm>
            <a:off x="2842289" y="3496113"/>
            <a:ext cx="6507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Staged Approach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Lower Risk . Easier to Manage . Minimal Downtime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D301DA-3A43-B34C-9582-5BDD810B6A7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C5C923-E662-414E-A366-8F1AB06D1B1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8AED0A-1E65-1C49-817A-E4CF0B2C205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A606047-5801-1E4A-9543-01D404C9E50F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93E3FF-85A3-9B4C-967A-7BAFF374AEB6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A8E296-9BD5-B243-A46F-ECF8E604370B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4362492-ED1E-DE43-8481-3768C0647950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778DE1-61C7-9F49-9958-C2494355734A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5334129-F959-CB48-AF98-B7E39CD526B1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725451-0A5C-D14C-AA79-611D66667666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A3C9AEC-3CB5-DD43-BEAE-494A73E396DF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A2F3F7A-D6E9-E842-9440-32E94003A3CB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909554-9A61-9A40-8092-23BA253408D8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02F145-1C71-E14F-AE07-CE043A0DCC81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C670D8-2B33-BA42-9A54-FEF0C340DE00}"/>
              </a:ext>
            </a:extLst>
          </p:cNvPr>
          <p:cNvSpPr txBox="1"/>
          <p:nvPr/>
        </p:nvSpPr>
        <p:spPr>
          <a:xfrm>
            <a:off x="3771683" y="446604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1386059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E87FA28C-BC4E-8547-B4CA-3E0A7C624C4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74B09-A81A-AC4F-B656-36AE4DCE536B}"/>
              </a:ext>
            </a:extLst>
          </p:cNvPr>
          <p:cNvSpPr txBox="1"/>
          <p:nvPr/>
        </p:nvSpPr>
        <p:spPr>
          <a:xfrm>
            <a:off x="2248167" y="2936557"/>
            <a:ext cx="769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Migration Strategy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Clean Process . Reduce System Downtime . Avoid Challenges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AF307F-2D46-1F44-8584-00BE8DB48312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81986E-8842-2B4E-BADA-3F0DF9824ACA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2577A4-7F42-7845-AD25-2789EB36005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B4EDF9-750F-8C4E-AA46-C3E1291A82C7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67D9DD-B056-7143-B4A8-A2F79D67CB18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2365EE-977D-F348-B931-A8B4FEE0B5E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42C936-3503-B54F-A1AE-22BCAC9A6CB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DFF9E3-8F92-B246-9DB2-5032AECB0036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C56843-0EC6-D84A-87B7-F08542ABF6F7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1F2EC4-3F8C-584E-9832-47902E12CD18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6418D0-3B30-3649-9603-EB1DFBCD370F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2E2A8D6-C2CE-654B-838E-8B58230464FB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391B9AC-ACEF-5240-8366-30683A26DBB2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27FB04-22A1-8449-A49C-111D99FCFB11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CC04A-2F45-F344-A79A-F0AC6E58F461}"/>
              </a:ext>
            </a:extLst>
          </p:cNvPr>
          <p:cNvSpPr txBox="1"/>
          <p:nvPr/>
        </p:nvSpPr>
        <p:spPr>
          <a:xfrm>
            <a:off x="3771683" y="446604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26088181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3A5259DA-F7D9-724D-AC37-17BF16E9D7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49720"/>
            <a:ext cx="17484513" cy="7754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1B4CBBC-FAF3-BB4E-9DC8-D83F6FA5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B06A4EA-228F-B748-9D32-C0D5E19BAD8B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BEFE861-801B-EB41-90CC-B42D1F1A9AAF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277855F-8BB1-DD43-9213-E65DE31BF18C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2C9D9B4-9803-3A42-AF18-7A5433DD2367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7C6373-F3AD-124B-B261-CD597F3A5428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5CAAAA3-59A4-3545-97DD-9747CE6AAC67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4F7DA32-C5F2-5F49-A562-A1FBA4936811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F4E202-7A1C-564E-B9CF-8701BADE94A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89EB4E-6ED7-0B48-9E28-1E0B62F153D0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A22EC89-9029-EF46-9C9A-71E727FB292A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BE5597F-273B-0240-9291-8DEF59F8F1C3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8AF5544-F0DE-954A-AF12-4CCDCE398D7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B235334-E5CF-0E4D-8BF1-41751CB0B37C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0F1B0BE-A26F-E541-843F-3CA87BB21F7F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09C75C-B28E-414D-BF9A-F7404B97AA0E}"/>
              </a:ext>
            </a:extLst>
          </p:cNvPr>
          <p:cNvSpPr txBox="1"/>
          <p:nvPr/>
        </p:nvSpPr>
        <p:spPr>
          <a:xfrm>
            <a:off x="3771683" y="446604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Migration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E036D-A5BE-344E-9115-CD7253F0EA03}"/>
              </a:ext>
            </a:extLst>
          </p:cNvPr>
          <p:cNvSpPr txBox="1"/>
          <p:nvPr/>
        </p:nvSpPr>
        <p:spPr>
          <a:xfrm>
            <a:off x="5388637" y="2784879"/>
            <a:ext cx="1614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Survey!</a:t>
            </a:r>
          </a:p>
          <a:p>
            <a:pPr algn="ctr"/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7154885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2" y="3066939"/>
            <a:ext cx="3330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CONFIGURATION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672309-EF98-8345-A012-849473D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8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189EFA69-6891-B042-9204-35177754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6D4601BB-4ABF-F64C-B0A7-89364819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59" y="2517231"/>
            <a:ext cx="1423033" cy="12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Down, Arrow, Download, Free Icon PNG Transparent Background, Free Download  #40400 - FreeIconsPNG">
            <a:extLst>
              <a:ext uri="{FF2B5EF4-FFF2-40B4-BE49-F238E27FC236}">
                <a16:creationId xmlns:a16="http://schemas.microsoft.com/office/drawing/2014/main" id="{F3078BE1-743D-D247-8E3A-8A90BFBE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38" y="3478670"/>
            <a:ext cx="523876" cy="5238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8F9BC128-C07E-9745-A634-DCFC8CDE0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1" y="2517231"/>
            <a:ext cx="1423033" cy="12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CBD97691-E0BA-DE45-89FF-F1BDEA7C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05" y="2517231"/>
            <a:ext cx="1423033" cy="12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FE6E00E8-D4DB-794A-9A15-38344743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2" y="3491976"/>
            <a:ext cx="523876" cy="5238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Icon Restore Pictures PNG Transparent Background, Free Download #12286 -  FreeIconsPNG">
            <a:extLst>
              <a:ext uri="{FF2B5EF4-FFF2-40B4-BE49-F238E27FC236}">
                <a16:creationId xmlns:a16="http://schemas.microsoft.com/office/drawing/2014/main" id="{3FEEAEE3-C38D-2349-BB0B-7AEA810FC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386" y="3429001"/>
            <a:ext cx="618488" cy="6179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706CE05-D412-5942-9EE0-E7C92D586BFE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54EF185-3378-4040-9472-DB89CE50C45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BB2ECA6-211D-384F-8CD3-9E73650B1BB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E5095EF-379E-9C44-B065-6361B6CAD657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3C2F592-AFDA-234B-B12E-176FFE1983F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D7A2F32-1B06-294E-BB84-BA644F2C283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28EED45-485D-304B-8D63-E61B360E5341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0606A7B-73C5-9E42-9769-FCE45A2D486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14A4B01-101A-EB45-ADA7-24A7DF70751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780BC88-E255-974A-9ED1-8F72750A77EA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71E3216-E851-2047-AAC1-43711CD4AA4B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FA2F4D9-3EB0-D549-B63B-C686E37B472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9C2D067-93D4-8147-9BED-4A2E96A9915E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B89BBF8-D45E-6344-B9DC-96058E6C6FEB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0B3DE3-06C2-034C-B204-F670C6057D60}"/>
              </a:ext>
            </a:extLst>
          </p:cNvPr>
          <p:cNvSpPr txBox="1"/>
          <p:nvPr/>
        </p:nvSpPr>
        <p:spPr>
          <a:xfrm>
            <a:off x="114083" y="446604"/>
            <a:ext cx="12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3811998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E25482-3B99-6544-9F06-E7A767038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43" y="2030748"/>
            <a:ext cx="9666225" cy="3222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8B184A-4DB8-5046-89F3-E9E49C13F0DD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8F6E41-3EBC-0049-A0D0-82444BD519AE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F79FE-047F-AF4A-B719-D4C20BB24ECC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33B050-AC91-C048-8AC1-8C646DC8A95C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5249F8-E555-6A46-9F7B-FE029C3CCA6E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E4EE88-265B-2444-A047-EFED7E91FDAF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10BEA0-CEB9-3748-8435-75AB69D5D30D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AE5E9A-8034-704A-867C-147E596EB58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8E8606C-B7BF-834D-AFD2-D5A96D3E79F6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23EE3B-47F2-F143-90AA-F770037C7F81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77E482-D54C-2246-A54B-10472BB69354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74012D1-6DD4-FE46-AE1B-F370F3E9E305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78F711-E37C-BE48-8D76-BDD88E74D3C2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41034FB-7BE9-DB4A-B23D-D5C57D67124F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75359E-31A4-6943-8DD7-14A8DD28CC55}"/>
              </a:ext>
            </a:extLst>
          </p:cNvPr>
          <p:cNvSpPr txBox="1"/>
          <p:nvPr/>
        </p:nvSpPr>
        <p:spPr>
          <a:xfrm>
            <a:off x="4495583" y="446604"/>
            <a:ext cx="146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Configuration</a:t>
            </a:r>
          </a:p>
        </p:txBody>
      </p:sp>
    </p:spTree>
    <p:extLst>
      <p:ext uri="{BB962C8B-B14F-4D97-AF65-F5344CB8AC3E}">
        <p14:creationId xmlns:p14="http://schemas.microsoft.com/office/powerpoint/2010/main" val="28981319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E25482-3B99-6544-9F06-E7A767038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43" y="2030748"/>
            <a:ext cx="9666225" cy="3222075"/>
          </a:xfrm>
          <a:prstGeom prst="rect">
            <a:avLst/>
          </a:prstGeom>
        </p:spPr>
      </p:pic>
      <p:pic>
        <p:nvPicPr>
          <p:cNvPr id="6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EEDFF72B-D658-D349-BFB0-64250901D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30748"/>
            <a:ext cx="10515600" cy="3222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CCD78-9F5F-C541-9843-1F5ABC76E6CA}"/>
              </a:ext>
            </a:extLst>
          </p:cNvPr>
          <p:cNvSpPr txBox="1"/>
          <p:nvPr/>
        </p:nvSpPr>
        <p:spPr>
          <a:xfrm>
            <a:off x="4740949" y="1117542"/>
            <a:ext cx="27101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Environmental Variables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64AF71-BD5D-3D4E-9C05-2824A9AE118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D9EE27-FD0F-7D4D-9417-90B4D21F3D55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4BAF50-4593-4C41-AC4D-82BCBE8D795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61637D-4944-044F-932D-9C59BD58FF78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60BBC8-7594-6B40-B52A-75EF3BF59101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F4D8E7-6DE7-3349-83F2-BD22C87425F9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E9DB100-0C73-004F-95F4-0371D8D9E4C8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B238AD-B252-E246-BF7F-60A39819E5D9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D6EDE2-0118-AD45-BA8D-194B8552A9F5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D25560-F227-FF42-8AC6-E3626756A070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AEE9AE-D0B5-204C-BD7A-52A4EF58F5E9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589B518-A204-6141-9D51-EB4121E0BE6C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39AB10A-09FE-244B-9490-09BEDAC72231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207AAC3-B4BB-2B44-972A-C5E98CBFD43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F89A64-82B3-204D-93D6-59003807F8AB}"/>
              </a:ext>
            </a:extLst>
          </p:cNvPr>
          <p:cNvSpPr txBox="1"/>
          <p:nvPr/>
        </p:nvSpPr>
        <p:spPr>
          <a:xfrm>
            <a:off x="4495583" y="446604"/>
            <a:ext cx="146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Configuration</a:t>
            </a:r>
          </a:p>
        </p:txBody>
      </p:sp>
    </p:spTree>
    <p:extLst>
      <p:ext uri="{BB962C8B-B14F-4D97-AF65-F5344CB8AC3E}">
        <p14:creationId xmlns:p14="http://schemas.microsoft.com/office/powerpoint/2010/main" val="28504290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E25482-3B99-6544-9F06-E7A767038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43" y="2030748"/>
            <a:ext cx="9666225" cy="3222075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BACB029D-B7C5-D949-B479-73C77CA1B7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406"/>
          <a:stretch/>
        </p:blipFill>
        <p:spPr>
          <a:xfrm>
            <a:off x="353242" y="2030748"/>
            <a:ext cx="13211519" cy="3222075"/>
          </a:xfrm>
          <a:prstGeom prst="rect">
            <a:avLst/>
          </a:prstGeom>
        </p:spPr>
      </p:pic>
      <p:pic>
        <p:nvPicPr>
          <p:cNvPr id="6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E93BABE4-D8A7-0D47-8470-01F7FDFD8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030748"/>
            <a:ext cx="10515600" cy="3222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7A5021-F081-D742-A6BA-4D061B65CD47}"/>
              </a:ext>
            </a:extLst>
          </p:cNvPr>
          <p:cNvSpPr txBox="1"/>
          <p:nvPr/>
        </p:nvSpPr>
        <p:spPr>
          <a:xfrm>
            <a:off x="4740949" y="1117542"/>
            <a:ext cx="27101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Environmental Variables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78FADE-B799-A841-8E95-A378C7357E4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C6D75F-5A5F-1D43-8FA8-33716992FEA5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C36194-072A-F748-9397-F1F91543707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50A9B4-029B-654F-AA18-5DBD11209392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A7DF82E-5EA1-8340-B874-7D75700EF716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D5745E-92DC-C241-A3ED-8C6608F4878D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27C5E7-6BB2-C342-B5C9-BC6D48EFA69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DBC7EE-47EA-3549-97F3-664345B6092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474001-89F8-1748-87E5-872DEFAC93EC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6875C4-0C79-5641-86C6-9060D82E85B0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62927C-FF50-7142-B1DD-F7FB3780EFAF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7DCEA0-3BD0-AA40-85F1-B9FB64C58DA3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8F74605-1681-3545-8749-599070CF8308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9A67CE-CE72-BB41-99D2-483BF4570451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D9C846-B05E-5443-9ABA-1ADE9C330E5D}"/>
              </a:ext>
            </a:extLst>
          </p:cNvPr>
          <p:cNvSpPr txBox="1"/>
          <p:nvPr/>
        </p:nvSpPr>
        <p:spPr>
          <a:xfrm>
            <a:off x="4495583" y="446604"/>
            <a:ext cx="146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Configuration</a:t>
            </a:r>
          </a:p>
        </p:txBody>
      </p:sp>
    </p:spTree>
    <p:extLst>
      <p:ext uri="{BB962C8B-B14F-4D97-AF65-F5344CB8AC3E}">
        <p14:creationId xmlns:p14="http://schemas.microsoft.com/office/powerpoint/2010/main" val="14327517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C7057936-E5B1-0E49-B1A5-3CF9BD9635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74B09-A81A-AC4F-B656-36AE4DCE536B}"/>
              </a:ext>
            </a:extLst>
          </p:cNvPr>
          <p:cNvSpPr txBox="1"/>
          <p:nvPr/>
        </p:nvSpPr>
        <p:spPr>
          <a:xfrm>
            <a:off x="1519839" y="2936557"/>
            <a:ext cx="9152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Environmental Variable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Minimized Translator Access . Simplified Coding and Migration Processes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844DD4-2BB8-2D47-BA1A-CC7D5931074D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8DBE97-E4F0-3747-919C-845172457DB2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3E39C5-2D23-1942-BCEA-D466325BDDC3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836D4E-C8E7-E945-AA85-044D8EDE5810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F9362F-5B64-2F49-B197-2E194C606289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7FB193-41B5-2049-A1AF-BFCACC9C3879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118EF8-A05E-F040-A598-ACD572418000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353805-0BE6-4C42-9B80-FC9B55F58044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39F4B6-51FC-2747-B52A-7F960EE7AE4A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9BF901-1D47-0245-9689-4030AB43867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7801FE-2D75-5843-9C34-FD7A166FC29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4BB7F49-0871-DD49-A93D-46A194BA3516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F60C2C-B0F8-A043-9D11-1F88044B11BC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3BB8CF-20E3-4F4F-BB1A-D551AF849C1D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9A0B83-5756-8F4F-8B84-FECA59ED5957}"/>
              </a:ext>
            </a:extLst>
          </p:cNvPr>
          <p:cNvSpPr txBox="1"/>
          <p:nvPr/>
        </p:nvSpPr>
        <p:spPr>
          <a:xfrm>
            <a:off x="4495583" y="446604"/>
            <a:ext cx="146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Configuration</a:t>
            </a:r>
          </a:p>
        </p:txBody>
      </p:sp>
    </p:spTree>
    <p:extLst>
      <p:ext uri="{BB962C8B-B14F-4D97-AF65-F5344CB8AC3E}">
        <p14:creationId xmlns:p14="http://schemas.microsoft.com/office/powerpoint/2010/main" val="40563332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2" y="3066939"/>
            <a:ext cx="369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TROUBLESHOOTING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672309-EF98-8345-A012-849473D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0289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8EB6B9-080D-1A4E-A63F-ACDE2A3D5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131" y="1931961"/>
            <a:ext cx="6639738" cy="4738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543B4-AB57-294C-8D4C-1047A83826DB}"/>
              </a:ext>
            </a:extLst>
          </p:cNvPr>
          <p:cNvSpPr txBox="1"/>
          <p:nvPr/>
        </p:nvSpPr>
        <p:spPr>
          <a:xfrm>
            <a:off x="4693372" y="1114315"/>
            <a:ext cx="28052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Iguana Debug Dashboard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012F0B-A795-B24E-9028-E3D0BB067282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7CD50D-21FE-E049-99E8-A35D5BDB7BFE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8D22AC-4ADF-EB48-93F0-7D8E1EB7B4B6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4AC618-6D13-8943-A005-9A1B287695A2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C3B00E-84BC-CA40-A448-15335D80A21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E9E31A-C8A1-924F-8CDC-CC6E1E7F1E6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D9A5F9-6ACD-764A-912B-07AB0CEFF0E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3F05713-77A3-9B4B-A268-11ED16C9012A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F73E89-2DAA-594E-916B-24163411A6BF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4B169B-FA58-7D4D-9203-3E1AC668E26E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FFC0F8-9838-3A43-87C3-63B4F837FC8A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0FE55B8-FB6E-3A4E-ADD0-E72AFAF17A7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3D13CB-3CBC-9742-9438-303E9B665B61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A51528-7DC1-5945-82FF-C1B7E4BE5500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B2F4DB-E434-7B41-BC7A-F890F10AF19D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12548807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07CD27-1495-2841-8672-90D9A662C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131" y="1931961"/>
            <a:ext cx="6639738" cy="4738096"/>
          </a:xfrm>
          <a:prstGeom prst="rect">
            <a:avLst/>
          </a:prstGeom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2EA37E-34E2-2841-8F05-3E9321FA276F}"/>
              </a:ext>
            </a:extLst>
          </p:cNvPr>
          <p:cNvSpPr/>
          <p:nvPr/>
        </p:nvSpPr>
        <p:spPr>
          <a:xfrm>
            <a:off x="5056604" y="5362175"/>
            <a:ext cx="1151021" cy="156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B7339-4380-AA40-B84D-4D97AF3B36EB}"/>
              </a:ext>
            </a:extLst>
          </p:cNvPr>
          <p:cNvSpPr txBox="1"/>
          <p:nvPr/>
        </p:nvSpPr>
        <p:spPr>
          <a:xfrm>
            <a:off x="4693372" y="1114315"/>
            <a:ext cx="28052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Iguana Debug Dashboard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327095-B220-1043-8775-818CC6F32AD7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8277EF-6E81-8448-B293-0249C7CC5725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712A86-59D7-A140-A3AD-2B06A37AC812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AE26E2-45D4-4849-876D-C39840289349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6BA4850-1AC6-2740-B2A7-53F36DFC2EA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8E3DB0-B186-AD4E-90C0-36898191150A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2B52CB-2DB4-954B-A8DC-C5340953647D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1A9F34-DDBC-244B-96DE-8C170A9B3BF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29400A-4295-1745-9670-A4BA036D5AF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24F725-4808-104F-A981-1428B179FAC6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105617-9B6C-FC4F-B442-FD0C86B355DE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F3CDD4-EC6A-464B-88A0-FBF85D9B09C5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F14C925-4C08-4C49-A74D-5E07057BC8B2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4F93A2-4587-CD41-AA88-B879A460CE7D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D7ED19-4D19-7C4F-9AC1-60DAB00C8BA2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3747717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CE1B385A-02BD-C143-A961-547BA1284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3" t="13146" r="1050"/>
          <a:stretch/>
        </p:blipFill>
        <p:spPr>
          <a:xfrm>
            <a:off x="3506851" y="1373888"/>
            <a:ext cx="5178297" cy="51189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6A7A33-1C36-0344-B194-F7CD8EFFBD8C}"/>
              </a:ext>
            </a:extLst>
          </p:cNvPr>
          <p:cNvSpPr txBox="1"/>
          <p:nvPr/>
        </p:nvSpPr>
        <p:spPr>
          <a:xfrm>
            <a:off x="4967774" y="973778"/>
            <a:ext cx="2256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Log Usage Statistics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E2F9E-CCFC-6247-9CA9-D0556583D874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CB08C5-79F1-F049-ACC3-0828193C371C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E89599-450F-074C-83DD-651DF0838386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6E5A72-03EB-694D-BD6D-0FDFA206792B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014AFC-7FD4-B241-8F84-6B5F202D0EAE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3AC426-CCCB-F84C-93FB-C0540143B14C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BA67CE-3575-254C-A6F7-EB6D6F13B34D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0B72C2-F45F-B944-97D8-85D65841015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F59937-1971-4A4B-8DB6-BF86CF1A12D6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8AAD82-5E44-1545-8CD7-9432C733E1B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C0DA3E-FA68-4943-AC7B-4486900FFB24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A384B00-BD89-D546-9FFB-DA1CAA35154A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111A872-3996-8D48-A2CC-310CB5C75CE0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7DCC60-D832-C240-9B8E-E0BA48178072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4EBCDC-BE2F-744A-A4F8-67D3B0D63D08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2260588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4F35BA57-04F9-C549-9CC4-1C6036889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3" t="13146" r="1050"/>
          <a:stretch/>
        </p:blipFill>
        <p:spPr>
          <a:xfrm>
            <a:off x="3506851" y="1373888"/>
            <a:ext cx="5178297" cy="51189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441BE5-18DE-4043-A7AE-453E02078A36}"/>
              </a:ext>
            </a:extLst>
          </p:cNvPr>
          <p:cNvSpPr/>
          <p:nvPr/>
        </p:nvSpPr>
        <p:spPr>
          <a:xfrm>
            <a:off x="4043936" y="3429000"/>
            <a:ext cx="743964" cy="25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37E465-E566-8448-95E6-614BEB94F8E0}"/>
              </a:ext>
            </a:extLst>
          </p:cNvPr>
          <p:cNvSpPr txBox="1"/>
          <p:nvPr/>
        </p:nvSpPr>
        <p:spPr>
          <a:xfrm>
            <a:off x="4967774" y="973778"/>
            <a:ext cx="2256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Log Usage Statistics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2B0935-57F7-D14D-83CA-C6EADF844064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8CF87B-B914-AE46-B544-7F02856F4D9E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8F8D30-4DB1-8B4D-8E74-1BC2D47EFE77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F51B96-C364-BD46-85DD-9C9A82DB4F8D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0F46894-E408-A34A-8E25-3B1354689991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A16EF1-113B-6848-B524-0312A4A46897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01B771-03E7-3242-8BCC-E3FB298F3499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C05005-5397-F74F-8A11-DBFAD00B987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D07E29-F294-9945-9E79-735CCDBAF2F8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15068F9-2F12-AF4D-B140-BA387907C610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C6C807-9098-4749-A11F-DB776573FB0E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CB35033-6BAC-5945-8091-AF184026A8C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F9BD753-3C79-B746-A3D6-9EACABF438F5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3ABCC61-91BF-5646-88BD-3EF41E12956F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01F9BA-FD5A-094A-B05A-48EC08A814EB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24893220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2AD031BD-20F4-1746-9DC1-7613AB75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3" t="13146" r="1050"/>
          <a:stretch/>
        </p:blipFill>
        <p:spPr>
          <a:xfrm>
            <a:off x="3506851" y="1373888"/>
            <a:ext cx="5178297" cy="5118986"/>
          </a:xfrm>
          <a:prstGeom prst="rect">
            <a:avLst/>
          </a:prstGeom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441BE5-18DE-4043-A7AE-453E02078A36}"/>
              </a:ext>
            </a:extLst>
          </p:cNvPr>
          <p:cNvSpPr/>
          <p:nvPr/>
        </p:nvSpPr>
        <p:spPr>
          <a:xfrm>
            <a:off x="7252828" y="3429000"/>
            <a:ext cx="748172" cy="241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738254-1EFE-6A4A-9C05-3BE8729CD9B1}"/>
              </a:ext>
            </a:extLst>
          </p:cNvPr>
          <p:cNvSpPr txBox="1"/>
          <p:nvPr/>
        </p:nvSpPr>
        <p:spPr>
          <a:xfrm>
            <a:off x="4967774" y="973778"/>
            <a:ext cx="2256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Log Usage Statistics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7424C1-9BE9-7646-9B7B-4DD49912A69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A4039B-46A1-1A40-833C-76925D8DC512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4481FC-4D26-7743-9E3E-0D760AB45626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10225F-2C9D-CF4E-8DCE-388E991EB37E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6583AA-A5BF-144D-9659-63B6F7E01512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96BAFB-2F7F-4B4B-8EE2-0CCB155B400B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7571730-6A93-F943-8126-C02970BB620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EEE7460-492C-A24A-95A9-5EA06489BDE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CFF973-D57F-AE4B-B0DF-8A696014751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FE71DF-A5FF-6740-826D-5A6CC01BFF1C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92628B-A801-5D44-B9CF-20304D5FB33D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1295D3-26F7-BB4B-8758-E936A10A56A2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93B8A5B-DB83-7E45-8F0B-E133E6D1FF21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0EBA86D-D59F-E946-8D97-20D11CC2FC96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235A59-CF18-444A-B3F9-6889554C86E1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1848101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189EFA69-6891-B042-9204-35177754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6D4601BB-4ABF-F64C-B0A7-89364819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59" y="2517231"/>
            <a:ext cx="1423033" cy="12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Down, Arrow, Download, Free Icon PNG Transparent Background, Free Download  #40400 - FreeIconsPNG">
            <a:extLst>
              <a:ext uri="{FF2B5EF4-FFF2-40B4-BE49-F238E27FC236}">
                <a16:creationId xmlns:a16="http://schemas.microsoft.com/office/drawing/2014/main" id="{F3078BE1-743D-D247-8E3A-8A90BFBE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38" y="3478670"/>
            <a:ext cx="523876" cy="5238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8F9BC128-C07E-9745-A634-DCFC8CDE0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1" y="2517231"/>
            <a:ext cx="1423033" cy="12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CBD97691-E0BA-DE45-89FF-F1BDEA7C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05" y="2517231"/>
            <a:ext cx="1423033" cy="12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FE6E00E8-D4DB-794A-9A15-38344743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2" y="3491976"/>
            <a:ext cx="523876" cy="5238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Icon Restore Pictures PNG Transparent Background, Free Download #12286 -  FreeIconsPNG">
            <a:extLst>
              <a:ext uri="{FF2B5EF4-FFF2-40B4-BE49-F238E27FC236}">
                <a16:creationId xmlns:a16="http://schemas.microsoft.com/office/drawing/2014/main" id="{3FEEAEE3-C38D-2349-BB0B-7AEA810FC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386" y="3429001"/>
            <a:ext cx="618488" cy="6179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3E255C04-792C-2747-8F6C-7EF78C650A37}"/>
              </a:ext>
            </a:extLst>
          </p:cNvPr>
          <p:cNvSpPr/>
          <p:nvPr/>
        </p:nvSpPr>
        <p:spPr>
          <a:xfrm rot="16200000">
            <a:off x="5825490" y="2305439"/>
            <a:ext cx="541018" cy="4457700"/>
          </a:xfrm>
          <a:prstGeom prst="lef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4" name="Picture 4" descr="EXE Icon – Free Download, PNG and Vector">
            <a:extLst>
              <a:ext uri="{FF2B5EF4-FFF2-40B4-BE49-F238E27FC236}">
                <a16:creationId xmlns:a16="http://schemas.microsoft.com/office/drawing/2014/main" id="{7AC77F39-889B-5F45-BB4C-6F6D1574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818" y="4990597"/>
            <a:ext cx="1102360" cy="11023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A3D38-AD35-F345-99CE-7186436AF8E1}"/>
              </a:ext>
            </a:extLst>
          </p:cNvPr>
          <p:cNvSpPr txBox="1"/>
          <p:nvPr/>
        </p:nvSpPr>
        <p:spPr>
          <a:xfrm>
            <a:off x="4670583" y="1454787"/>
            <a:ext cx="3374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Creating </a:t>
            </a:r>
            <a:r>
              <a:rPr lang="en-US" sz="2000" dirty="0" err="1"/>
              <a:t>Iguana.exe</a:t>
            </a:r>
            <a:r>
              <a:rPr lang="en-US" sz="2000" dirty="0"/>
              <a:t> packages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EAFC85-3E63-2140-9CE0-F76BA34E9956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46ABE3-A276-584A-A0CA-AA3C4A3AD4FC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83FDA7-D9F6-0341-9618-208D5F4604B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BBAFDED-0900-6B4B-8104-1D17526FEEFD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43545D1-01C0-9A4C-9EFA-CDBB27804FC9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8ED24F-12CC-964F-8600-8169164293F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F6E873-8545-7B4C-BE81-C5227B241FDC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1FB8D17-3E0A-994B-AD1C-E87789423483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D001734-1165-2241-BCDA-54A4AA1DFC99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A318590-2835-DC48-A633-6642A72F9AC6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E9EEC1-90D6-ED41-B82B-296BE64B398D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F9054F-6C99-584F-A99C-485C9E937FC5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925BFC6-C9FF-DB47-A1EB-341D1E0F2676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155CBAC-07BF-7F46-82F1-DD67A254B6BC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48A706-034F-1149-B16C-6F5F5136F916}"/>
              </a:ext>
            </a:extLst>
          </p:cNvPr>
          <p:cNvSpPr txBox="1"/>
          <p:nvPr/>
        </p:nvSpPr>
        <p:spPr>
          <a:xfrm>
            <a:off x="114083" y="446604"/>
            <a:ext cx="12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14938645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E2F25CDF-7EDA-1343-867C-05B820AFC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3" t="13146" r="1050"/>
          <a:stretch/>
        </p:blipFill>
        <p:spPr>
          <a:xfrm>
            <a:off x="3506851" y="1373888"/>
            <a:ext cx="5178297" cy="5118986"/>
          </a:xfrm>
          <a:prstGeom prst="rect">
            <a:avLst/>
          </a:prstGeom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A76D55-4630-F74B-8B44-EF40761986B3}"/>
              </a:ext>
            </a:extLst>
          </p:cNvPr>
          <p:cNvSpPr/>
          <p:nvPr/>
        </p:nvSpPr>
        <p:spPr>
          <a:xfrm>
            <a:off x="4474457" y="2202271"/>
            <a:ext cx="1596142" cy="162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3488EA-A87D-D147-B399-3A25BB09BB86}"/>
              </a:ext>
            </a:extLst>
          </p:cNvPr>
          <p:cNvSpPr txBox="1"/>
          <p:nvPr/>
        </p:nvSpPr>
        <p:spPr>
          <a:xfrm>
            <a:off x="4967774" y="973778"/>
            <a:ext cx="2256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Log Usage Statistics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2F6F8A-3E57-0643-B02B-9B43CC534166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E3917A-CEE1-D143-9B52-110902D3489C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E0E0F9-9F73-294A-AAC8-C9C450FD6B2B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5059DA4-4632-FF49-AD9A-9FD9A90D28E5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46507D-5A28-2D47-BC8A-5AD99F471DD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A8B49A-6B8B-C941-BDE0-F5D428ED51ED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293DEB-5E8B-C040-BB36-3A1138AADF1B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105747-F1B7-584E-B1E5-9BBD6E05785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21E55B-EC76-D945-ACE4-CC678FB4DDC1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B251610-4853-2548-98CF-549486C447FE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A1E5F4C-F743-554A-8501-16034BCEB41A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715C9C9-C5CD-2A4E-B217-6591DC64BA15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7DC2A98-42BE-3940-9B47-DB22C97D0A6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55B3CD-7C91-5A41-BAD6-2DC9BF2094C8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32EC94-6FE8-9E45-967F-996046E5D72A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11650362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DBA546D-83B0-CD4A-BD20-42E3591C3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3" t="13146" r="1050"/>
          <a:stretch/>
        </p:blipFill>
        <p:spPr>
          <a:xfrm>
            <a:off x="3506851" y="1373888"/>
            <a:ext cx="5178297" cy="5118986"/>
          </a:xfrm>
          <a:prstGeom prst="rect">
            <a:avLst/>
          </a:prstGeom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A76D55-4630-F74B-8B44-EF40761986B3}"/>
              </a:ext>
            </a:extLst>
          </p:cNvPr>
          <p:cNvSpPr/>
          <p:nvPr/>
        </p:nvSpPr>
        <p:spPr>
          <a:xfrm>
            <a:off x="4439781" y="2344834"/>
            <a:ext cx="1596142" cy="162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E9494-D5A3-1A46-B168-E1926C2356EB}"/>
              </a:ext>
            </a:extLst>
          </p:cNvPr>
          <p:cNvSpPr txBox="1"/>
          <p:nvPr/>
        </p:nvSpPr>
        <p:spPr>
          <a:xfrm>
            <a:off x="4967774" y="973778"/>
            <a:ext cx="2256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Log Usage Statistics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219569-CEF9-E74E-933A-D76C5ABEF420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FBFE00-BE42-0F43-BB49-C084C4F4BAC7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9E4D98-72AB-2E4F-BA78-21ABB9BF4DA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0A1BF3-14EA-4F4E-BFE6-CD3A19876605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1B454D-67C0-7045-A929-6138FF555714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02088E-17B3-8745-8EDE-239221F86CFA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FA6FFE0-5D01-BD46-9F41-59BAF7E2056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FFBFE5-6083-8F42-9159-FEFBE6FE627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0CAD64-384E-BC42-89E0-BACCA16D0A55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E323C24-107A-6740-BABB-3C61CE897A52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B82168B-95CA-9149-8636-5A7CC5573E4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BEDAF4-1721-2C44-AC9A-ACD10B78C7A0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F9354A4-F403-B944-88AA-750B71221A1C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9C7BF8F-9060-5348-9CF3-CF9270B668A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A50A2A-D6C0-9E46-8252-F153A130E5AB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26908049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52BEDB77-4AF5-1E4E-A0B3-E0386B859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3" t="13146" r="1050"/>
          <a:stretch/>
        </p:blipFill>
        <p:spPr>
          <a:xfrm>
            <a:off x="3506851" y="1373888"/>
            <a:ext cx="5178297" cy="5118986"/>
          </a:xfrm>
          <a:prstGeom prst="rect">
            <a:avLst/>
          </a:prstGeom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A76D55-4630-F74B-8B44-EF40761986B3}"/>
              </a:ext>
            </a:extLst>
          </p:cNvPr>
          <p:cNvSpPr/>
          <p:nvPr/>
        </p:nvSpPr>
        <p:spPr>
          <a:xfrm>
            <a:off x="5014848" y="2857501"/>
            <a:ext cx="2059052" cy="25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B6E473-B4E3-8646-AE00-57B6B99C412B}"/>
              </a:ext>
            </a:extLst>
          </p:cNvPr>
          <p:cNvSpPr txBox="1"/>
          <p:nvPr/>
        </p:nvSpPr>
        <p:spPr>
          <a:xfrm>
            <a:off x="4967774" y="973778"/>
            <a:ext cx="2256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Log Usage Statistics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023545-ABA1-F548-AF4D-29D014185037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7E7F57-37A4-FA41-9B46-AB8FF7AA808F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F0ACE8-5703-3841-B8B8-2946CC249BF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C214AB-A092-2F45-96E2-D04063AEE1DD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C8D542-2DB7-1944-82FC-B6320B2AD0CE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EA69BC-8C5C-0E46-850D-53EB4BD13FDA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B0CF45-49AF-CB4E-85AC-C164952887A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F343FC-B51F-4640-B0E2-5D2A2C38609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C391A9B-6D81-7845-8410-8C92009B720A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807F37-3930-1640-A033-1FFF03127451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8CF9D6-970A-C349-B5FA-1BCC74E06FF4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F68DE4-36DF-E148-9A69-C05BAC2F157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C60C444-A969-294E-ADE1-8253A16EB030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71A83B1-5F7A-864C-BE0C-D956D0BCB42B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868B9E-74BA-484A-9BCB-FE72F795ED31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3857506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BA2A71-1420-6446-895E-190DE70F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131" y="1754778"/>
            <a:ext cx="6639738" cy="4738096"/>
          </a:xfrm>
          <a:prstGeom prst="rect">
            <a:avLst/>
          </a:prstGeom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2EA37E-34E2-2841-8F05-3E9321FA276F}"/>
              </a:ext>
            </a:extLst>
          </p:cNvPr>
          <p:cNvSpPr/>
          <p:nvPr/>
        </p:nvSpPr>
        <p:spPr>
          <a:xfrm>
            <a:off x="5033879" y="6184680"/>
            <a:ext cx="1151021" cy="156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11F0E1-011E-DA4C-9EF0-1C66A4B3D604}"/>
              </a:ext>
            </a:extLst>
          </p:cNvPr>
          <p:cNvSpPr txBox="1"/>
          <p:nvPr/>
        </p:nvSpPr>
        <p:spPr>
          <a:xfrm>
            <a:off x="4977423" y="1298755"/>
            <a:ext cx="2048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Socket Diagnostic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CA6F5C-7BBD-B34F-BD3C-09E5E89429A1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20522B-8802-C449-8800-8BCA40D0FBB1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24B9D5-0FFC-DE42-B81C-D4C3EEA840D0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88B0A4-892B-1B4D-8B24-DDF0F65DD47E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99C474-6D8F-294C-A39A-79472AA7B732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31112F-FADB-A244-8159-1CB05A20554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F084A4-2032-604C-BA6E-E2D59758145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C07621-CC5F-DA42-ABE0-66FB4ED458C7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0BFAA5F-E1D3-734B-938B-9ABAAEABFDF5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73C5C4-EE1F-A345-8F2C-63E3B12BD250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CFEBA79-0F1F-364B-8CD8-60B5DAABE693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42E690-FB69-E24B-ABC8-407D896DC652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B6842F0-8B7A-4E46-A5E7-6F86BFA2B9B6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4B3CDE7-4F2A-6D4C-91C9-EBCF272D6917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63B4AE-EC33-964E-9938-E445DA8513CD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42893406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26E84A9-07BC-C04A-8788-F4BD6037C7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2" t="22732" r="752"/>
          <a:stretch/>
        </p:blipFill>
        <p:spPr>
          <a:xfrm>
            <a:off x="1430442" y="1997984"/>
            <a:ext cx="9331115" cy="2947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12C85F-1B3C-044B-BE64-62C7163CA014}"/>
              </a:ext>
            </a:extLst>
          </p:cNvPr>
          <p:cNvSpPr txBox="1"/>
          <p:nvPr/>
        </p:nvSpPr>
        <p:spPr>
          <a:xfrm>
            <a:off x="4977423" y="1298755"/>
            <a:ext cx="2048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Socket Diagnostic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663086-C8BB-D946-A950-7B4A16D92106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A5CB05-B441-D049-A528-E1DC97E5A0E7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B0EF0A-97D7-2B4D-92DF-3CC7228B75B7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E2D9E8-45F2-C541-AAED-412B45F37F00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955ECE-73D0-264C-8C46-EDEF1AF1AEF9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276969-C46F-2D4B-8A6B-A27899653491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822B85-7FB4-E342-9247-511752958EED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170F56-A76B-364B-A3B1-83EA48999A0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C3BAD6D-C832-3C49-8807-4ECB45752C7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2BD01E8-A58D-CF4C-86F0-C207B56E2EB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FBDEAF2-C0F2-3348-B0F1-259977C30A7C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51473F-0AB1-CF42-BF57-239EE6B6BBC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6C613F-AEBB-4445-997A-4111797599A0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815CFB-048B-894B-8AB2-960BEEEE1359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0F356B-2E39-2E41-B01E-B67985CCD922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16932382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08A428B-C462-0748-B739-476EBFD39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332" y="2155791"/>
            <a:ext cx="8773335" cy="32500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F5B8AE-95A2-AC4B-B29E-CC4DD9EC848B}"/>
              </a:ext>
            </a:extLst>
          </p:cNvPr>
          <p:cNvSpPr txBox="1"/>
          <p:nvPr/>
        </p:nvSpPr>
        <p:spPr>
          <a:xfrm>
            <a:off x="4965660" y="1298755"/>
            <a:ext cx="2072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Service Error Logs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9B1AA7-E509-6F40-B646-13EE57C1218E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BF3E0A-A3A3-DA48-8568-E228082674E6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0FCEBF-9026-0942-AE98-930E6C8F8949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5A47E91-1E8D-254E-ADEC-88F7A554FDC2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288EFD-A801-B94C-A19F-CC715D9A636D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19E8D-9910-0145-AD5B-4EDB0F2193CC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B74DC5-4639-0047-8F74-F5CFFF3B782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0604D2-9C3A-1B44-BC73-5D5814398EAA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810951-F370-EB49-989F-8679CE11B444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3CC5BA9-8A33-C942-995D-68663241C276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75D7146-C0D0-7548-B26C-CC101BB7DED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18825C-3948-2F42-894B-748BAFBCD1D6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4A11A1-E125-EA41-AC27-E3E39317DAB4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9CC5882-304C-B84E-9823-DC07A5D40BF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94A88A-5BEB-8644-910A-398A363695D8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35826488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738F36A-99DA-F145-BD8D-07E708256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8810"/>
            <a:ext cx="12192000" cy="19803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E28812-1533-EB40-917B-E26A11C83D5D}"/>
              </a:ext>
            </a:extLst>
          </p:cNvPr>
          <p:cNvSpPr/>
          <p:nvPr/>
        </p:nvSpPr>
        <p:spPr>
          <a:xfrm>
            <a:off x="9282023" y="3096883"/>
            <a:ext cx="2734573" cy="207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B473E-2E08-CE40-9506-F7BC7E4ED985}"/>
              </a:ext>
            </a:extLst>
          </p:cNvPr>
          <p:cNvSpPr txBox="1"/>
          <p:nvPr/>
        </p:nvSpPr>
        <p:spPr>
          <a:xfrm>
            <a:off x="4965660" y="1298755"/>
            <a:ext cx="2072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Service Error Logs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E936F4-8738-7F40-B1F5-753BC4832F3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6864C8-27C3-A640-AF5D-DAFB4B3F47ED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B962F3-044E-834D-AF47-5E845E05091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3D95BF-FE89-9645-AF73-10ED730B8DDC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3F7717-5A3A-F542-BF9E-8B01495CBFC1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4056A0-A2B6-6943-ACD7-840D35552F8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66D666-5018-3940-921B-DBDB7F3C287B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ABB323-7225-784C-B4F1-FA35D296768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CEBD4C9-9CB1-644B-8792-C8BA9D74727D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A95CE5-8207-A046-9ADE-9D10DCC7DAD1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C4C8A67-DD15-A441-969D-D8847D636C6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87ED36-8F44-684A-861E-B0B8A4961B34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6965B2-7C3F-D848-9153-5080EACF3C44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079E279-8A95-C64D-818C-DD68CB7BF67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753A9-DB72-D146-B22D-2886D92F7E4C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21530713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738F36A-99DA-F145-BD8D-07E708256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8810"/>
            <a:ext cx="12192000" cy="19803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E28812-1533-EB40-917B-E26A11C83D5D}"/>
              </a:ext>
            </a:extLst>
          </p:cNvPr>
          <p:cNvSpPr/>
          <p:nvPr/>
        </p:nvSpPr>
        <p:spPr>
          <a:xfrm>
            <a:off x="9282023" y="3096883"/>
            <a:ext cx="2734573" cy="207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E13F49B-E548-0448-83E4-DCF9F21C5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38810"/>
            <a:ext cx="12192000" cy="19803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E6CBA8-AD3B-8F4F-BC87-69C25C6DBFA5}"/>
              </a:ext>
            </a:extLst>
          </p:cNvPr>
          <p:cNvSpPr/>
          <p:nvPr/>
        </p:nvSpPr>
        <p:spPr>
          <a:xfrm>
            <a:off x="9282023" y="3096883"/>
            <a:ext cx="2734573" cy="207034"/>
          </a:xfrm>
          <a:prstGeom prst="rect">
            <a:avLst/>
          </a:prstGeom>
          <a:solidFill>
            <a:srgbClr val="C8C8C8"/>
          </a:solidFill>
          <a:ln>
            <a:solidFill>
              <a:srgbClr val="C8C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A1ECB-1685-0D4D-844E-4E9FEFD6780F}"/>
              </a:ext>
            </a:extLst>
          </p:cNvPr>
          <p:cNvSpPr txBox="1"/>
          <p:nvPr/>
        </p:nvSpPr>
        <p:spPr>
          <a:xfrm>
            <a:off x="4965660" y="1298755"/>
            <a:ext cx="2072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Service Error Logs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29067-9F01-7246-B1F5-1B915CFE5267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61F12B-6E3A-E946-BDC3-036356D98D4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C80644-3F1B-D74F-B37C-70E54D97724D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40F5CD-71CB-CD49-A8FC-FB68D37960C2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31893C-B08F-F041-9285-54B84DA766AC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323D900-BE47-F64B-994D-3BA6E4C9D049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733207-7C91-BC4D-BD51-5E94F8847FF6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F66C7F-98AE-8844-AE34-8CBCFD921CD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D11FEC-ECF0-7446-B8D6-8991FA065A2E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000174-6A68-3D44-8CD7-BC9842D23125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462B54-10C7-C64E-9C34-0BBE8088D8B2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1C0F50-A10B-D642-8E99-FE3C68326583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364886A-01F7-6643-890B-DB5A4A38D958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77D152-6D0A-1844-B714-4FA0FE407C9C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247F2F-544F-7549-B089-514B520C29BF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40986199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15417574-B2B1-C845-A02E-C60F69BE2E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74B09-A81A-AC4F-B656-36AE4DCE536B}"/>
              </a:ext>
            </a:extLst>
          </p:cNvPr>
          <p:cNvSpPr txBox="1"/>
          <p:nvPr/>
        </p:nvSpPr>
        <p:spPr>
          <a:xfrm>
            <a:off x="389500" y="2936557"/>
            <a:ext cx="11413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Troubleshooting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Proactive Issue Resolution . Optimized Iguana Performance . Restore Business Productivity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7FA2A-911A-354C-B738-8815DDD4902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57E878-F137-C543-852C-2761DC191103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C91816-F503-8A4F-A51C-C0EC0BD88E6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C1A58F-E9F6-2C48-ACE5-FFF0B265DE71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56DC10-7C8C-D744-B8B4-A46ECF27D22E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F60110-C847-EC4B-B44B-C9E419DA4D5D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B51037-479D-4C4B-80ED-B748E199A40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F261F2F-91B3-B047-AC72-74831419880D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4BAB165-554A-AD40-A1DD-484E694AD641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6CCCA6-5EAF-D94B-84EC-7E9421B0CAF6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5D3B7F-731F-2D49-B24F-D99FF6FE242C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33BC4F7-1B57-2248-B765-0EB7EF2E24DD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94E6514-F408-4A45-BED2-A320FA9A41B4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04780F-199B-D84A-A095-E65BE8DDF53B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C8DE01-07E0-E54D-8129-FEC2A64ADBE9}"/>
              </a:ext>
            </a:extLst>
          </p:cNvPr>
          <p:cNvSpPr txBox="1"/>
          <p:nvPr/>
        </p:nvSpPr>
        <p:spPr>
          <a:xfrm>
            <a:off x="5270283" y="446604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27939261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2" y="3066939"/>
            <a:ext cx="369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SECURITY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672309-EF98-8345-A012-849473D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481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65A985-9339-5B41-B510-D13253244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25377" r="18337" b="26311"/>
          <a:stretch/>
        </p:blipFill>
        <p:spPr bwMode="auto">
          <a:xfrm>
            <a:off x="5033585" y="2347687"/>
            <a:ext cx="2124830" cy="90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621CF9E-EE25-D24A-88AC-EDFE8585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60CD6D-7F25-6B45-8A8B-3465BB7A8818}"/>
              </a:ext>
            </a:extLst>
          </p:cNvPr>
          <p:cNvSpPr txBox="1"/>
          <p:nvPr/>
        </p:nvSpPr>
        <p:spPr>
          <a:xfrm>
            <a:off x="4956040" y="3252493"/>
            <a:ext cx="2279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Application Files</a:t>
            </a:r>
          </a:p>
          <a:p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7187E4-8D92-3340-94C9-37042D1AE0C8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AA1719-0AC5-784D-8440-1ADF96D01594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1E323-E015-984D-8CED-493FB53008AF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CB74D6-7D22-E740-B08A-980CFC79A1B9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DE9E00-7D38-164E-9345-E7D5581909B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BD14C4-1E14-B942-8B9F-B0061B8EE7FD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D87B9C-3A5C-D54A-9E1F-FD804B41E21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2B484A-02FC-E744-9BD1-92BEC4472316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D58698-C215-C647-9DAB-852378CE2401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3AFA942-72EF-3141-AE89-6475E04AFCF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F21814-476C-6746-A65B-78802766483A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0AA43B4-A98D-974B-A3A7-35717AD0EC3D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6848767-6877-1345-A8C7-9447F3849E19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D59959C-ED53-1C40-AD11-FF7C60BF8BF4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F1CB19-7061-B945-8ED2-E8150D55BC99}"/>
              </a:ext>
            </a:extLst>
          </p:cNvPr>
          <p:cNvSpPr txBox="1"/>
          <p:nvPr/>
        </p:nvSpPr>
        <p:spPr>
          <a:xfrm>
            <a:off x="114083" y="446604"/>
            <a:ext cx="12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25256680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30258E-EA07-7141-ABB8-D00E6A653EC2}"/>
              </a:ext>
            </a:extLst>
          </p:cNvPr>
          <p:cNvSpPr txBox="1"/>
          <p:nvPr/>
        </p:nvSpPr>
        <p:spPr>
          <a:xfrm>
            <a:off x="4862035" y="2405097"/>
            <a:ext cx="221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Human readable data</a:t>
            </a:r>
          </a:p>
        </p:txBody>
      </p:sp>
      <p:pic>
        <p:nvPicPr>
          <p:cNvPr id="23" name="Picture 10" descr="Server Icons – Free Vector Download, PNG, SVG, GIF">
            <a:extLst>
              <a:ext uri="{FF2B5EF4-FFF2-40B4-BE49-F238E27FC236}">
                <a16:creationId xmlns:a16="http://schemas.microsoft.com/office/drawing/2014/main" id="{63C53071-84DF-6848-9876-8CB722966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85" y="4236494"/>
            <a:ext cx="1987084" cy="19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C00F35E-FF25-7A46-9112-C9366FC8820A}"/>
              </a:ext>
            </a:extLst>
          </p:cNvPr>
          <p:cNvSpPr txBox="1"/>
          <p:nvPr/>
        </p:nvSpPr>
        <p:spPr>
          <a:xfrm>
            <a:off x="5141438" y="4690389"/>
            <a:ext cx="1655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Encrypted data 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(not readable)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A3935B-A0A9-A74F-AE39-2F275A18B541}"/>
              </a:ext>
            </a:extLst>
          </p:cNvPr>
          <p:cNvSpPr txBox="1"/>
          <p:nvPr/>
        </p:nvSpPr>
        <p:spPr>
          <a:xfrm>
            <a:off x="2846795" y="6038912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E6B815-A073-CC4A-886B-458C9C29F0E7}"/>
              </a:ext>
            </a:extLst>
          </p:cNvPr>
          <p:cNvSpPr txBox="1"/>
          <p:nvPr/>
        </p:nvSpPr>
        <p:spPr>
          <a:xfrm>
            <a:off x="8324136" y="6038912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38D61-D185-7445-9CDF-2E5BD435B653}"/>
              </a:ext>
            </a:extLst>
          </p:cNvPr>
          <p:cNvSpPr txBox="1"/>
          <p:nvPr/>
        </p:nvSpPr>
        <p:spPr>
          <a:xfrm>
            <a:off x="4011468" y="5254778"/>
            <a:ext cx="725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SSL Key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D7BB76-D561-1D47-B7D8-2DBBFBE43949}"/>
              </a:ext>
            </a:extLst>
          </p:cNvPr>
          <p:cNvSpPr/>
          <p:nvPr/>
        </p:nvSpPr>
        <p:spPr>
          <a:xfrm>
            <a:off x="4011468" y="5205293"/>
            <a:ext cx="725968" cy="357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0A3DF2-6437-8D45-ADEF-84166BF1AF71}"/>
              </a:ext>
            </a:extLst>
          </p:cNvPr>
          <p:cNvSpPr txBox="1"/>
          <p:nvPr/>
        </p:nvSpPr>
        <p:spPr>
          <a:xfrm>
            <a:off x="7000012" y="5253902"/>
            <a:ext cx="725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SSL Key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2339F1-BFB2-044E-8B82-B7A224108355}"/>
              </a:ext>
            </a:extLst>
          </p:cNvPr>
          <p:cNvSpPr/>
          <p:nvPr/>
        </p:nvSpPr>
        <p:spPr>
          <a:xfrm>
            <a:off x="7000012" y="5204417"/>
            <a:ext cx="725968" cy="357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8" descr="Computer High Resolution PNG Icon - Web Icons PNG">
            <a:extLst>
              <a:ext uri="{FF2B5EF4-FFF2-40B4-BE49-F238E27FC236}">
                <a16:creationId xmlns:a16="http://schemas.microsoft.com/office/drawing/2014/main" id="{1F296CCA-E8DF-F643-9DD4-CEC3D7D1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81" y="4690389"/>
            <a:ext cx="1256478" cy="12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111B70-37BE-F74F-8538-FB70DDCBC3F5}"/>
              </a:ext>
            </a:extLst>
          </p:cNvPr>
          <p:cNvCxnSpPr>
            <a:endCxn id="19" idx="1"/>
          </p:cNvCxnSpPr>
          <p:nvPr/>
        </p:nvCxnSpPr>
        <p:spPr>
          <a:xfrm>
            <a:off x="3632459" y="5383048"/>
            <a:ext cx="379009" cy="87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526F645-4A9C-2342-B7F6-F18AD447324B}"/>
              </a:ext>
            </a:extLst>
          </p:cNvPr>
          <p:cNvCxnSpPr/>
          <p:nvPr/>
        </p:nvCxnSpPr>
        <p:spPr>
          <a:xfrm>
            <a:off x="7725980" y="5382172"/>
            <a:ext cx="379009" cy="87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1835CF-9383-4842-9C29-37DD71D1981D}"/>
              </a:ext>
            </a:extLst>
          </p:cNvPr>
          <p:cNvCxnSpPr>
            <a:stCxn id="19" idx="3"/>
            <a:endCxn id="38" idx="1"/>
          </p:cNvCxnSpPr>
          <p:nvPr/>
        </p:nvCxnSpPr>
        <p:spPr>
          <a:xfrm flipV="1">
            <a:off x="4737436" y="5383048"/>
            <a:ext cx="2262576" cy="876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10" descr="Server Icons – Free Vector Download, PNG, SVG, GIF">
            <a:extLst>
              <a:ext uri="{FF2B5EF4-FFF2-40B4-BE49-F238E27FC236}">
                <a16:creationId xmlns:a16="http://schemas.microsoft.com/office/drawing/2014/main" id="{70469667-ACF8-0246-9D18-8EA755F83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85" y="1789538"/>
            <a:ext cx="1987084" cy="19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9B8F267-A67F-6845-B8C6-67C1AA6DE6F5}"/>
              </a:ext>
            </a:extLst>
          </p:cNvPr>
          <p:cNvSpPr txBox="1"/>
          <p:nvPr/>
        </p:nvSpPr>
        <p:spPr>
          <a:xfrm>
            <a:off x="2846795" y="3591956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A3E628-8329-4E43-98E6-155676A150B1}"/>
              </a:ext>
            </a:extLst>
          </p:cNvPr>
          <p:cNvSpPr txBox="1"/>
          <p:nvPr/>
        </p:nvSpPr>
        <p:spPr>
          <a:xfrm>
            <a:off x="8324136" y="3591956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pic>
        <p:nvPicPr>
          <p:cNvPr id="55" name="Picture 8" descr="Computer High Resolution PNG Icon - Web Icons PNG">
            <a:extLst>
              <a:ext uri="{FF2B5EF4-FFF2-40B4-BE49-F238E27FC236}">
                <a16:creationId xmlns:a16="http://schemas.microsoft.com/office/drawing/2014/main" id="{FE385F7B-C7C7-1643-A194-5D039FFE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81" y="2243433"/>
            <a:ext cx="1256478" cy="12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76A8C04-A921-6641-8370-0E7E22696096}"/>
              </a:ext>
            </a:extLst>
          </p:cNvPr>
          <p:cNvCxnSpPr>
            <a:cxnSpLocks/>
          </p:cNvCxnSpPr>
          <p:nvPr/>
        </p:nvCxnSpPr>
        <p:spPr>
          <a:xfrm>
            <a:off x="3661487" y="2936092"/>
            <a:ext cx="439739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EA608DD-BDFE-BE49-8ED4-2D154B7D5B99}"/>
              </a:ext>
            </a:extLst>
          </p:cNvPr>
          <p:cNvSpPr txBox="1"/>
          <p:nvPr/>
        </p:nvSpPr>
        <p:spPr>
          <a:xfrm>
            <a:off x="5631541" y="1914849"/>
            <a:ext cx="67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239A02-8D84-5249-A6C8-16A2A1ED2640}"/>
              </a:ext>
            </a:extLst>
          </p:cNvPr>
          <p:cNvSpPr txBox="1"/>
          <p:nvPr/>
        </p:nvSpPr>
        <p:spPr>
          <a:xfrm>
            <a:off x="5578643" y="4213497"/>
            <a:ext cx="78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E4E7C9-D4C5-4744-9C62-6B737582B8A7}"/>
              </a:ext>
            </a:extLst>
          </p:cNvPr>
          <p:cNvSpPr txBox="1"/>
          <p:nvPr/>
        </p:nvSpPr>
        <p:spPr>
          <a:xfrm>
            <a:off x="5058120" y="839164"/>
            <a:ext cx="2075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SSL Security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F2967C-19E8-C849-83E6-DC6FC20AF547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DE585F0-F5D3-394D-AEFE-2A912A21CF80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DC3551C-C83F-B142-A326-03EEE2D08297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4AE2A2-783A-114D-BF9C-07288DFDCAD0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281B98A-009F-804C-9C13-4B7E1DCC9F8C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32FFD53-A787-534B-AEA3-AC77E465FE9B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69DC4E2-8D7D-9642-87E3-56FE934BDBFB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6281D29-937E-AD42-A901-FE90AA4B02CB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C6FFD66-2509-CB4F-A2DC-C862CAD13FEB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FDEF7E8-0EC1-6B46-868B-0F699E81DDC8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87E74AC-EE12-5348-9049-E49BBADD7A56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CC23C8B-AC47-BC48-82DE-95ADF04BE2C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F8D16AD-5981-E347-A355-9CC79F96A155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FE94472-05AD-534D-B8D5-A9634F0EE98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456912-7078-3B48-96D2-046F8AA6E91B}"/>
              </a:ext>
            </a:extLst>
          </p:cNvPr>
          <p:cNvSpPr txBox="1"/>
          <p:nvPr/>
        </p:nvSpPr>
        <p:spPr>
          <a:xfrm>
            <a:off x="6565683" y="446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42208755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EF113E5-C0C8-3C42-A904-5A00143B9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515" y="1986128"/>
            <a:ext cx="9114970" cy="43603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E4F7C-0D22-2048-8AA9-D6F78F953165}"/>
              </a:ext>
            </a:extLst>
          </p:cNvPr>
          <p:cNvSpPr/>
          <p:nvPr/>
        </p:nvSpPr>
        <p:spPr>
          <a:xfrm>
            <a:off x="2511972" y="4444164"/>
            <a:ext cx="2638340" cy="2819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DBE6C-1400-5E44-96CF-475624B48837}"/>
              </a:ext>
            </a:extLst>
          </p:cNvPr>
          <p:cNvSpPr txBox="1"/>
          <p:nvPr/>
        </p:nvSpPr>
        <p:spPr>
          <a:xfrm>
            <a:off x="5374456" y="1295287"/>
            <a:ext cx="1443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SSL Settings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188673-808D-1A43-8A28-32711C4A46E8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35CE491-8B54-A44B-B998-0F37E71752D5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B22EEC-5813-CF4D-8C25-9889EDB9C85B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0CA0DC-C180-B24A-889D-91BC99A9BA93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93504F-A00E-534E-B315-321C68694869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104E80-1DF9-4444-A18F-EFDF3EF8541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158066-EC91-CA48-8126-7429C6BACB5C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FABBD4-EF0A-AA48-B5EF-B90FCCE662F0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818C9B3-36BA-9448-86EE-07FA12ED2823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8668E7-BD8F-914F-AB43-419A36B12A19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4BB1EB-E19C-6342-BBCF-A2C121779FAA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71D7D44-A389-BA4B-A292-D8F3679A6139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E8C78D8-3101-1645-9880-930A9D55B309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ABA1863-8B1C-F74A-86C4-31A98F7123D0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DB6DD2-80AB-4043-8B8B-95EA10129971}"/>
              </a:ext>
            </a:extLst>
          </p:cNvPr>
          <p:cNvSpPr txBox="1"/>
          <p:nvPr/>
        </p:nvSpPr>
        <p:spPr>
          <a:xfrm>
            <a:off x="6565683" y="446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3908646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EF113E5-C0C8-3C42-A904-5A00143B9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515" y="1986128"/>
            <a:ext cx="9114970" cy="43603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E4F7C-0D22-2048-8AA9-D6F78F953165}"/>
              </a:ext>
            </a:extLst>
          </p:cNvPr>
          <p:cNvSpPr/>
          <p:nvPr/>
        </p:nvSpPr>
        <p:spPr>
          <a:xfrm>
            <a:off x="2511972" y="4803228"/>
            <a:ext cx="6768662" cy="777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C2E13-0EF3-654C-BD3B-CBE65AEE3663}"/>
              </a:ext>
            </a:extLst>
          </p:cNvPr>
          <p:cNvSpPr txBox="1"/>
          <p:nvPr/>
        </p:nvSpPr>
        <p:spPr>
          <a:xfrm>
            <a:off x="5374456" y="1295287"/>
            <a:ext cx="1443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SSL Settings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DC55D8-B7C5-8D48-82FF-673F7AE54394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CB5E7D-E5D2-B940-A3F0-62125BEDE46C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7D564A7-BED8-C343-8787-55C1E39AAC7E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8EF598-EB8C-E446-B246-7CD61162B052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F8F7946-0B31-FE45-9034-9B08F10FCDF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725984-DF32-8446-B7A9-82237C17A654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03A12-4852-4347-937F-7518601ACF9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C993392-5FB7-3641-B9B0-1578ECF3C95C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002049-7B2A-5848-BEFC-6720398ED21A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0E8B120-B813-D845-91BD-50A6450E74B8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D7699AF-6320-8E44-96A7-90D916733439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11990F-82D8-844E-ADAB-7661BE463FE2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999A40-B21F-224F-ABF0-C2C152AEBC38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2C1AB08-7D0F-E244-A45F-775C9A22852C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C34062-EF02-2541-9C92-6FAAADC324F8}"/>
              </a:ext>
            </a:extLst>
          </p:cNvPr>
          <p:cNvSpPr txBox="1"/>
          <p:nvPr/>
        </p:nvSpPr>
        <p:spPr>
          <a:xfrm>
            <a:off x="6565683" y="446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35982343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74BCDB-1882-9643-8B87-1B7E20213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733905"/>
            <a:ext cx="8839200" cy="47589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6DF739-9146-9C4D-8B74-ED4B7A4A11C6}"/>
              </a:ext>
            </a:extLst>
          </p:cNvPr>
          <p:cNvSpPr/>
          <p:nvPr/>
        </p:nvSpPr>
        <p:spPr>
          <a:xfrm>
            <a:off x="3352800" y="3330067"/>
            <a:ext cx="2638340" cy="2819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BF112D-8C5E-534D-BE76-C2AACAC2928F}"/>
              </a:ext>
            </a:extLst>
          </p:cNvPr>
          <p:cNvSpPr/>
          <p:nvPr/>
        </p:nvSpPr>
        <p:spPr>
          <a:xfrm>
            <a:off x="3352800" y="3697074"/>
            <a:ext cx="5315712" cy="777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1B9610-0C47-3A4E-9DB0-AEF9FF400BA1}"/>
              </a:ext>
            </a:extLst>
          </p:cNvPr>
          <p:cNvSpPr txBox="1"/>
          <p:nvPr/>
        </p:nvSpPr>
        <p:spPr>
          <a:xfrm>
            <a:off x="5374456" y="1295287"/>
            <a:ext cx="1443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SSL Settings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C12C9B-A50A-2C44-8116-F29A982478E0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6B3CC0-D3AA-B44C-8CC2-D25BC1B58B8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8EF693E-2FBB-9742-BC7E-A198FE74CE35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B60D09-5215-FF49-BF4D-96E533A60DDC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FE6A6C-7C6D-394E-AB35-23AED01962E0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F101476-B4A2-9940-9F16-D5C846E4163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9C5F68-6741-884A-AC46-386871A7FBC7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531ED2-6834-134A-970B-4F6324330D6E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C9C653-4AF9-7346-939F-BBC4B26E6E5F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56B636F-D6CA-5B4B-BF35-97DBCDA8FEA0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D617BF-D7CC-A445-9B15-1A124E42567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4199269-4C68-0A4F-9404-178351F5FF27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033B44-F640-3945-94EF-10AB2C4EB790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4EFDDD4-0BB9-EA42-9400-A637A07CD7C1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8A46C8-E3CB-6D42-A629-500D7E33117F}"/>
              </a:ext>
            </a:extLst>
          </p:cNvPr>
          <p:cNvSpPr txBox="1"/>
          <p:nvPr/>
        </p:nvSpPr>
        <p:spPr>
          <a:xfrm>
            <a:off x="6565683" y="446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42737384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74BCDB-1882-9643-8B87-1B7E20213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733905"/>
            <a:ext cx="8839200" cy="47589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6DF739-9146-9C4D-8B74-ED4B7A4A11C6}"/>
              </a:ext>
            </a:extLst>
          </p:cNvPr>
          <p:cNvSpPr/>
          <p:nvPr/>
        </p:nvSpPr>
        <p:spPr>
          <a:xfrm>
            <a:off x="3352800" y="4538751"/>
            <a:ext cx="2638340" cy="2819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7772A-5C28-AA46-A729-DB82DC3D1B3D}"/>
              </a:ext>
            </a:extLst>
          </p:cNvPr>
          <p:cNvSpPr txBox="1"/>
          <p:nvPr/>
        </p:nvSpPr>
        <p:spPr>
          <a:xfrm>
            <a:off x="5374456" y="1295287"/>
            <a:ext cx="1443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SSL Settings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BEAFC-5E17-D944-ADF9-6995522347B6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AFF23F-DE2D-DB40-A74A-A1A0C8D89FAA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328F2B-5DDF-A348-8F46-692DA6EFB01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775C85-64CB-CB41-8704-077BE267AABA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286BF8-D16A-7842-A880-7D71EE688FA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7ADA50-C3DF-9E45-AD0A-C85025E5F9A7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372F55-ACDC-634C-B052-872F9496030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8CF897-3166-D641-811D-F364081F1403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1543D9-1B25-E142-A171-84F169CA41F7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A7E6B9-7399-A64A-85C7-85A3045F5FDC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19E721-2E8E-104C-99EC-F036DB999CEB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C5EF66B-4D98-E248-8B65-CD0F6B5527C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972C0E-FB38-BE41-908E-D7673408B87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AC3BC02-DD45-0F4B-AD7C-4CA7FAE4D321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4CD80-C8A8-C240-A39F-4F754BC73C53}"/>
              </a:ext>
            </a:extLst>
          </p:cNvPr>
          <p:cNvSpPr txBox="1"/>
          <p:nvPr/>
        </p:nvSpPr>
        <p:spPr>
          <a:xfrm>
            <a:off x="6565683" y="446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3137161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74BCDB-1882-9643-8B87-1B7E20213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733905"/>
            <a:ext cx="8839200" cy="47589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6DF739-9146-9C4D-8B74-ED4B7A4A11C6}"/>
              </a:ext>
            </a:extLst>
          </p:cNvPr>
          <p:cNvSpPr/>
          <p:nvPr/>
        </p:nvSpPr>
        <p:spPr>
          <a:xfrm>
            <a:off x="3352800" y="5284984"/>
            <a:ext cx="2638340" cy="2819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56D9B7-D4C0-804B-B834-7092D576B0EF}"/>
              </a:ext>
            </a:extLst>
          </p:cNvPr>
          <p:cNvSpPr txBox="1"/>
          <p:nvPr/>
        </p:nvSpPr>
        <p:spPr>
          <a:xfrm>
            <a:off x="5374456" y="1295287"/>
            <a:ext cx="1443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SSL Settings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DA6D52-2376-1F44-A5DE-B64A5D88E030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7FE0E9-66E6-B347-B1C9-B9D46DCB3C4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AD25F7-1E61-D543-82FB-B2BD0F614BF3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B97DF4-A977-7B42-88AE-ED4AC12BCD8B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DD072BB-3E27-6742-9412-C874210C0748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ED4DCD-AF9D-D244-ADAD-9DEA0A438921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9AAE00-92CA-6F49-AA09-DA4B78785B1E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76178-A181-094D-BCB5-A768777F2147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DA5DB8-5D20-9D43-B030-4544C9E23385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5FB084-8439-3147-BA92-FF35A84B03E5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8CC582B-73CD-574F-A674-8ADD921999C0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07A2EE0-A721-B54B-A91A-DB6D06349AF0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820647B-F272-BB40-B0A1-1CA706B5DDCB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F6584A0-7F4C-C441-B2DA-561D9AB1E8D6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79ABD0-59ED-1448-AD8F-E3B857866CD8}"/>
              </a:ext>
            </a:extLst>
          </p:cNvPr>
          <p:cNvSpPr txBox="1"/>
          <p:nvPr/>
        </p:nvSpPr>
        <p:spPr>
          <a:xfrm>
            <a:off x="6565683" y="446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1407203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Server Icons – Free Vector Download, PNG, SVG, GIF">
            <a:extLst>
              <a:ext uri="{FF2B5EF4-FFF2-40B4-BE49-F238E27FC236}">
                <a16:creationId xmlns:a16="http://schemas.microsoft.com/office/drawing/2014/main" id="{B4BA9AB8-C18E-B348-B50D-6D072D46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42" y="3706872"/>
            <a:ext cx="1987084" cy="19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erson Icon User,person,man Icon PNG Transparent Background, Free Download  #1671 - FreeIconsPNG">
            <a:extLst>
              <a:ext uri="{FF2B5EF4-FFF2-40B4-BE49-F238E27FC236}">
                <a16:creationId xmlns:a16="http://schemas.microsoft.com/office/drawing/2014/main" id="{FC4680AB-F162-8047-8A3F-243D55FE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29" y="4358351"/>
            <a:ext cx="1030890" cy="10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89BFA52B-662E-024E-B589-2D55A77C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401" y="4282366"/>
            <a:ext cx="1390588" cy="12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ooking for a Reverse Proxy? - ApplicGate">
            <a:extLst>
              <a:ext uri="{FF2B5EF4-FFF2-40B4-BE49-F238E27FC236}">
                <a16:creationId xmlns:a16="http://schemas.microsoft.com/office/drawing/2014/main" id="{9885C15B-F36E-A743-8136-3873097F6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91" y="4470987"/>
            <a:ext cx="973778" cy="973778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653896-4C28-0643-A30D-C148F38EF8B2}"/>
              </a:ext>
            </a:extLst>
          </p:cNvPr>
          <p:cNvSpPr/>
          <p:nvPr/>
        </p:nvSpPr>
        <p:spPr>
          <a:xfrm>
            <a:off x="7187935" y="3537496"/>
            <a:ext cx="3302529" cy="21724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3CF2B-E3B1-0D43-92D2-F1B513D36633}"/>
              </a:ext>
            </a:extLst>
          </p:cNvPr>
          <p:cNvSpPr txBox="1"/>
          <p:nvPr/>
        </p:nvSpPr>
        <p:spPr>
          <a:xfrm>
            <a:off x="7199585" y="3538706"/>
            <a:ext cx="1639614" cy="33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Private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5DFF7-902D-8541-8506-A801ADD1B660}"/>
              </a:ext>
            </a:extLst>
          </p:cNvPr>
          <p:cNvSpPr txBox="1"/>
          <p:nvPr/>
        </p:nvSpPr>
        <p:spPr>
          <a:xfrm>
            <a:off x="5624774" y="5414712"/>
            <a:ext cx="149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proxy</a:t>
            </a:r>
          </a:p>
        </p:txBody>
      </p:sp>
      <p:pic>
        <p:nvPicPr>
          <p:cNvPr id="3096" name="Picture 24" descr="Cloud Icon – Free Download, PNG and Vector">
            <a:extLst>
              <a:ext uri="{FF2B5EF4-FFF2-40B4-BE49-F238E27FC236}">
                <a16:creationId xmlns:a16="http://schemas.microsoft.com/office/drawing/2014/main" id="{D57F5748-CBD3-7D4E-9E30-852DDBD9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65" y="4124233"/>
            <a:ext cx="1299105" cy="12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21A66C-AD3C-5C4E-97D6-F19D3BE2911C}"/>
              </a:ext>
            </a:extLst>
          </p:cNvPr>
          <p:cNvSpPr txBox="1"/>
          <p:nvPr/>
        </p:nvSpPr>
        <p:spPr>
          <a:xfrm>
            <a:off x="4058287" y="4723562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Internet</a:t>
            </a:r>
          </a:p>
        </p:txBody>
      </p:sp>
      <p:pic>
        <p:nvPicPr>
          <p:cNvPr id="3100" name="Picture 28" descr="Request Icons - Download Free Vector Icons | Noun Project">
            <a:extLst>
              <a:ext uri="{FF2B5EF4-FFF2-40B4-BE49-F238E27FC236}">
                <a16:creationId xmlns:a16="http://schemas.microsoft.com/office/drawing/2014/main" id="{2D39ED82-7382-7442-BB22-EC6A1940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32" y="4568120"/>
            <a:ext cx="305676" cy="3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A076B2-DB3B-1A41-BC7D-69B021CE2EE8}"/>
              </a:ext>
            </a:extLst>
          </p:cNvPr>
          <p:cNvSpPr txBox="1"/>
          <p:nvPr/>
        </p:nvSpPr>
        <p:spPr>
          <a:xfrm>
            <a:off x="2056990" y="5414712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D99BB-B987-644C-8C32-A86688691579}"/>
              </a:ext>
            </a:extLst>
          </p:cNvPr>
          <p:cNvSpPr txBox="1"/>
          <p:nvPr/>
        </p:nvSpPr>
        <p:spPr>
          <a:xfrm>
            <a:off x="8931752" y="5415750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3D366A-A03A-FD40-A794-529C3EDDD9C9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F793B4-4248-EF4E-9A36-0D40468D8FD5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247E90-6FD8-1A40-A4D6-0EF5EF9D8AFF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4E8DC88-A720-AA47-8A62-17505A6DEFDE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58829A-2348-064F-85E3-10C83B37D14A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293E43A-E53A-A24B-8325-B627BC5FC6D2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09B78DE-9D90-DD45-AE7A-CF7A516819B5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B4B3A4-91CF-3240-848F-D049E9190DE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E5526FB-F4AF-0B42-B595-7A2D335D15F1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B909F5B-96C1-E942-AB45-05951631B58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38D3679-BDE0-C444-A604-5C82304B5334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04808F-E914-BE45-8314-7E1B9577C4E4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C6D44D-2ED9-E64A-854B-683F5EDCA0C1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71182EB-FA70-AA4C-99A9-3495B41DC40C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DE8BCB-5CD1-F044-B120-F1CBF47B67D7}"/>
              </a:ext>
            </a:extLst>
          </p:cNvPr>
          <p:cNvSpPr txBox="1"/>
          <p:nvPr/>
        </p:nvSpPr>
        <p:spPr>
          <a:xfrm>
            <a:off x="6565683" y="446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7303182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Server Icons – Free Vector Download, PNG, SVG, GIF">
            <a:extLst>
              <a:ext uri="{FF2B5EF4-FFF2-40B4-BE49-F238E27FC236}">
                <a16:creationId xmlns:a16="http://schemas.microsoft.com/office/drawing/2014/main" id="{B4BA9AB8-C18E-B348-B50D-6D072D46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42" y="3706872"/>
            <a:ext cx="1987084" cy="19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89BFA52B-662E-024E-B589-2D55A77C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401" y="4282366"/>
            <a:ext cx="1390588" cy="12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ooking for a Reverse Proxy? - ApplicGate">
            <a:extLst>
              <a:ext uri="{FF2B5EF4-FFF2-40B4-BE49-F238E27FC236}">
                <a16:creationId xmlns:a16="http://schemas.microsoft.com/office/drawing/2014/main" id="{9885C15B-F36E-A743-8136-3873097F6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91" y="4470987"/>
            <a:ext cx="973778" cy="973778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653896-4C28-0643-A30D-C148F38EF8B2}"/>
              </a:ext>
            </a:extLst>
          </p:cNvPr>
          <p:cNvSpPr/>
          <p:nvPr/>
        </p:nvSpPr>
        <p:spPr>
          <a:xfrm>
            <a:off x="7187935" y="3537496"/>
            <a:ext cx="3302529" cy="21724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3CF2B-E3B1-0D43-92D2-F1B513D36633}"/>
              </a:ext>
            </a:extLst>
          </p:cNvPr>
          <p:cNvSpPr txBox="1"/>
          <p:nvPr/>
        </p:nvSpPr>
        <p:spPr>
          <a:xfrm>
            <a:off x="7199585" y="3538706"/>
            <a:ext cx="1639614" cy="33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Private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5DFF7-902D-8541-8506-A801ADD1B660}"/>
              </a:ext>
            </a:extLst>
          </p:cNvPr>
          <p:cNvSpPr txBox="1"/>
          <p:nvPr/>
        </p:nvSpPr>
        <p:spPr>
          <a:xfrm>
            <a:off x="5624774" y="5414712"/>
            <a:ext cx="149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proxy</a:t>
            </a:r>
          </a:p>
        </p:txBody>
      </p:sp>
      <p:pic>
        <p:nvPicPr>
          <p:cNvPr id="3096" name="Picture 24" descr="Cloud Icon – Free Download, PNG and Vector">
            <a:extLst>
              <a:ext uri="{FF2B5EF4-FFF2-40B4-BE49-F238E27FC236}">
                <a16:creationId xmlns:a16="http://schemas.microsoft.com/office/drawing/2014/main" id="{D57F5748-CBD3-7D4E-9E30-852DDBD9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65" y="4124233"/>
            <a:ext cx="1299105" cy="12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21A66C-AD3C-5C4E-97D6-F19D3BE2911C}"/>
              </a:ext>
            </a:extLst>
          </p:cNvPr>
          <p:cNvSpPr txBox="1"/>
          <p:nvPr/>
        </p:nvSpPr>
        <p:spPr>
          <a:xfrm>
            <a:off x="4058287" y="4723562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Internet</a:t>
            </a:r>
          </a:p>
        </p:txBody>
      </p:sp>
      <p:pic>
        <p:nvPicPr>
          <p:cNvPr id="3100" name="Picture 28" descr="Request Icons - Download Free Vector Icons | Noun Project">
            <a:extLst>
              <a:ext uri="{FF2B5EF4-FFF2-40B4-BE49-F238E27FC236}">
                <a16:creationId xmlns:a16="http://schemas.microsoft.com/office/drawing/2014/main" id="{2D39ED82-7382-7442-BB22-EC6A1940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32" y="4568120"/>
            <a:ext cx="305676" cy="3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A076B2-DB3B-1A41-BC7D-69B021CE2EE8}"/>
              </a:ext>
            </a:extLst>
          </p:cNvPr>
          <p:cNvSpPr txBox="1"/>
          <p:nvPr/>
        </p:nvSpPr>
        <p:spPr>
          <a:xfrm>
            <a:off x="2056990" y="5414712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D99BB-B987-644C-8C32-A86688691579}"/>
              </a:ext>
            </a:extLst>
          </p:cNvPr>
          <p:cNvSpPr txBox="1"/>
          <p:nvPr/>
        </p:nvSpPr>
        <p:spPr>
          <a:xfrm>
            <a:off x="8931752" y="5415750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B6843-51DB-6D47-B5E9-0ABC50BB4C51}"/>
              </a:ext>
            </a:extLst>
          </p:cNvPr>
          <p:cNvSpPr txBox="1"/>
          <p:nvPr/>
        </p:nvSpPr>
        <p:spPr>
          <a:xfrm>
            <a:off x="4785834" y="915272"/>
            <a:ext cx="2620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Reverse Proxy with SSO</a:t>
            </a:r>
          </a:p>
        </p:txBody>
      </p:sp>
      <p:pic>
        <p:nvPicPr>
          <p:cNvPr id="17" name="Picture 6" descr="Person Icon User,person,man Icon PNG Transparent Background, Free Download  #1671 - FreeIconsPNG">
            <a:extLst>
              <a:ext uri="{FF2B5EF4-FFF2-40B4-BE49-F238E27FC236}">
                <a16:creationId xmlns:a16="http://schemas.microsoft.com/office/drawing/2014/main" id="{2E7A23BD-935A-CE4E-BBB0-93E8B93D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29" y="4358351"/>
            <a:ext cx="1030890" cy="10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19A63E-D2E5-4443-A2B7-3594D74E8A47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2AE7B43-617C-CA44-AAC7-87EE85C4ABE3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3EFE6BF-E315-194D-80BF-7B86EE3EECAF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6E07A5D-D0D8-4946-8AE6-0D59CAA51FDE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6C946BA-B8FF-8C49-AE22-C5E3A5057185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0C6E88-6604-DB49-BD06-11898761897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2EA30F0-825A-7A48-B04C-5B1079B3637A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0489E65-B6F9-214B-8E67-6FD38F790BA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0275D2-C8B1-194C-829C-830A97FD9005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32CE9FC-4552-254D-85F7-744F7AA1C5F1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5BFF58-3386-6242-A849-B020B1BF20B4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EDD5D61-A6AF-4548-9DF2-47FA138DE8A9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7DDAC64-07DB-F949-9D35-01524C766AD4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DD26C28-38F9-ED4A-ACDC-1509F161D028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2844A3-3E29-1841-B426-9C5E380530DE}"/>
              </a:ext>
            </a:extLst>
          </p:cNvPr>
          <p:cNvSpPr txBox="1"/>
          <p:nvPr/>
        </p:nvSpPr>
        <p:spPr>
          <a:xfrm>
            <a:off x="6565683" y="446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2019317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Server Icons – Free Vector Download, PNG, SVG, GIF">
            <a:extLst>
              <a:ext uri="{FF2B5EF4-FFF2-40B4-BE49-F238E27FC236}">
                <a16:creationId xmlns:a16="http://schemas.microsoft.com/office/drawing/2014/main" id="{B4BA9AB8-C18E-B348-B50D-6D072D46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42" y="3706872"/>
            <a:ext cx="1987084" cy="19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89BFA52B-662E-024E-B589-2D55A77C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401" y="4282366"/>
            <a:ext cx="1390588" cy="12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ooking for a Reverse Proxy? - ApplicGate">
            <a:extLst>
              <a:ext uri="{FF2B5EF4-FFF2-40B4-BE49-F238E27FC236}">
                <a16:creationId xmlns:a16="http://schemas.microsoft.com/office/drawing/2014/main" id="{9885C15B-F36E-A743-8136-3873097F6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91" y="4470987"/>
            <a:ext cx="973778" cy="97377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3CF2B-E3B1-0D43-92D2-F1B513D36633}"/>
              </a:ext>
            </a:extLst>
          </p:cNvPr>
          <p:cNvSpPr txBox="1"/>
          <p:nvPr/>
        </p:nvSpPr>
        <p:spPr>
          <a:xfrm>
            <a:off x="7199585" y="3538706"/>
            <a:ext cx="1639614" cy="33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Private Network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0BF0D4-B35A-BD4C-9291-877584430599}"/>
              </a:ext>
            </a:extLst>
          </p:cNvPr>
          <p:cNvCxnSpPr>
            <a:cxnSpLocks/>
          </p:cNvCxnSpPr>
          <p:nvPr/>
        </p:nvCxnSpPr>
        <p:spPr>
          <a:xfrm>
            <a:off x="5181600" y="4873796"/>
            <a:ext cx="1009621" cy="0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6" name="Picture 24" descr="Cloud Icon – Free Download, PNG and Vector">
            <a:extLst>
              <a:ext uri="{FF2B5EF4-FFF2-40B4-BE49-F238E27FC236}">
                <a16:creationId xmlns:a16="http://schemas.microsoft.com/office/drawing/2014/main" id="{D57F5748-CBD3-7D4E-9E30-852DDBD9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65" y="4124233"/>
            <a:ext cx="1299105" cy="12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21A66C-AD3C-5C4E-97D6-F19D3BE2911C}"/>
              </a:ext>
            </a:extLst>
          </p:cNvPr>
          <p:cNvSpPr txBox="1"/>
          <p:nvPr/>
        </p:nvSpPr>
        <p:spPr>
          <a:xfrm>
            <a:off x="4058287" y="4723562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Internet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0B26E24-457E-744E-9697-31A396CBDB19}"/>
              </a:ext>
            </a:extLst>
          </p:cNvPr>
          <p:cNvCxnSpPr>
            <a:cxnSpLocks/>
          </p:cNvCxnSpPr>
          <p:nvPr/>
        </p:nvCxnSpPr>
        <p:spPr>
          <a:xfrm flipV="1">
            <a:off x="6973614" y="4873796"/>
            <a:ext cx="1865586" cy="5152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00" name="Picture 28" descr="Request Icons - Download Free Vector Icons | Noun Project">
            <a:extLst>
              <a:ext uri="{FF2B5EF4-FFF2-40B4-BE49-F238E27FC236}">
                <a16:creationId xmlns:a16="http://schemas.microsoft.com/office/drawing/2014/main" id="{2D39ED82-7382-7442-BB22-EC6A1940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32" y="4568120"/>
            <a:ext cx="305676" cy="3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30CDB6A-1BF5-9E4F-81E9-AF3B175CEDA7}"/>
              </a:ext>
            </a:extLst>
          </p:cNvPr>
          <p:cNvCxnSpPr>
            <a:cxnSpLocks/>
          </p:cNvCxnSpPr>
          <p:nvPr/>
        </p:nvCxnSpPr>
        <p:spPr>
          <a:xfrm flipH="1">
            <a:off x="2844852" y="4897119"/>
            <a:ext cx="915546" cy="0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BBFF6-3DCB-524B-9D73-83645C4FB487}"/>
              </a:ext>
            </a:extLst>
          </p:cNvPr>
          <p:cNvSpPr/>
          <p:nvPr/>
        </p:nvSpPr>
        <p:spPr>
          <a:xfrm>
            <a:off x="7187935" y="3537496"/>
            <a:ext cx="3302529" cy="21724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F55560-89F3-8448-B6B1-661CC050E325}"/>
              </a:ext>
            </a:extLst>
          </p:cNvPr>
          <p:cNvSpPr txBox="1"/>
          <p:nvPr/>
        </p:nvSpPr>
        <p:spPr>
          <a:xfrm>
            <a:off x="5624774" y="5414712"/>
            <a:ext cx="149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proxy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42FC8F-00D2-1B45-8181-82E2B6CE2D68}"/>
              </a:ext>
            </a:extLst>
          </p:cNvPr>
          <p:cNvSpPr txBox="1"/>
          <p:nvPr/>
        </p:nvSpPr>
        <p:spPr>
          <a:xfrm>
            <a:off x="2056990" y="5414712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3ECE99-FB7D-F741-A16E-E1FF5B11E3B4}"/>
              </a:ext>
            </a:extLst>
          </p:cNvPr>
          <p:cNvSpPr txBox="1"/>
          <p:nvPr/>
        </p:nvSpPr>
        <p:spPr>
          <a:xfrm>
            <a:off x="8931752" y="5415750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pic>
        <p:nvPicPr>
          <p:cNvPr id="21" name="Picture 6" descr="Person Icon User,person,man Icon PNG Transparent Background, Free Download  #1671 - FreeIconsPNG">
            <a:extLst>
              <a:ext uri="{FF2B5EF4-FFF2-40B4-BE49-F238E27FC236}">
                <a16:creationId xmlns:a16="http://schemas.microsoft.com/office/drawing/2014/main" id="{50843920-8AD3-ED49-B7FC-622D0204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29" y="4358351"/>
            <a:ext cx="1030890" cy="10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87081F-71E4-1C4D-86D8-9ABE1AFEDF21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1442721-B166-904F-A11C-A13764FADD3E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4A06C67-B981-6A45-A8E0-2B4E8A1BD17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8B04B1-A535-A94F-B849-4383E4FC8504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0EBA8A9-DB2A-EB4A-808F-FEA6D08FDD5E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6D4C7B9-6E6B-2541-B9F7-54539591B1DB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AF893A1-0C12-604B-9CA2-50C5ABF4BE04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D4A75C-7CB6-594F-AC27-8461178BDD98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E25024C-B565-0F47-BBFE-DBBD9B3408C6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0F5879-BF49-D146-81B5-E5ACEAA7A63B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6A39BDD-92C9-5E4B-991D-D206EEEEEFEC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954B021-EAC8-4F47-8105-A58A3828F3BA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3C24FA8-DEAB-6648-B793-162CCA759AB4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149B6C9-DA15-C746-8B81-9D9E138AAF40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53D031-13C8-4449-A953-1861B9CFE92E}"/>
              </a:ext>
            </a:extLst>
          </p:cNvPr>
          <p:cNvSpPr txBox="1"/>
          <p:nvPr/>
        </p:nvSpPr>
        <p:spPr>
          <a:xfrm>
            <a:off x="6565683" y="446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313556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0.00023 L 0.26367 0.00162 " pathEditMode="relative" ptsTypes="AA">
                                      <p:cBhvr>
                                        <p:cTn id="6" dur="2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67 0.00162 L 0.47396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75 0.00023 L -0.01107 0.00162 " pathEditMode="relative" ptsTypes="AA">
                                      <p:cBhvr>
                                        <p:cTn id="14" dur="2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Server Icons – Free Vector Download, PNG, SVG, GIF">
            <a:extLst>
              <a:ext uri="{FF2B5EF4-FFF2-40B4-BE49-F238E27FC236}">
                <a16:creationId xmlns:a16="http://schemas.microsoft.com/office/drawing/2014/main" id="{B4BA9AB8-C18E-B348-B50D-6D072D46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42" y="3706872"/>
            <a:ext cx="1987084" cy="19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89BFA52B-662E-024E-B589-2D55A77C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401" y="4282366"/>
            <a:ext cx="1390588" cy="12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ooking for a Reverse Proxy? - ApplicGate">
            <a:extLst>
              <a:ext uri="{FF2B5EF4-FFF2-40B4-BE49-F238E27FC236}">
                <a16:creationId xmlns:a16="http://schemas.microsoft.com/office/drawing/2014/main" id="{9885C15B-F36E-A743-8136-3873097F6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91" y="4470987"/>
            <a:ext cx="973778" cy="973778"/>
          </a:xfrm>
          <a:prstGeom prst="rect">
            <a:avLst/>
          </a:prstGeom>
          <a:noFill/>
        </p:spPr>
      </p:pic>
      <p:pic>
        <p:nvPicPr>
          <p:cNvPr id="18" name="Picture 6" descr="Person Icon User,person,man Icon PNG Transparent Background, Free Download  #1671 - FreeIconsPNG">
            <a:extLst>
              <a:ext uri="{FF2B5EF4-FFF2-40B4-BE49-F238E27FC236}">
                <a16:creationId xmlns:a16="http://schemas.microsoft.com/office/drawing/2014/main" id="{FF341E21-FF63-B44A-8F38-DD34CA56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544" y="1803666"/>
            <a:ext cx="1030890" cy="10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Identification Badge Icons - Download Free Vector Icons | Noun Project">
            <a:extLst>
              <a:ext uri="{FF2B5EF4-FFF2-40B4-BE49-F238E27FC236}">
                <a16:creationId xmlns:a16="http://schemas.microsoft.com/office/drawing/2014/main" id="{FDA16C43-D823-554C-98B8-DF6F46A6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151" y="1971917"/>
            <a:ext cx="828566" cy="7733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3CF2B-E3B1-0D43-92D2-F1B513D36633}"/>
              </a:ext>
            </a:extLst>
          </p:cNvPr>
          <p:cNvSpPr txBox="1"/>
          <p:nvPr/>
        </p:nvSpPr>
        <p:spPr>
          <a:xfrm>
            <a:off x="7199585" y="3538706"/>
            <a:ext cx="1639614" cy="33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Private Network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0BF0D4-B35A-BD4C-9291-877584430599}"/>
              </a:ext>
            </a:extLst>
          </p:cNvPr>
          <p:cNvCxnSpPr>
            <a:cxnSpLocks/>
          </p:cNvCxnSpPr>
          <p:nvPr/>
        </p:nvCxnSpPr>
        <p:spPr>
          <a:xfrm>
            <a:off x="5181600" y="4873796"/>
            <a:ext cx="1009621" cy="0"/>
          </a:xfrm>
          <a:prstGeom prst="straightConnector1">
            <a:avLst/>
          </a:prstGeom>
          <a:ln w="19050">
            <a:solidFill>
              <a:schemeClr val="bg2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6" name="Picture 24" descr="Cloud Icon – Free Download, PNG and Vector">
            <a:extLst>
              <a:ext uri="{FF2B5EF4-FFF2-40B4-BE49-F238E27FC236}">
                <a16:creationId xmlns:a16="http://schemas.microsoft.com/office/drawing/2014/main" id="{D57F5748-CBD3-7D4E-9E30-852DDBD9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65" y="4124233"/>
            <a:ext cx="1299105" cy="12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21A66C-AD3C-5C4E-97D6-F19D3BE2911C}"/>
              </a:ext>
            </a:extLst>
          </p:cNvPr>
          <p:cNvSpPr txBox="1"/>
          <p:nvPr/>
        </p:nvSpPr>
        <p:spPr>
          <a:xfrm>
            <a:off x="4058287" y="4723562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Internet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0B26E24-457E-744E-9697-31A396CBDB19}"/>
              </a:ext>
            </a:extLst>
          </p:cNvPr>
          <p:cNvCxnSpPr>
            <a:cxnSpLocks/>
          </p:cNvCxnSpPr>
          <p:nvPr/>
        </p:nvCxnSpPr>
        <p:spPr>
          <a:xfrm flipV="1">
            <a:off x="6973614" y="4873796"/>
            <a:ext cx="1865586" cy="5152"/>
          </a:xfrm>
          <a:prstGeom prst="straightConnector1">
            <a:avLst/>
          </a:prstGeom>
          <a:ln w="19050">
            <a:solidFill>
              <a:schemeClr val="bg2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00" name="Picture 28" descr="Request Icons - Download Free Vector Icons | Noun Project">
            <a:extLst>
              <a:ext uri="{FF2B5EF4-FFF2-40B4-BE49-F238E27FC236}">
                <a16:creationId xmlns:a16="http://schemas.microsoft.com/office/drawing/2014/main" id="{2D39ED82-7382-7442-BB22-EC6A1940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32" y="4568120"/>
            <a:ext cx="305676" cy="3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30CDB6A-1BF5-9E4F-81E9-AF3B175CEDA7}"/>
              </a:ext>
            </a:extLst>
          </p:cNvPr>
          <p:cNvCxnSpPr>
            <a:cxnSpLocks/>
          </p:cNvCxnSpPr>
          <p:nvPr/>
        </p:nvCxnSpPr>
        <p:spPr>
          <a:xfrm flipH="1">
            <a:off x="2844852" y="4897119"/>
            <a:ext cx="915546" cy="0"/>
          </a:xfrm>
          <a:prstGeom prst="straightConnector1">
            <a:avLst/>
          </a:prstGeom>
          <a:ln w="19050">
            <a:solidFill>
              <a:schemeClr val="bg2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F1EEB1-8D9C-224C-97BA-F7BCF429C5B6}"/>
              </a:ext>
            </a:extLst>
          </p:cNvPr>
          <p:cNvCxnSpPr>
            <a:cxnSpLocks/>
          </p:cNvCxnSpPr>
          <p:nvPr/>
        </p:nvCxnSpPr>
        <p:spPr>
          <a:xfrm flipH="1" flipV="1">
            <a:off x="5870903" y="2873642"/>
            <a:ext cx="422274" cy="1973175"/>
          </a:xfrm>
          <a:prstGeom prst="straightConnector1">
            <a:avLst/>
          </a:prstGeom>
          <a:ln w="19050">
            <a:solidFill>
              <a:schemeClr val="bg2">
                <a:lumMod val="90000"/>
              </a:schemeClr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2706A84-F69A-8B44-B76F-C7DEEE169C91}"/>
              </a:ext>
            </a:extLst>
          </p:cNvPr>
          <p:cNvSpPr txBox="1"/>
          <p:nvPr/>
        </p:nvSpPr>
        <p:spPr>
          <a:xfrm>
            <a:off x="6368487" y="2219492"/>
            <a:ext cx="175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Identity provider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FE6396-CC48-C44F-AA8C-BA9125A3EF47}"/>
              </a:ext>
            </a:extLst>
          </p:cNvPr>
          <p:cNvSpPr/>
          <p:nvPr/>
        </p:nvSpPr>
        <p:spPr>
          <a:xfrm>
            <a:off x="7187935" y="3537496"/>
            <a:ext cx="3302529" cy="21724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FDFBEB-F508-924A-A7BC-5FD406B9E461}"/>
              </a:ext>
            </a:extLst>
          </p:cNvPr>
          <p:cNvSpPr txBox="1"/>
          <p:nvPr/>
        </p:nvSpPr>
        <p:spPr>
          <a:xfrm>
            <a:off x="5624774" y="5414712"/>
            <a:ext cx="149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proxy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2F2D7D-4C02-D547-A331-1360CE4BA1F7}"/>
              </a:ext>
            </a:extLst>
          </p:cNvPr>
          <p:cNvSpPr txBox="1"/>
          <p:nvPr/>
        </p:nvSpPr>
        <p:spPr>
          <a:xfrm>
            <a:off x="2056990" y="5414712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59BB95-A4C3-3C4F-9F15-863838729DA0}"/>
              </a:ext>
            </a:extLst>
          </p:cNvPr>
          <p:cNvSpPr txBox="1"/>
          <p:nvPr/>
        </p:nvSpPr>
        <p:spPr>
          <a:xfrm>
            <a:off x="8931752" y="5415750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pic>
        <p:nvPicPr>
          <p:cNvPr id="23" name="Picture 6" descr="Person Icon User,person,man Icon PNG Transparent Background, Free Download  #1671 - FreeIconsPNG">
            <a:extLst>
              <a:ext uri="{FF2B5EF4-FFF2-40B4-BE49-F238E27FC236}">
                <a16:creationId xmlns:a16="http://schemas.microsoft.com/office/drawing/2014/main" id="{F6B8D7E9-75D6-624A-8CC6-266FEB45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29" y="4358351"/>
            <a:ext cx="1030890" cy="10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Person Icon User,person,man Icon PNG Transparent Background, Free Download  #1671 - FreeIconsPNG">
            <a:extLst>
              <a:ext uri="{FF2B5EF4-FFF2-40B4-BE49-F238E27FC236}">
                <a16:creationId xmlns:a16="http://schemas.microsoft.com/office/drawing/2014/main" id="{0D7454EF-25D7-A145-BFE3-37091ECBF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544" y="1805439"/>
            <a:ext cx="1030890" cy="10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93FC7AE-7969-A54D-8B54-A416354E06CF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46835F7-F9BB-0B42-8F0D-1B8196F54262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B1EE5D8-FED9-6644-A151-556571C65CE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F9D13C6-DCE9-D346-BE1D-995FA732ED92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835CCE5-DFB9-BC40-9E3B-76EC4E17EA18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CF100CF-CAF3-3847-8C4B-A92E43857ACB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E58A8A-923D-2A45-BDBC-2734100A915B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451B93F-9993-FB4C-AA30-60F41C8637FF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782663A-43C5-8A4C-AA57-2A140D017508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2091B65-EB24-AA4F-8A69-C7FE90AE28C8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B523D7E-FDD0-AB45-AF3D-F1AC70838301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8D66331-F416-7D47-8302-22F211F0C9D0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0490493-0B62-EE42-8056-06080DA3188F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7D589BC-CB71-2842-971F-61A3FEBE1A48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D810FA-7486-4B47-93FF-035F7A6C5EFB}"/>
              </a:ext>
            </a:extLst>
          </p:cNvPr>
          <p:cNvSpPr txBox="1"/>
          <p:nvPr/>
        </p:nvSpPr>
        <p:spPr>
          <a:xfrm>
            <a:off x="6565683" y="446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128606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0.00023 L 0.26367 0.00162 " pathEditMode="relative" ptsTypes="AA">
                                      <p:cBhvr>
                                        <p:cTn id="6" dur="2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07 0.00023 L 0.22969 -0.25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08 -0.24954 L 0.26172 0.00763 " pathEditMode="relative" ptsTypes="AA">
                                      <p:cBhvr>
                                        <p:cTn id="14" dur="2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5 0.00162 L 0.47904 0.00162 " pathEditMode="relative" ptsTypes="AA">
                                      <p:cBhvr>
                                        <p:cTn id="18" dur="2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65A985-9339-5B41-B510-D13253244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25377" r="18337" b="26311"/>
          <a:stretch/>
        </p:blipFill>
        <p:spPr bwMode="auto">
          <a:xfrm>
            <a:off x="5033585" y="2347687"/>
            <a:ext cx="2124830" cy="90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621CF9E-EE25-D24A-88AC-EDFE8585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27CC67-B1F3-E344-8C6C-2132BE4B8CF4}"/>
              </a:ext>
            </a:extLst>
          </p:cNvPr>
          <p:cNvSpPr txBox="1"/>
          <p:nvPr/>
        </p:nvSpPr>
        <p:spPr>
          <a:xfrm>
            <a:off x="4813469" y="3787967"/>
            <a:ext cx="25650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Configuration Files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EF103-17F3-4E4F-BF2A-2E036C5605D6}"/>
              </a:ext>
            </a:extLst>
          </p:cNvPr>
          <p:cNvSpPr txBox="1"/>
          <p:nvPr/>
        </p:nvSpPr>
        <p:spPr>
          <a:xfrm>
            <a:off x="4956040" y="3252493"/>
            <a:ext cx="2279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Application Files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13DEB8-2027-9049-8547-8AAEB35B4D80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BD02FD-374D-C145-80FF-060A7FBE86E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CDDF2B-1533-B84F-804F-1F3E891A31BD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C22590-FD36-1E44-B62E-E20F9DB066D9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D5E8F8E-AB4B-D048-8790-AE135FB131D5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B613472-6B36-E447-8126-1DBB63B8763F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56996CF-389B-5046-882B-ABFE6A05BB9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6957B9-002A-4E42-9683-965E55B039C6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B427FE6-6DB6-CF4E-818F-951834406B7D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789344-22FB-134D-89B2-8B511AD89B0B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A6292E4-A844-4A40-9D66-02E4778CFFFC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75DCEF-2857-3A47-B784-59CE4F1410FB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23A8A6A-7573-1846-A9F9-ACD489F12815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22D7CC-7D40-B04B-B1C7-4C1A240E6491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62FB0F-47D6-1C47-A634-46B31C6B5FBC}"/>
              </a:ext>
            </a:extLst>
          </p:cNvPr>
          <p:cNvSpPr txBox="1"/>
          <p:nvPr/>
        </p:nvSpPr>
        <p:spPr>
          <a:xfrm>
            <a:off x="114083" y="446604"/>
            <a:ext cx="12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4460729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9026B7FD-FF5D-6A47-82F6-EC24D09D708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74B09-A81A-AC4F-B656-36AE4DCE536B}"/>
              </a:ext>
            </a:extLst>
          </p:cNvPr>
          <p:cNvSpPr txBox="1"/>
          <p:nvPr/>
        </p:nvSpPr>
        <p:spPr>
          <a:xfrm>
            <a:off x="1137406" y="2936557"/>
            <a:ext cx="9917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SSL and Reverse Proxy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Meet Compliance Requirements . Enhance Data Security . Expedite Workflows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17AF0-C652-B944-8DF4-E8164A99BF58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9FE776-882B-8841-BAFE-8285548EA50B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5C013D-73D5-3347-9FBE-0F78C5322588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9CD8EC-F19B-174E-83CC-3596C6CD7C14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40EDE9-21DA-6841-8AB0-80A265F85C64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1EE4D0-2FB0-0647-AE59-68695B291829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2C159E9-2290-8B44-80D6-210B7C9D63D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F2E2B5-C459-0846-897F-6A80728378A4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13506A-13D0-8043-BA47-5085761D1ADC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677482-6799-BA40-8274-E6284DFF14F8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CF2CE8-2C52-0E45-B9FA-0DB61E5D1AB5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BD63B2-CF74-DE4F-A9B9-4D368C897805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17ED7CB-DB34-6045-BC8F-B88D174FE6E5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241BF1-2028-8C40-8BB3-BA45F4EA1240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3F56E8-C00A-5A4C-AC58-0D208AF1BA85}"/>
              </a:ext>
            </a:extLst>
          </p:cNvPr>
          <p:cNvSpPr txBox="1"/>
          <p:nvPr/>
        </p:nvSpPr>
        <p:spPr>
          <a:xfrm>
            <a:off x="6565683" y="446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5964270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EDD4B-28E4-1640-B08C-E104C01DCFBB}"/>
              </a:ext>
            </a:extLst>
          </p:cNvPr>
          <p:cNvSpPr txBox="1"/>
          <p:nvPr/>
        </p:nvSpPr>
        <p:spPr>
          <a:xfrm>
            <a:off x="5319252" y="3066939"/>
            <a:ext cx="369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PERFORMANCE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CD028-1678-944D-9900-7D5D9DE55229}"/>
              </a:ext>
            </a:extLst>
          </p:cNvPr>
          <p:cNvCxnSpPr/>
          <p:nvPr/>
        </p:nvCxnSpPr>
        <p:spPr>
          <a:xfrm>
            <a:off x="4906297" y="3066939"/>
            <a:ext cx="2212258" cy="0"/>
          </a:xfrm>
          <a:prstGeom prst="line">
            <a:avLst/>
          </a:prstGeom>
          <a:ln w="22225"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57BB737-59DE-C448-8CBA-759AB1F4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672309-EF98-8345-A012-849473D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1920037"/>
            <a:ext cx="3852672" cy="15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481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4016BCD-45C5-3B4C-A9E5-1E24D6CD3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20686"/>
            <a:ext cx="2971164" cy="342900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825587-8492-1C44-82CC-8F6D9F0C4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418" y="2220686"/>
            <a:ext cx="2971164" cy="342900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03D27EB-EA2E-2845-B9DB-9B20AD318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636" y="2220685"/>
            <a:ext cx="2971165" cy="3429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372A6D-8819-2D4B-B11B-F3DA75750B06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1BC361-592A-E041-A875-F9A2C2308B1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711B62-31F5-8744-AFB7-75B3A4FA4374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80A1CAA-B8A6-B542-AAFF-D3EE3AA59636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D65223-B635-FE40-9EEC-9759DE7F6629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E0B1CF-4C83-204D-AE52-39C974662898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B5B0F21-E976-DC45-9334-C1936649CC96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F0A530-7F7A-934E-9F61-BC579C785C39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EF15DE1-10EF-9643-9C88-D74B34223DF8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8650C5E-7736-7C45-ABB4-874E04D4A233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E130F0-13D0-3745-AB87-A105D3795F00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5373CA-6F0C-2144-BB74-2DE0D8F68EAF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EC9155-94C4-C54A-946E-E75425E7D4CB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E8960C-091E-4248-AF6E-3419DEB2D673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874F1A-B673-5245-BE44-F5748EC2D02C}"/>
              </a:ext>
            </a:extLst>
          </p:cNvPr>
          <p:cNvSpPr txBox="1"/>
          <p:nvPr/>
        </p:nvSpPr>
        <p:spPr>
          <a:xfrm>
            <a:off x="7251483" y="446604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8028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4016BCD-45C5-3B4C-A9E5-1E24D6CD3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20686"/>
            <a:ext cx="2971164" cy="342900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825587-8492-1C44-82CC-8F6D9F0C4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418" y="2220686"/>
            <a:ext cx="2971164" cy="342900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03D27EB-EA2E-2845-B9DB-9B20AD318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636" y="2220685"/>
            <a:ext cx="2971165" cy="3429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45FBF6-0B07-674A-B07D-6384ABADE8D6}"/>
              </a:ext>
            </a:extLst>
          </p:cNvPr>
          <p:cNvSpPr txBox="1"/>
          <p:nvPr/>
        </p:nvSpPr>
        <p:spPr>
          <a:xfrm>
            <a:off x="4501461" y="1208314"/>
            <a:ext cx="3189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Did You Know?</a:t>
            </a:r>
          </a:p>
          <a:p>
            <a:pPr algn="ctr"/>
            <a:r>
              <a:rPr lang="en-US" sz="2000" dirty="0"/>
              <a:t>Internal Performance Testing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10F73F-668B-3A44-BC9F-63252DA65BAC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E3A334-059D-6B42-84E5-6F4505466D54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F1B544-12A1-7742-A4BB-FA6D37786B16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A84D85-725F-7246-B705-A78F07ECB3D9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3C5954-9B0A-D744-ADC1-864846487630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376DA6-8367-9F40-AC98-10B8B832F10E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3590A5-68A7-DB47-AB0E-8130898856D3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0DCDAD-2034-DB4F-9DE4-44FE6675965B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5779DD4-4409-D746-9DFE-5D88533CE357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9A4DE6-0C34-8E4E-81CE-887EDEA97E2C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ABD674-81D9-AA4A-942B-A1C1EB12EA2D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B6EB397-E817-1241-A16E-FFCD5C39509B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883F9A2-55DD-CE48-A999-DE94E21EA4FC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5111E1-719E-544D-9EF4-98AFF0BFB2FE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5C5B6D-F252-9A43-84D4-86682F29D199}"/>
              </a:ext>
            </a:extLst>
          </p:cNvPr>
          <p:cNvSpPr txBox="1"/>
          <p:nvPr/>
        </p:nvSpPr>
        <p:spPr>
          <a:xfrm>
            <a:off x="7251483" y="446604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2474329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5441E55-FA99-124E-885F-FB084045B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254"/>
          <a:stretch/>
        </p:blipFill>
        <p:spPr>
          <a:xfrm>
            <a:off x="2661556" y="1724088"/>
            <a:ext cx="7151915" cy="4768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6305BC-A2F7-2842-BFA2-D27B957DCFFC}"/>
              </a:ext>
            </a:extLst>
          </p:cNvPr>
          <p:cNvSpPr txBox="1"/>
          <p:nvPr/>
        </p:nvSpPr>
        <p:spPr>
          <a:xfrm>
            <a:off x="4615850" y="1164267"/>
            <a:ext cx="2960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Performance Testing Tools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89FB85-EE8C-3543-A53D-8803E2CBB41A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164857-D3BD-3341-91BF-1E89FDE3403D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A6B8C6-1442-C049-90B8-F2F2CFCE9F74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D4774B-F816-8343-88B1-DAB1DD37D381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2D0F97-017D-6C40-9698-57689DD60C43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1B4B56-3051-2946-9A2A-92820C9F58E1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71175B-DFFC-6F45-8815-DF072A907D1B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C0117F-3F09-F544-8FE3-E596917CC062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7EC54AD-1DD7-5C40-9DDB-FF8FC25D458C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F85E06-6067-0345-8C40-E16BE94A579D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08BCE31-38C8-7148-9F89-4E07174EFC77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0701790-AAD6-7642-8535-165B6BBC097E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498123-A8F3-374F-9CEE-17B2D317D39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7DF134-AA0E-7A49-AB9A-BF0E168D5879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C43661-0138-9B4A-B398-97F7272EE869}"/>
              </a:ext>
            </a:extLst>
          </p:cNvPr>
          <p:cNvSpPr txBox="1"/>
          <p:nvPr/>
        </p:nvSpPr>
        <p:spPr>
          <a:xfrm>
            <a:off x="7251483" y="446604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4875183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5441E55-FA99-124E-885F-FB084045B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254"/>
          <a:stretch/>
        </p:blipFill>
        <p:spPr>
          <a:xfrm>
            <a:off x="2661556" y="1724088"/>
            <a:ext cx="7151915" cy="47687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13F27C-D23B-1E41-BE74-22713E0ADA96}"/>
              </a:ext>
            </a:extLst>
          </p:cNvPr>
          <p:cNvSpPr/>
          <p:nvPr/>
        </p:nvSpPr>
        <p:spPr>
          <a:xfrm>
            <a:off x="2661556" y="5355771"/>
            <a:ext cx="7151914" cy="519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D3DA5F-D86D-AC49-90FB-CEFC98683A08}"/>
              </a:ext>
            </a:extLst>
          </p:cNvPr>
          <p:cNvSpPr txBox="1"/>
          <p:nvPr/>
        </p:nvSpPr>
        <p:spPr>
          <a:xfrm>
            <a:off x="4615850" y="1164267"/>
            <a:ext cx="2960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Performance Testing Tools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DC2FD-7E9D-CF49-8EC1-BE85C4EB472E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4EA724-C21E-6249-96CF-F33325663A6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AAB7A6-AE15-6748-A17F-4FEF01F4823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98E912-7707-524B-B33C-43DD29EA7A6C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EF8536-0BE3-504C-8165-C136D0316D20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A1739E-CBF8-5045-B2BB-D658B94F7B75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80BA22-98F9-B54B-B398-CEB21FC11A52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AD9F72-B657-9F43-8CA7-CEDE4983FCF4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B5F849E-A2FF-F54D-B885-AE34253D5E74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409B62-1F77-BD4C-BAC6-78C5254CA564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395B8B-D96D-1A4C-943A-B05E241DD6CA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81E8CC-FBCB-3F49-B666-C4121E304EEE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C2AC0C-6518-0344-839F-E3F20687899C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AE9DD05-0765-A340-9756-C3B64CD6BCC1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81B49C-4920-F049-A243-5494DC950B28}"/>
              </a:ext>
            </a:extLst>
          </p:cNvPr>
          <p:cNvSpPr txBox="1"/>
          <p:nvPr/>
        </p:nvSpPr>
        <p:spPr>
          <a:xfrm>
            <a:off x="7251483" y="446604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41851106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EFD819B-B96A-FF40-93C9-AED1C2A8E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02" y="2208107"/>
            <a:ext cx="8737600" cy="3365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13F27C-D23B-1E41-BE74-22713E0ADA96}"/>
              </a:ext>
            </a:extLst>
          </p:cNvPr>
          <p:cNvSpPr/>
          <p:nvPr/>
        </p:nvSpPr>
        <p:spPr>
          <a:xfrm>
            <a:off x="7580659" y="2053556"/>
            <a:ext cx="1659118" cy="36401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1104FB-42F4-3D4C-BE03-6694C7B33EE8}"/>
              </a:ext>
            </a:extLst>
          </p:cNvPr>
          <p:cNvSpPr txBox="1"/>
          <p:nvPr/>
        </p:nvSpPr>
        <p:spPr>
          <a:xfrm>
            <a:off x="9277163" y="2857500"/>
            <a:ext cx="29148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Queued Message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Processed Message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Processing Speed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709FB-DCDE-2F4E-AC1F-81FBC3195D01}"/>
              </a:ext>
            </a:extLst>
          </p:cNvPr>
          <p:cNvSpPr txBox="1"/>
          <p:nvPr/>
        </p:nvSpPr>
        <p:spPr>
          <a:xfrm>
            <a:off x="4615850" y="1164267"/>
            <a:ext cx="2960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Performance Testing Tools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B70AA-C637-D741-BFEF-50FC049F9A1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B177A9-4A86-114C-8C5A-6EDEDE8EFC99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D97C32-2679-7E46-B748-D3D68FE0BA81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E8B41A-1E9B-3741-8E8F-EB375E447759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9CB3EC-613B-C442-BACC-F466AA2EF78F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257984-4B4F-9246-9590-14C06D6859F7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C3829D-947D-9C48-92EB-36B8424D2EDF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0488D0-33D6-8246-AE5D-EF913F238F4B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A43144-1CD4-704D-9FE3-5E55257E8F6C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4426FD-AF3F-894B-B87B-A2BD8D5EC5C5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2070A6-A97F-B947-B005-2824BC18C02F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17D9D77-C8EC-E045-B0EB-0097D2BFBB13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F72845E-9445-FE44-9F7E-16F055A43A2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027EB59-7FFB-2648-8BF9-3807FA4C945B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2FD37B-B0CB-DB4D-8109-CDADE64D216F}"/>
              </a:ext>
            </a:extLst>
          </p:cNvPr>
          <p:cNvSpPr txBox="1"/>
          <p:nvPr/>
        </p:nvSpPr>
        <p:spPr>
          <a:xfrm>
            <a:off x="7251483" y="446604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1142774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91A6D10B-8107-094E-A5C4-460826AA3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50" y="1724088"/>
            <a:ext cx="2298700" cy="47498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CEE9B0D-25E3-DF47-9E4E-58B622002C3B}"/>
              </a:ext>
            </a:extLst>
          </p:cNvPr>
          <p:cNvSpPr/>
          <p:nvPr/>
        </p:nvSpPr>
        <p:spPr>
          <a:xfrm>
            <a:off x="4692126" y="4115599"/>
            <a:ext cx="509048" cy="509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89089-F506-044E-924B-0E222A98974F}"/>
              </a:ext>
            </a:extLst>
          </p:cNvPr>
          <p:cNvSpPr txBox="1"/>
          <p:nvPr/>
        </p:nvSpPr>
        <p:spPr>
          <a:xfrm>
            <a:off x="4615850" y="1164267"/>
            <a:ext cx="2960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Performance Testing Tools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F3B509-80A3-154B-B993-1D5EB9496EB5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D6CF0B-40C3-D34E-AD7A-7247B230893E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AA56A6-F1DE-AD44-BEFA-226E8E0AF276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2B367C-E392-5F48-ADB9-73ADC9F49538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782783-A278-A044-A3A3-EA5C6C452517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0F6294-054C-5945-B5B2-6D76B2B87FC6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D9C7783-F8CE-A54A-BB75-3C28416CFF6B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BDF0DF6-D279-5D4D-9AB9-B5D0D843E451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5D1F94B-4FF7-D94C-A8E6-6ACA69A20F0A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ABE26D-3018-CD4B-92F1-E31D0288A325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9094415-A1E7-7E41-B41D-2A19EDAD67B9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B28FFB-5EEC-DD46-A6BF-A51C1A9B20C9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B1FDC1-EE87-BE45-8A13-243357A39CC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297C64F-63EA-244B-A71F-D94ACA00C40D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72CD4E-48AE-D449-9A19-45BDFE8CE41B}"/>
              </a:ext>
            </a:extLst>
          </p:cNvPr>
          <p:cNvSpPr txBox="1"/>
          <p:nvPr/>
        </p:nvSpPr>
        <p:spPr>
          <a:xfrm>
            <a:off x="7251483" y="446604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37821913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C930C4-4CD9-C64C-98AB-BF949516C4B0}"/>
              </a:ext>
            </a:extLst>
          </p:cNvPr>
          <p:cNvGrpSpPr/>
          <p:nvPr/>
        </p:nvGrpSpPr>
        <p:grpSpPr>
          <a:xfrm>
            <a:off x="4946649" y="1724088"/>
            <a:ext cx="2298700" cy="4749800"/>
            <a:chOff x="4946650" y="1608152"/>
            <a:chExt cx="2298700" cy="474980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A4290FC-FFF0-5146-88BE-29AAA41E1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6650" y="1608152"/>
              <a:ext cx="2298700" cy="4749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FD5958-9F47-D747-BEFC-357DC7E2C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6035" y="4653139"/>
              <a:ext cx="133815" cy="73152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674D3BC-5A24-894B-B07F-6EA83DFF6929}"/>
              </a:ext>
            </a:extLst>
          </p:cNvPr>
          <p:cNvSpPr txBox="1"/>
          <p:nvPr/>
        </p:nvSpPr>
        <p:spPr>
          <a:xfrm>
            <a:off x="7576149" y="2857500"/>
            <a:ext cx="18878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CPU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Response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Memory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Disk Free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359672-022A-834B-998C-2CE98E558488}"/>
              </a:ext>
            </a:extLst>
          </p:cNvPr>
          <p:cNvSpPr txBox="1"/>
          <p:nvPr/>
        </p:nvSpPr>
        <p:spPr>
          <a:xfrm>
            <a:off x="4615850" y="1164267"/>
            <a:ext cx="2960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Performance Testing Tools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D35B80-EEF5-8C40-A808-C3179135CF8E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3609C3-FD7A-B444-B854-9963BD8A6627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324837-720F-8F4B-AB24-175CED2C32D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6CCC81-6E6E-0B41-AE16-0C350FF75117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D28DFBB-4CED-6140-8133-32ED8D7C27B7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9DD4BA-675D-354D-813E-F43244846164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D60145-01BA-454B-9A7D-257CE60F24CC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E9C1BE3-0F64-1642-B752-7EA077908F07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C947AD4-418C-3948-BCEC-77B01D89C9BF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39F730A-BB0D-7D45-AFBB-03D051173D0C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7A2D7AB-39FE-C149-B716-CBE74E122F14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7E5BB18-C2FF-7F4E-BB45-9AF82FD91CE0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611E41C-F0E8-314E-8752-2F7F201DFAF7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3DCD37D-0673-9D4B-9176-580C6F1663EC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FE127B-13C3-234F-9A59-387FAF8BA3E8}"/>
              </a:ext>
            </a:extLst>
          </p:cNvPr>
          <p:cNvSpPr txBox="1"/>
          <p:nvPr/>
        </p:nvSpPr>
        <p:spPr>
          <a:xfrm>
            <a:off x="7251483" y="446604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39948885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5068CC7-4197-5046-A2F2-A0D3CE8E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94" y="5969962"/>
            <a:ext cx="929084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ADB83581-0CF9-6D4D-9CA8-714B6DE38A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11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449720"/>
            <a:ext cx="17491363" cy="775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74B09-A81A-AC4F-B656-36AE4DCE536B}"/>
              </a:ext>
            </a:extLst>
          </p:cNvPr>
          <p:cNvSpPr txBox="1"/>
          <p:nvPr/>
        </p:nvSpPr>
        <p:spPr>
          <a:xfrm>
            <a:off x="1049541" y="2936557"/>
            <a:ext cx="10093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Internal Performance Testing Benefits</a:t>
            </a:r>
          </a:p>
          <a:p>
            <a:pPr algn="ctr"/>
            <a:endParaRPr lang="en-US" sz="2000" i="1" dirty="0"/>
          </a:p>
          <a:p>
            <a:r>
              <a:rPr lang="en-US" sz="2400" dirty="0"/>
              <a:t>Troubleshoot Proactively . Calibrate Hardware . Avoid Performance Bottlenecks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F0AF2B-3B58-BE4A-92B7-2CE296F56ECC}"/>
              </a:ext>
            </a:extLst>
          </p:cNvPr>
          <p:cNvSpPr/>
          <p:nvPr/>
        </p:nvSpPr>
        <p:spPr>
          <a:xfrm>
            <a:off x="633311" y="308593"/>
            <a:ext cx="1092537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5C655E-92A9-0A45-9F77-94227A0AA1C8}"/>
              </a:ext>
            </a:extLst>
          </p:cNvPr>
          <p:cNvSpPr/>
          <p:nvPr/>
        </p:nvSpPr>
        <p:spPr>
          <a:xfrm>
            <a:off x="6603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DC599C-288E-B84F-9483-76D62C2EE21A}"/>
              </a:ext>
            </a:extLst>
          </p:cNvPr>
          <p:cNvSpPr/>
          <p:nvPr/>
        </p:nvSpPr>
        <p:spPr>
          <a:xfrm>
            <a:off x="15620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B978AA-C7C1-164F-8074-AD967B720C8A}"/>
              </a:ext>
            </a:extLst>
          </p:cNvPr>
          <p:cNvSpPr/>
          <p:nvPr/>
        </p:nvSpPr>
        <p:spPr>
          <a:xfrm>
            <a:off x="24637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1B735A-6414-484F-B5DD-ABF9C5260895}"/>
              </a:ext>
            </a:extLst>
          </p:cNvPr>
          <p:cNvSpPr/>
          <p:nvPr/>
        </p:nvSpPr>
        <p:spPr>
          <a:xfrm>
            <a:off x="33654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80DEC1-407E-B648-9E65-06C50D4E16F5}"/>
              </a:ext>
            </a:extLst>
          </p:cNvPr>
          <p:cNvSpPr/>
          <p:nvPr/>
        </p:nvSpPr>
        <p:spPr>
          <a:xfrm>
            <a:off x="42671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85C422-590B-5345-BC96-CA4E041167D7}"/>
              </a:ext>
            </a:extLst>
          </p:cNvPr>
          <p:cNvSpPr/>
          <p:nvPr/>
        </p:nvSpPr>
        <p:spPr>
          <a:xfrm>
            <a:off x="51688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8324C3-8FE6-0949-B000-6AAC41709DB5}"/>
              </a:ext>
            </a:extLst>
          </p:cNvPr>
          <p:cNvSpPr/>
          <p:nvPr/>
        </p:nvSpPr>
        <p:spPr>
          <a:xfrm>
            <a:off x="60705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7D8979-C931-7E4F-A22E-50FBDC41DA34}"/>
              </a:ext>
            </a:extLst>
          </p:cNvPr>
          <p:cNvSpPr/>
          <p:nvPr/>
        </p:nvSpPr>
        <p:spPr>
          <a:xfrm>
            <a:off x="6972299" y="276843"/>
            <a:ext cx="125311" cy="125311"/>
          </a:xfrm>
          <a:prstGeom prst="ellipse">
            <a:avLst/>
          </a:prstGeom>
          <a:solidFill>
            <a:srgbClr val="E0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FAEFDE-3C55-F741-AC3D-9DC0D186BC26}"/>
              </a:ext>
            </a:extLst>
          </p:cNvPr>
          <p:cNvSpPr/>
          <p:nvPr/>
        </p:nvSpPr>
        <p:spPr>
          <a:xfrm>
            <a:off x="7873999" y="276843"/>
            <a:ext cx="125311" cy="125311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905470-9ED7-234F-991F-A7956310825C}"/>
              </a:ext>
            </a:extLst>
          </p:cNvPr>
          <p:cNvSpPr/>
          <p:nvPr/>
        </p:nvSpPr>
        <p:spPr>
          <a:xfrm>
            <a:off x="87756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C52615-2003-EA43-839A-FFB418BF5799}"/>
              </a:ext>
            </a:extLst>
          </p:cNvPr>
          <p:cNvSpPr/>
          <p:nvPr/>
        </p:nvSpPr>
        <p:spPr>
          <a:xfrm>
            <a:off x="9677399" y="2768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F47474-4D69-EF46-9783-BDC89450F4E3}"/>
              </a:ext>
            </a:extLst>
          </p:cNvPr>
          <p:cNvSpPr/>
          <p:nvPr/>
        </p:nvSpPr>
        <p:spPr>
          <a:xfrm>
            <a:off x="105790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6733E9-A136-FC47-853E-3F0C1B0F4617}"/>
              </a:ext>
            </a:extLst>
          </p:cNvPr>
          <p:cNvSpPr/>
          <p:nvPr/>
        </p:nvSpPr>
        <p:spPr>
          <a:xfrm>
            <a:off x="11480799" y="264143"/>
            <a:ext cx="125311" cy="1253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F7E855-4A88-D845-B3E6-076B40518802}"/>
              </a:ext>
            </a:extLst>
          </p:cNvPr>
          <p:cNvSpPr txBox="1"/>
          <p:nvPr/>
        </p:nvSpPr>
        <p:spPr>
          <a:xfrm>
            <a:off x="7251483" y="446604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2709191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22985</TotalTime>
  <Words>3660</Words>
  <Application>Microsoft Macintosh PowerPoint</Application>
  <PresentationFormat>Widescreen</PresentationFormat>
  <Paragraphs>1302</Paragraphs>
  <Slides>147</Slides>
  <Notes>147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3" baseType="lpstr">
      <vt:lpstr>Arial</vt:lpstr>
      <vt:lpstr>Calibri</vt:lpstr>
      <vt:lpstr>Calibri Light</vt:lpstr>
      <vt:lpstr>Helvetica Neue</vt:lpstr>
      <vt:lpstr>Open Sans</vt:lpstr>
      <vt:lpstr>Office Theme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Nathalie Weidenfeld</dc:creator>
  <cp:lastModifiedBy>Nathalie Weidenfeld</cp:lastModifiedBy>
  <cp:revision>108</cp:revision>
  <dcterms:created xsi:type="dcterms:W3CDTF">2021-06-18T15:23:19Z</dcterms:created>
  <dcterms:modified xsi:type="dcterms:W3CDTF">2021-07-13T16:04:04Z</dcterms:modified>
</cp:coreProperties>
</file>