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05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2" r:id="rId78"/>
    <p:sldId id="333" r:id="rId79"/>
    <p:sldId id="331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3" r:id="rId99"/>
    <p:sldId id="352" r:id="rId100"/>
    <p:sldId id="354" r:id="rId101"/>
    <p:sldId id="355" r:id="rId102"/>
    <p:sldId id="356" r:id="rId103"/>
    <p:sldId id="357" r:id="rId10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2589" autoAdjust="0"/>
    <p:restoredTop sz="94671" autoAdjust="0"/>
  </p:normalViewPr>
  <p:slideViewPr>
    <p:cSldViewPr snapToGrid="0" snapToObjects="1">
      <p:cViewPr>
        <p:scale>
          <a:sx n="100" d="100"/>
          <a:sy n="100" d="100"/>
        </p:scale>
        <p:origin x="-1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-107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viewProps" Target="viewProp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tableStyles" Target="tableStyle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64024-564C-334C-AC66-D2D90E21D6C1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2F29C-5CD1-A24B-8173-383E2BA776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1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2F29C-5CD1-A24B-8173-383E2BA776D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939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3168869"/>
            <a:ext cx="4840014" cy="2877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15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Low-Pressure Fuel Systems</a:t>
            </a:r>
          </a:p>
        </p:txBody>
      </p:sp>
    </p:spTree>
    <p:extLst>
      <p:ext uri="{BB962C8B-B14F-4D97-AF65-F5344CB8AC3E}">
        <p14:creationId xmlns:p14="http://schemas.microsoft.com/office/powerpoint/2010/main" val="45446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4678"/>
            <a:ext cx="7959969" cy="1397178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Fuel Tank </a:t>
            </a:r>
            <a:r>
              <a:rPr lang="en-US" sz="2800" dirty="0" smtClean="0"/>
              <a:t>Ventilation</a:t>
            </a:r>
          </a:p>
          <a:p>
            <a:pPr lvl="1"/>
            <a:r>
              <a:rPr lang="en-US" sz="2400" dirty="0" smtClean="0"/>
              <a:t>Thermal plugs can </a:t>
            </a:r>
            <a:r>
              <a:rPr lang="en-US" sz="2400" dirty="0"/>
              <a:t>be used to vent the tank when exposed to fire</a:t>
            </a:r>
          </a:p>
        </p:txBody>
      </p:sp>
      <p:pic>
        <p:nvPicPr>
          <p:cNvPr id="4" name="Picture 3" descr="Thermal plugs in these fuel caps melt when exposed to excessive heat. This prevents a fuel tank explosion." title="FIGURE 15-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3202432"/>
            <a:ext cx="5410200" cy="28782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(4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039148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Autofit/>
          </a:bodyPr>
          <a:lstStyle/>
          <a:p>
            <a:pPr lvl="0"/>
            <a:r>
              <a:rPr lang="en-US" sz="3000" dirty="0"/>
              <a:t>Whenever fuel </a:t>
            </a:r>
            <a:r>
              <a:rPr lang="en-US" sz="3000" dirty="0" smtClean="0"/>
              <a:t>filters </a:t>
            </a:r>
            <a:r>
              <a:rPr lang="en-US" sz="3000" dirty="0"/>
              <a:t>are replaced, or if an engine has run out of fuel, the system usually needs to have air purged from the </a:t>
            </a:r>
            <a:r>
              <a:rPr lang="en-US" sz="3000" dirty="0" smtClean="0"/>
              <a:t>filter </a:t>
            </a:r>
            <a:r>
              <a:rPr lang="en-US" sz="3000" dirty="0"/>
              <a:t>and lines in order to start.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br>
              <a:rPr lang="en-US" b="1" dirty="0" smtClean="0"/>
            </a:br>
            <a:r>
              <a:rPr lang="en-US" sz="1800" b="1" dirty="0" smtClean="0"/>
              <a:t>(8 of 8)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0154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4678"/>
            <a:ext cx="7959969" cy="37982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Fuel Tank </a:t>
            </a:r>
            <a:r>
              <a:rPr lang="en-US" dirty="0" smtClean="0"/>
              <a:t>Ventilation</a:t>
            </a:r>
          </a:p>
          <a:p>
            <a:pPr lvl="1"/>
            <a:r>
              <a:rPr lang="en-US" dirty="0"/>
              <a:t>Rollover protection valves </a:t>
            </a:r>
            <a:r>
              <a:rPr lang="en-US" dirty="0" smtClean="0"/>
              <a:t>prevent leakage</a:t>
            </a:r>
          </a:p>
          <a:p>
            <a:pPr lvl="1"/>
            <a:r>
              <a:rPr lang="en-US" dirty="0" smtClean="0"/>
              <a:t>Tanks </a:t>
            </a:r>
            <a:r>
              <a:rPr lang="en-US" dirty="0"/>
              <a:t>must allow for expansion of fuel as it warms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(5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1473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Fuel </a:t>
            </a:r>
            <a:r>
              <a:rPr lang="en-US" dirty="0" smtClean="0"/>
              <a:t>Lines</a:t>
            </a:r>
            <a:endParaRPr lang="en-US" dirty="0"/>
          </a:p>
          <a:p>
            <a:pPr lvl="1"/>
            <a:r>
              <a:rPr lang="en-US" dirty="0"/>
              <a:t>Fuel lines connect all </a:t>
            </a:r>
            <a:r>
              <a:rPr lang="en-US" dirty="0" smtClean="0"/>
              <a:t>low-pressure </a:t>
            </a:r>
            <a:r>
              <a:rPr lang="en-US" dirty="0"/>
              <a:t>components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braided steel, steel tube, rubber, or nylon plastic (Synflex)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diesel fuel compatible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be routed away from </a:t>
            </a:r>
            <a:r>
              <a:rPr lang="en-US" dirty="0" smtClean="0"/>
              <a:t>damage and </a:t>
            </a:r>
            <a:r>
              <a:rPr lang="en-US" dirty="0"/>
              <a:t>allow for some movement</a:t>
            </a:r>
          </a:p>
          <a:p>
            <a:pPr lvl="1"/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(6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4279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Fuel Tank Pickup and Sending Unit</a:t>
            </a:r>
          </a:p>
          <a:p>
            <a:pPr lvl="1"/>
            <a:r>
              <a:rPr lang="en-US" sz="2400" dirty="0" smtClean="0"/>
              <a:t>Integrated </a:t>
            </a:r>
            <a:r>
              <a:rPr lang="en-US" sz="2400" dirty="0"/>
              <a:t>with a level sensing device </a:t>
            </a:r>
          </a:p>
        </p:txBody>
      </p:sp>
      <p:pic>
        <p:nvPicPr>
          <p:cNvPr id="5" name="Picture 4" descr="Tank and line connections for a mediumduty truck." title="FIGURE 15-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73" y="2573249"/>
            <a:ext cx="5248027" cy="35529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(7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4426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Fuel Tank Pickup and Sending Unit</a:t>
            </a:r>
          </a:p>
          <a:p>
            <a:pPr lvl="1"/>
            <a:r>
              <a:rPr lang="en-US" dirty="0" smtClean="0"/>
              <a:t>May include </a:t>
            </a:r>
            <a:r>
              <a:rPr lang="en-US" dirty="0"/>
              <a:t>filters, regulators, pumps, and reservoirs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(8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5546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58308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Tank Pickup</a:t>
            </a:r>
            <a:endParaRPr lang="en-US" dirty="0"/>
          </a:p>
          <a:p>
            <a:pPr lvl="1"/>
            <a:r>
              <a:rPr lang="en-US" dirty="0"/>
              <a:t>Place just above bottom of tank to prevent </a:t>
            </a:r>
            <a:r>
              <a:rPr lang="en-US" dirty="0" smtClean="0"/>
              <a:t>contamination</a:t>
            </a:r>
            <a:endParaRPr lang="en-US" sz="2000" dirty="0"/>
          </a:p>
        </p:txBody>
      </p:sp>
      <p:pic>
        <p:nvPicPr>
          <p:cNvPr id="5" name="Picture 4" descr="This tank pickup is designed to draw water in with fuel." title="FIGURE 15-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582083"/>
            <a:ext cx="3139948" cy="45440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(9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27733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17269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Tank Pickup</a:t>
            </a:r>
            <a:endParaRPr lang="en-US" sz="2800" dirty="0"/>
          </a:p>
          <a:p>
            <a:pPr lvl="1"/>
            <a:r>
              <a:rPr lang="en-US" sz="2400" dirty="0"/>
              <a:t>Heavy-duty vehicle tanks use pickups located at top</a:t>
            </a:r>
          </a:p>
        </p:txBody>
      </p:sp>
      <p:pic>
        <p:nvPicPr>
          <p:cNvPr id="4" name="Picture 3" descr="Most heavy-duty vehicles use top-draw fuel tanks. Fuel is pulled up a pickup tube by the transfer pump." title="FIGURE 15-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04" y="2658979"/>
            <a:ext cx="5378196" cy="348375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(10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0162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1726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Tank Pickup</a:t>
            </a:r>
            <a:endParaRPr lang="en-US" dirty="0"/>
          </a:p>
          <a:p>
            <a:pPr lvl="1"/>
            <a:r>
              <a:rPr lang="en-US" dirty="0"/>
              <a:t>Large tanks will have a tank drain located at the lowest point of tank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(11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6668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9262" cy="231530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800" dirty="0"/>
              <a:t>Dual Fuel </a:t>
            </a:r>
            <a:r>
              <a:rPr lang="en-US" sz="3800" dirty="0" smtClean="0"/>
              <a:t>Tank Pickups</a:t>
            </a:r>
            <a:endParaRPr lang="en-US" sz="3800" dirty="0"/>
          </a:p>
          <a:p>
            <a:pPr lvl="1"/>
            <a:r>
              <a:rPr lang="en-US" sz="3300" dirty="0"/>
              <a:t>Heavy-duty </a:t>
            </a:r>
            <a:r>
              <a:rPr lang="en-US" sz="3300" dirty="0" smtClean="0"/>
              <a:t>vehicles may have dual tanks with pickups</a:t>
            </a:r>
            <a:endParaRPr lang="en-US" sz="3300" dirty="0"/>
          </a:p>
        </p:txBody>
      </p:sp>
      <p:pic>
        <p:nvPicPr>
          <p:cNvPr id="4" name="Picture 3" descr="A typical configuration for dual draw fuel tanks. Note the return flow splitter." title="FIGURE 15-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1969555"/>
            <a:ext cx="2870200" cy="343099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(12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88402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1206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Dual Fuel </a:t>
            </a:r>
            <a:r>
              <a:rPr lang="en-US" dirty="0" smtClean="0"/>
              <a:t>Tank Pickups</a:t>
            </a:r>
            <a:endParaRPr lang="en-US" dirty="0"/>
          </a:p>
          <a:p>
            <a:pPr lvl="1"/>
            <a:r>
              <a:rPr lang="en-US" dirty="0" smtClean="0"/>
              <a:t>Return </a:t>
            </a:r>
            <a:r>
              <a:rPr lang="en-US" dirty="0"/>
              <a:t>flow splitter valve </a:t>
            </a:r>
            <a:r>
              <a:rPr lang="en-US" dirty="0" smtClean="0"/>
              <a:t>keeps </a:t>
            </a:r>
            <a:r>
              <a:rPr lang="en-US" dirty="0"/>
              <a:t>level in </a:t>
            </a:r>
            <a:r>
              <a:rPr lang="en-US" dirty="0" smtClean="0"/>
              <a:t>tanks; eliminates </a:t>
            </a:r>
            <a:r>
              <a:rPr lang="en-US" dirty="0"/>
              <a:t>crossover line</a:t>
            </a:r>
            <a:endParaRPr lang="en-US" sz="3300" dirty="0"/>
          </a:p>
        </p:txBody>
      </p:sp>
      <p:pic>
        <p:nvPicPr>
          <p:cNvPr id="5" name="Picture 4" descr="A fuel splitter valve regulates fuel return flow to dual tanks to equalize fuel levels in both tanks. Internal variable flow orifices balance out irregular fuel flow." title="FIGURE 15-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84" y="3177032"/>
            <a:ext cx="4029320" cy="28300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(13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4318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/>
              <a:t>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Diesel engines </a:t>
            </a:r>
            <a:r>
              <a:rPr lang="en-US" sz="2400" dirty="0"/>
              <a:t>need </a:t>
            </a:r>
            <a:r>
              <a:rPr lang="en-US" sz="2400" dirty="0" smtClean="0"/>
              <a:t>low-pressure </a:t>
            </a:r>
            <a:r>
              <a:rPr lang="en-US" sz="2400" dirty="0"/>
              <a:t>fuel systems to supply clean, </a:t>
            </a:r>
            <a:r>
              <a:rPr lang="en-US" sz="2400" dirty="0" smtClean="0"/>
              <a:t>cool, </a:t>
            </a:r>
            <a:r>
              <a:rPr lang="en-US" sz="2400" dirty="0"/>
              <a:t>and air-free fuel to the </a:t>
            </a:r>
            <a:r>
              <a:rPr lang="en-US" sz="2400" dirty="0" smtClean="0"/>
              <a:t>high-pressure fuel system.</a:t>
            </a:r>
            <a:endParaRPr lang="en-US" sz="2400" dirty="0"/>
          </a:p>
        </p:txBody>
      </p:sp>
      <p:pic>
        <p:nvPicPr>
          <p:cNvPr id="5" name="Picture 4" descr="A typical layout of a low-pressure fuel system using unit injectors." title="FIGURE 15-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84" y="2737104"/>
            <a:ext cx="4828032" cy="32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9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12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Fuel Return Circuits</a:t>
            </a:r>
            <a:endParaRPr lang="en-US" dirty="0"/>
          </a:p>
          <a:p>
            <a:pPr lvl="1"/>
            <a:r>
              <a:rPr lang="en-US" dirty="0"/>
              <a:t>Most fuel systems circulate fuel through the high-pressure system to lubricate and cool components</a:t>
            </a:r>
          </a:p>
          <a:p>
            <a:pPr lvl="1"/>
            <a:r>
              <a:rPr lang="en-US" dirty="0" smtClean="0"/>
              <a:t>Newer </a:t>
            </a:r>
            <a:r>
              <a:rPr lang="en-US" dirty="0"/>
              <a:t>systems reduce amount of fuel circulated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(14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03199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120662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Sending Units</a:t>
            </a:r>
            <a:endParaRPr lang="en-US" sz="2800" dirty="0"/>
          </a:p>
          <a:p>
            <a:pPr lvl="1"/>
            <a:r>
              <a:rPr lang="en-US" sz="2400" dirty="0"/>
              <a:t>Transmit electrical signal for fuel level to a dash gauge</a:t>
            </a:r>
          </a:p>
        </p:txBody>
      </p:sp>
      <p:pic>
        <p:nvPicPr>
          <p:cNvPr id="5" name="Picture 4" descr="A rheostat sending unit is connected to the arm of the fuel tank  oat to vary current resistance to the dash gauge." title="FIGURE 15-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2826511"/>
            <a:ext cx="4040124" cy="33047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(15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21050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12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Sending Units</a:t>
            </a:r>
            <a:endParaRPr lang="en-US" dirty="0"/>
          </a:p>
          <a:p>
            <a:pPr lvl="1"/>
            <a:r>
              <a:rPr lang="en-US" dirty="0"/>
              <a:t>Most common type is variable </a:t>
            </a:r>
            <a:r>
              <a:rPr lang="en-US" dirty="0" smtClean="0"/>
              <a:t>resistance:  float </a:t>
            </a:r>
            <a:r>
              <a:rPr lang="en-US" dirty="0"/>
              <a:t>moves with fuel level and gauge circuit resistance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(16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29134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12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Sending Units</a:t>
            </a:r>
            <a:endParaRPr lang="en-US" dirty="0"/>
          </a:p>
          <a:p>
            <a:pPr lvl="1"/>
            <a:r>
              <a:rPr lang="en-US" dirty="0"/>
              <a:t>Can be part of HD-ODB system to help diagnose low power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</a:t>
            </a:r>
            <a:r>
              <a:rPr lang="en-US" dirty="0" smtClean="0"/>
              <a:t> </a:t>
            </a:r>
            <a:r>
              <a:rPr lang="en-US" dirty="0"/>
              <a:t>part of CAN bus system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(17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95585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uel tank sending unit with a CAN bus control instrument cluster." title="FIGURE 15-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8416"/>
            <a:ext cx="5718048" cy="358234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(18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91156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38946" cy="3692236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Fuel Filters</a:t>
            </a:r>
            <a:endParaRPr lang="en-US" sz="2800" dirty="0"/>
          </a:p>
          <a:p>
            <a:pPr lvl="1"/>
            <a:r>
              <a:rPr lang="en-US" sz="2400" dirty="0" smtClean="0"/>
              <a:t>Requirements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sz="2000" dirty="0" smtClean="0"/>
              <a:t>Fuel </a:t>
            </a:r>
            <a:r>
              <a:rPr lang="en-US" sz="2000" dirty="0"/>
              <a:t>quality is key to reliability and durability of fuel system components </a:t>
            </a:r>
          </a:p>
        </p:txBody>
      </p:sp>
      <p:pic>
        <p:nvPicPr>
          <p:cNvPr id="5" name="Picture 4" descr="Abrasive particles that are 5–7 μ cause the greatest damage to a fuel system." title="FIGURE 15-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6" y="1982816"/>
            <a:ext cx="4552622" cy="33096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(19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64292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12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Fuel Filters</a:t>
            </a:r>
            <a:endParaRPr lang="en-US" dirty="0"/>
          </a:p>
          <a:p>
            <a:pPr lvl="1"/>
            <a:r>
              <a:rPr lang="en-US" dirty="0" smtClean="0"/>
              <a:t>Requirements </a:t>
            </a:r>
          </a:p>
          <a:p>
            <a:pPr lvl="2"/>
            <a:r>
              <a:rPr lang="en-US" dirty="0"/>
              <a:t>Fine abrasive wear caused by </a:t>
            </a:r>
            <a:r>
              <a:rPr lang="en-US" dirty="0" smtClean="0"/>
              <a:t>contamination</a:t>
            </a:r>
          </a:p>
          <a:p>
            <a:pPr lvl="2"/>
            <a:r>
              <a:rPr lang="en-US" dirty="0" smtClean="0"/>
              <a:t>Particles </a:t>
            </a:r>
            <a:r>
              <a:rPr lang="en-US" dirty="0"/>
              <a:t>5–7 microns in size cause most </a:t>
            </a:r>
            <a:r>
              <a:rPr lang="en-US" dirty="0" smtClean="0"/>
              <a:t>damage</a:t>
            </a:r>
          </a:p>
          <a:p>
            <a:pPr lvl="2"/>
            <a:r>
              <a:rPr lang="en-US" dirty="0" smtClean="0"/>
              <a:t>Fuel </a:t>
            </a:r>
            <a:r>
              <a:rPr lang="en-US" dirty="0"/>
              <a:t>system wear can cause high fuel, consumption,­ hard starting, rough idle, reduced engine power, increased smoke, and other exhaust emissions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(20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42121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12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Fuel Filters</a:t>
            </a:r>
            <a:endParaRPr lang="en-US" dirty="0"/>
          </a:p>
          <a:p>
            <a:pPr lvl="1"/>
            <a:r>
              <a:rPr lang="en-US" dirty="0"/>
              <a:t>Contamination </a:t>
            </a:r>
            <a:r>
              <a:rPr lang="en-US" dirty="0" smtClean="0"/>
              <a:t>Sources </a:t>
            </a:r>
          </a:p>
          <a:p>
            <a:pPr lvl="2"/>
            <a:r>
              <a:rPr lang="en-US" dirty="0" smtClean="0"/>
              <a:t>Asphaltenes </a:t>
            </a:r>
          </a:p>
          <a:p>
            <a:pPr lvl="3"/>
            <a:r>
              <a:rPr lang="en-US" dirty="0" smtClean="0"/>
              <a:t>Soft </a:t>
            </a:r>
            <a:r>
              <a:rPr lang="en-US" dirty="0"/>
              <a:t>particles that occur naturally in 2-D diesel </a:t>
            </a:r>
            <a:r>
              <a:rPr lang="en-US" dirty="0" smtClean="0"/>
              <a:t>fuel</a:t>
            </a:r>
          </a:p>
          <a:p>
            <a:pPr lvl="3"/>
            <a:r>
              <a:rPr lang="en-US" dirty="0" smtClean="0"/>
              <a:t>High </a:t>
            </a:r>
            <a:r>
              <a:rPr lang="en-US" dirty="0"/>
              <a:t>heat and oxidation increases </a:t>
            </a:r>
            <a:r>
              <a:rPr lang="en-US" dirty="0" smtClean="0"/>
              <a:t>content</a:t>
            </a:r>
          </a:p>
          <a:p>
            <a:pPr lvl="3"/>
            <a:r>
              <a:rPr lang="en-US" dirty="0" smtClean="0"/>
              <a:t>1.5–2 </a:t>
            </a:r>
            <a:r>
              <a:rPr lang="en-US" dirty="0"/>
              <a:t>microns in diameter</a:t>
            </a:r>
          </a:p>
          <a:p>
            <a:pPr lvl="2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(21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53188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20291" cy="4010891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Fuel Filters</a:t>
            </a:r>
            <a:endParaRPr lang="en-US" sz="2800" dirty="0"/>
          </a:p>
          <a:p>
            <a:pPr lvl="1"/>
            <a:r>
              <a:rPr lang="en-US" sz="2400" dirty="0"/>
              <a:t>Contamination </a:t>
            </a:r>
            <a:r>
              <a:rPr lang="en-US" sz="2400" dirty="0" smtClean="0"/>
              <a:t>Sources </a:t>
            </a:r>
            <a:endParaRPr lang="en-US" sz="2400" dirty="0"/>
          </a:p>
          <a:p>
            <a:pPr lvl="2"/>
            <a:r>
              <a:rPr lang="en-US" sz="2200" dirty="0" smtClean="0"/>
              <a:t>Water—most </a:t>
            </a:r>
            <a:r>
              <a:rPr lang="en-US" sz="2200" dirty="0"/>
              <a:t>destructive </a:t>
            </a:r>
            <a:r>
              <a:rPr lang="en-US" sz="2200" dirty="0" smtClean="0"/>
              <a:t>contaminant</a:t>
            </a:r>
            <a:endParaRPr lang="en-US" sz="2200" dirty="0"/>
          </a:p>
          <a:p>
            <a:pPr lvl="2"/>
            <a:endParaRPr lang="en-US" dirty="0" smtClean="0"/>
          </a:p>
        </p:txBody>
      </p:sp>
      <p:pic>
        <p:nvPicPr>
          <p:cNvPr id="4" name="Picture 3" descr="As fuel heats and cools in fuel tanks, water condenses and is absorbed by diesel fuel." title="FIGURE 15-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28" y="1623568"/>
            <a:ext cx="4962144" cy="325526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(22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80816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17632" cy="4120662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Fuel Filters</a:t>
            </a:r>
            <a:endParaRPr lang="en-US" sz="2800" dirty="0"/>
          </a:p>
          <a:p>
            <a:pPr lvl="1"/>
            <a:r>
              <a:rPr lang="en-US" sz="2400" dirty="0"/>
              <a:t>Contamination </a:t>
            </a:r>
            <a:r>
              <a:rPr lang="en-US" sz="2400" dirty="0" smtClean="0"/>
              <a:t>Sources </a:t>
            </a:r>
            <a:endParaRPr lang="en-US" sz="2400" dirty="0"/>
          </a:p>
          <a:p>
            <a:pPr lvl="2"/>
            <a:r>
              <a:rPr lang="en-US" sz="2000" dirty="0" smtClean="0"/>
              <a:t>Water—can seize </a:t>
            </a:r>
            <a:r>
              <a:rPr lang="en-US" sz="2000" dirty="0"/>
              <a:t>injectors </a:t>
            </a:r>
          </a:p>
          <a:p>
            <a:pPr lvl="2"/>
            <a:endParaRPr lang="en-US" dirty="0" smtClean="0"/>
          </a:p>
        </p:txBody>
      </p:sp>
      <p:pic>
        <p:nvPicPr>
          <p:cNvPr id="5" name="Picture 4" descr="Water displaces the fuel film on injection system components. Loss of the lubricating film causes wear and seizure&#10;of parts." title="FIGURE 15-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08" y="1612158"/>
            <a:ext cx="4279392" cy="41087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(23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4993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 operation of low-pressure fuel system is critical to proper engine </a:t>
            </a:r>
            <a:r>
              <a:rPr lang="en-US" dirty="0" smtClean="0"/>
              <a:t>performance.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/>
              <a:t>(2 </a:t>
            </a:r>
            <a:r>
              <a:rPr lang="en-US" sz="1800" b="1" dirty="0"/>
              <a:t>of 2)</a:t>
            </a:r>
          </a:p>
        </p:txBody>
      </p:sp>
    </p:spTree>
    <p:extLst>
      <p:ext uri="{BB962C8B-B14F-4D97-AF65-F5344CB8AC3E}">
        <p14:creationId xmlns:p14="http://schemas.microsoft.com/office/powerpoint/2010/main" val="4061277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Fuel Filters</a:t>
            </a:r>
            <a:endParaRPr lang="en-US" sz="2800" dirty="0"/>
          </a:p>
          <a:p>
            <a:pPr lvl="1"/>
            <a:r>
              <a:rPr lang="en-US" sz="2400" dirty="0"/>
              <a:t>Contamination </a:t>
            </a:r>
            <a:r>
              <a:rPr lang="en-US" sz="2400" dirty="0" smtClean="0"/>
              <a:t>Sources </a:t>
            </a:r>
            <a:endParaRPr lang="en-US" sz="2400" dirty="0"/>
          </a:p>
          <a:p>
            <a:pPr lvl="2"/>
            <a:r>
              <a:rPr lang="en-US" sz="2200" dirty="0" smtClean="0"/>
              <a:t>Water </a:t>
            </a:r>
          </a:p>
          <a:p>
            <a:pPr lvl="3"/>
            <a:r>
              <a:rPr lang="en-US" dirty="0" smtClean="0"/>
              <a:t>Causes </a:t>
            </a:r>
            <a:r>
              <a:rPr lang="en-US" dirty="0"/>
              <a:t>loss of film strength of diesel fuel; loss of </a:t>
            </a:r>
            <a:r>
              <a:rPr lang="en-US" dirty="0" smtClean="0"/>
              <a:t>lubricity </a:t>
            </a:r>
          </a:p>
          <a:p>
            <a:pPr lvl="3"/>
            <a:r>
              <a:rPr lang="en-US" dirty="0" smtClean="0"/>
              <a:t>Helps </a:t>
            </a:r>
            <a:r>
              <a:rPr lang="en-US" dirty="0"/>
              <a:t>form </a:t>
            </a:r>
            <a:r>
              <a:rPr lang="en-US" dirty="0" smtClean="0"/>
              <a:t>acid </a:t>
            </a:r>
          </a:p>
          <a:p>
            <a:pPr lvl="3"/>
            <a:r>
              <a:rPr lang="en-US" dirty="0" smtClean="0"/>
              <a:t>Causes rust </a:t>
            </a:r>
          </a:p>
          <a:p>
            <a:pPr lvl="3"/>
            <a:r>
              <a:rPr lang="en-US" dirty="0" smtClean="0"/>
              <a:t>Helps </a:t>
            </a:r>
            <a:r>
              <a:rPr lang="en-US" dirty="0"/>
              <a:t>microorganism </a:t>
            </a:r>
            <a:r>
              <a:rPr lang="en-US" dirty="0" smtClean="0"/>
              <a:t>growth</a:t>
            </a:r>
          </a:p>
          <a:p>
            <a:pPr lvl="3"/>
            <a:r>
              <a:rPr lang="en-US" dirty="0"/>
              <a:t>Fuel filters can separate water and fuel </a:t>
            </a:r>
            <a:r>
              <a:rPr lang="en-US" dirty="0" smtClean="0"/>
              <a:t>via </a:t>
            </a:r>
            <a:r>
              <a:rPr lang="en-US" dirty="0"/>
              <a:t>coalescences or centrifugal methods </a:t>
            </a:r>
            <a:endParaRPr lang="en-US" sz="1800" dirty="0"/>
          </a:p>
          <a:p>
            <a:pPr lvl="2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(24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46988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 ltered fuel enters the flilter on the&#10;outer side of the media and clean fuel leaves through the&#10;center opening." title="FIGURE 15-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641" r="-84641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(25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484038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ter and fuel are spun by a baffle in the&#10;sediment bowl of this fuel–water separator to separate fuel&#10;and water using centrifugal force." title="FIGURE 15-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854" r="-91854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(26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19729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alescence is the process of joining the molecules of emulsified water into larger droplets." title="FIGURE 15-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r="6999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(27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36822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ecialized fuel filter media in this fuel–water separator helps convert emulsified water into larger, free droplets." title="FIGURE 15-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99" r="-98399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(28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10921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Fuel Filters</a:t>
            </a:r>
            <a:endParaRPr lang="en-US" sz="2800" dirty="0"/>
          </a:p>
          <a:p>
            <a:pPr lvl="1"/>
            <a:r>
              <a:rPr lang="en-US" sz="2400" dirty="0"/>
              <a:t>Contamination </a:t>
            </a:r>
            <a:r>
              <a:rPr lang="en-US" sz="2400" dirty="0" smtClean="0"/>
              <a:t>Sources </a:t>
            </a:r>
            <a:endParaRPr lang="en-US" sz="2400" dirty="0"/>
          </a:p>
          <a:p>
            <a:pPr lvl="2"/>
            <a:r>
              <a:rPr lang="en-US" sz="2200" dirty="0" smtClean="0"/>
              <a:t>Water</a:t>
            </a:r>
          </a:p>
          <a:p>
            <a:pPr lvl="3"/>
            <a:r>
              <a:rPr lang="en-US" dirty="0"/>
              <a:t>Filter drain valves allow draining of water from filter </a:t>
            </a:r>
            <a:r>
              <a:rPr lang="en-US" dirty="0" smtClean="0"/>
              <a:t>housing</a:t>
            </a:r>
          </a:p>
          <a:p>
            <a:pPr lvl="3"/>
            <a:r>
              <a:rPr lang="en-US" dirty="0"/>
              <a:t>WIF sensors alert operator to water in fuel </a:t>
            </a:r>
            <a:r>
              <a:rPr lang="en-US" dirty="0" smtClean="0"/>
              <a:t>by </a:t>
            </a:r>
            <a:r>
              <a:rPr lang="en-US" dirty="0"/>
              <a:t>either float or electrical conductivity difference</a:t>
            </a:r>
            <a:endParaRPr lang="en-US" sz="1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(29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45576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is electronic water-in-fuel module uses two LED lights, which are green and red, to indicate whether the module needs draining." title="FIGURE 15-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9" b="13329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(30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57823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. A water-in-fuel sensor that uses a float&#10;with an electric switch. B. A water-in-fuel sensor that uses an&#10;electrical conductivity probe in the bottom of the filter." title="FIGURE 15-2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0" b="-8130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(31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05918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12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Fuel Filters</a:t>
            </a:r>
            <a:endParaRPr lang="en-US" dirty="0"/>
          </a:p>
          <a:p>
            <a:pPr lvl="1"/>
            <a:r>
              <a:rPr lang="en-US" dirty="0"/>
              <a:t>Contamination </a:t>
            </a:r>
            <a:r>
              <a:rPr lang="en-US" dirty="0" smtClean="0"/>
              <a:t>Sources </a:t>
            </a:r>
          </a:p>
          <a:p>
            <a:pPr lvl="2"/>
            <a:r>
              <a:rPr lang="en-US" dirty="0"/>
              <a:t>Bacteria and </a:t>
            </a:r>
            <a:r>
              <a:rPr lang="en-US" dirty="0" smtClean="0"/>
              <a:t>Fungi</a:t>
            </a:r>
          </a:p>
          <a:p>
            <a:pPr lvl="3"/>
            <a:r>
              <a:rPr lang="en-US" dirty="0" smtClean="0"/>
              <a:t>Grow </a:t>
            </a:r>
            <a:r>
              <a:rPr lang="en-US" dirty="0"/>
              <a:t>in fuel under the right conditions and if fuel is left </a:t>
            </a:r>
            <a:r>
              <a:rPr lang="en-US" dirty="0" smtClean="0"/>
              <a:t>stagnant</a:t>
            </a:r>
          </a:p>
          <a:p>
            <a:pPr lvl="3"/>
            <a:r>
              <a:rPr lang="en-US" dirty="0"/>
              <a:t>Fuel can be treated with biocide</a:t>
            </a:r>
          </a:p>
          <a:p>
            <a:pPr lvl="2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(32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43322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12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Fuel Filters</a:t>
            </a:r>
            <a:endParaRPr lang="en-US" dirty="0"/>
          </a:p>
          <a:p>
            <a:pPr lvl="1"/>
            <a:r>
              <a:rPr lang="en-US" dirty="0"/>
              <a:t>Contamination </a:t>
            </a:r>
            <a:r>
              <a:rPr lang="en-US" dirty="0" smtClean="0"/>
              <a:t>Sources </a:t>
            </a:r>
          </a:p>
          <a:p>
            <a:pPr lvl="2"/>
            <a:r>
              <a:rPr lang="en-US" dirty="0" smtClean="0"/>
              <a:t>Wax</a:t>
            </a:r>
          </a:p>
          <a:p>
            <a:pPr lvl="3"/>
            <a:r>
              <a:rPr lang="en-US" dirty="0" smtClean="0"/>
              <a:t>Solidifies </a:t>
            </a:r>
            <a:r>
              <a:rPr lang="en-US" dirty="0"/>
              <a:t>at cold </a:t>
            </a:r>
            <a:r>
              <a:rPr lang="en-US" dirty="0" smtClean="0"/>
              <a:t>temperature</a:t>
            </a:r>
          </a:p>
          <a:p>
            <a:pPr lvl="3"/>
            <a:r>
              <a:rPr lang="en-US" dirty="0"/>
              <a:t>At 32*F, 2-D becomes cloudy (cloud point</a:t>
            </a:r>
            <a:r>
              <a:rPr lang="en-US" dirty="0" smtClean="0"/>
              <a:t>)</a:t>
            </a:r>
          </a:p>
          <a:p>
            <a:pPr lvl="3"/>
            <a:r>
              <a:rPr lang="en-US" dirty="0"/>
              <a:t>Fuel should be blended for seasonal and regional conditions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(33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752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Fundamentals of Low-Pressure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Fuel Systems</a:t>
            </a:r>
            <a:br>
              <a:rPr lang="en-US" b="1" dirty="0" smtClean="0"/>
            </a:br>
            <a:r>
              <a:rPr lang="en-US" sz="2000" b="1" dirty="0" smtClean="0"/>
              <a:t>(1 </a:t>
            </a:r>
            <a:r>
              <a:rPr lang="en-US" sz="2000" b="1" dirty="0"/>
              <a:t>of </a:t>
            </a:r>
            <a:r>
              <a:rPr lang="en-US" sz="2000" b="1" dirty="0" smtClean="0"/>
              <a:t>3)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of Low-Pressure Fuel </a:t>
            </a:r>
            <a:r>
              <a:rPr lang="en-US" dirty="0" smtClean="0"/>
              <a:t>Systems</a:t>
            </a:r>
            <a:endParaRPr lang="en-US" sz="2400" dirty="0" smtClean="0"/>
          </a:p>
          <a:p>
            <a:pPr lvl="1"/>
            <a:r>
              <a:rPr lang="en-US" sz="2400" dirty="0" smtClean="0"/>
              <a:t>Store </a:t>
            </a:r>
            <a:r>
              <a:rPr lang="en-US" sz="2400" dirty="0"/>
              <a:t>and supply fuel free of contaminants and vapor</a:t>
            </a:r>
          </a:p>
          <a:p>
            <a:pPr lvl="1"/>
            <a:r>
              <a:rPr lang="en-US" sz="2400" dirty="0" smtClean="0"/>
              <a:t>Supply adequate fuel volume at </a:t>
            </a:r>
            <a:r>
              <a:rPr lang="en-US" sz="2400" dirty="0"/>
              <a:t>the correct pressure to the high-pressure injection system </a:t>
            </a:r>
          </a:p>
          <a:p>
            <a:pPr lvl="1"/>
            <a:r>
              <a:rPr lang="en-US" sz="2400" dirty="0" smtClean="0"/>
              <a:t>Remove </a:t>
            </a:r>
            <a:r>
              <a:rPr lang="en-US" sz="2400" dirty="0"/>
              <a:t>water contamination</a:t>
            </a:r>
          </a:p>
          <a:p>
            <a:pPr lvl="1"/>
            <a:r>
              <a:rPr lang="en-US" sz="2400" dirty="0" smtClean="0"/>
              <a:t>Prevent </a:t>
            </a:r>
            <a:r>
              <a:rPr lang="en-US" sz="2400" dirty="0"/>
              <a:t>wax </a:t>
            </a:r>
            <a:r>
              <a:rPr lang="en-US" sz="2400" dirty="0" smtClean="0"/>
              <a:t>gelling</a:t>
            </a:r>
          </a:p>
          <a:p>
            <a:pPr lvl="1"/>
            <a:r>
              <a:rPr lang="en-US" sz="2400" dirty="0" smtClean="0"/>
              <a:t>Regulate </a:t>
            </a:r>
            <a:r>
              <a:rPr lang="en-US" sz="2400" dirty="0"/>
              <a:t>fuel temperature </a:t>
            </a:r>
          </a:p>
        </p:txBody>
      </p:sp>
    </p:spTree>
    <p:extLst>
      <p:ext uri="{BB962C8B-B14F-4D97-AF65-F5344CB8AC3E}">
        <p14:creationId xmlns:p14="http://schemas.microsoft.com/office/powerpoint/2010/main" val="3543149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120662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Fuel Filters</a:t>
            </a:r>
            <a:endParaRPr lang="en-US" sz="2800" dirty="0"/>
          </a:p>
          <a:p>
            <a:pPr lvl="1"/>
            <a:r>
              <a:rPr lang="en-US" sz="2400" dirty="0"/>
              <a:t>Contamination </a:t>
            </a:r>
            <a:r>
              <a:rPr lang="en-US" sz="2400" dirty="0" smtClean="0"/>
              <a:t>Sources </a:t>
            </a:r>
          </a:p>
          <a:p>
            <a:pPr lvl="2"/>
            <a:r>
              <a:rPr lang="en-US" sz="2200" dirty="0" smtClean="0"/>
              <a:t>Wax</a:t>
            </a:r>
          </a:p>
          <a:p>
            <a:pPr lvl="3"/>
            <a:r>
              <a:rPr lang="en-US" dirty="0"/>
              <a:t>Fuel heaters </a:t>
            </a:r>
            <a:r>
              <a:rPr lang="en-US" dirty="0" smtClean="0"/>
              <a:t>can </a:t>
            </a:r>
            <a:r>
              <a:rPr lang="en-US" dirty="0"/>
              <a:t>be in filter housing and </a:t>
            </a:r>
            <a:r>
              <a:rPr lang="en-US" dirty="0" smtClean="0"/>
              <a:t>electric</a:t>
            </a:r>
          </a:p>
        </p:txBody>
      </p:sp>
      <p:pic>
        <p:nvPicPr>
          <p:cNvPr id="5" name="Picture 4" descr="Fuel heaters are common in fuel modules where water may freeze and fuel congeal, blocking fuel flow." title="FIGURE 15-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3595115"/>
            <a:ext cx="4085336" cy="246251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(34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11314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696692" cy="412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Fuel Filters</a:t>
            </a:r>
            <a:endParaRPr lang="en-US" dirty="0"/>
          </a:p>
          <a:p>
            <a:pPr lvl="1"/>
            <a:r>
              <a:rPr lang="en-US" dirty="0"/>
              <a:t>Contamination </a:t>
            </a:r>
            <a:r>
              <a:rPr lang="en-US" dirty="0" smtClean="0"/>
              <a:t>Sources </a:t>
            </a:r>
          </a:p>
          <a:p>
            <a:pPr lvl="2"/>
            <a:r>
              <a:rPr lang="en-US" dirty="0" smtClean="0"/>
              <a:t>Wax</a:t>
            </a:r>
          </a:p>
          <a:p>
            <a:pPr lvl="3"/>
            <a:r>
              <a:rPr lang="en-US" dirty="0"/>
              <a:t>Fuel heaters can </a:t>
            </a:r>
            <a:r>
              <a:rPr lang="en-US" dirty="0" smtClean="0"/>
              <a:t>use coolant</a:t>
            </a:r>
          </a:p>
        </p:txBody>
      </p:sp>
      <p:pic>
        <p:nvPicPr>
          <p:cNvPr id="5" name="Picture 4" descr="This fuel–water separator circulates coolant in the lower housing to prevent accumulations of gelled fuel and ice crystals from blocking fuel flow." title="FIGURE 15-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39" y="1600200"/>
            <a:ext cx="2255253" cy="4622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(35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15040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Fuel Filters</a:t>
            </a:r>
            <a:endParaRPr lang="en-US" dirty="0"/>
          </a:p>
          <a:p>
            <a:pPr lvl="1"/>
            <a:r>
              <a:rPr lang="en-US" dirty="0" smtClean="0"/>
              <a:t>Filter Media</a:t>
            </a:r>
          </a:p>
          <a:p>
            <a:pPr lvl="2"/>
            <a:r>
              <a:rPr lang="en-US" dirty="0" smtClean="0"/>
              <a:t>Paper </a:t>
            </a:r>
            <a:r>
              <a:rPr lang="en-US" dirty="0"/>
              <a:t>(cellulose), microglass, cotton, felt, </a:t>
            </a:r>
            <a:r>
              <a:rPr lang="en-US" dirty="0" smtClean="0"/>
              <a:t>wood</a:t>
            </a:r>
          </a:p>
          <a:p>
            <a:pPr lvl="2"/>
            <a:r>
              <a:rPr lang="en-US" dirty="0" smtClean="0"/>
              <a:t>Openings allow </a:t>
            </a:r>
            <a:r>
              <a:rPr lang="en-US" dirty="0"/>
              <a:t>fuel through but trap small </a:t>
            </a:r>
            <a:r>
              <a:rPr lang="en-US" dirty="0" smtClean="0"/>
              <a:t>particles</a:t>
            </a:r>
          </a:p>
          <a:p>
            <a:pPr lvl="2"/>
            <a:r>
              <a:rPr lang="en-US" dirty="0" smtClean="0"/>
              <a:t>Surface </a:t>
            </a:r>
            <a:r>
              <a:rPr lang="en-US" dirty="0"/>
              <a:t>area </a:t>
            </a:r>
            <a:r>
              <a:rPr lang="en-US" dirty="0" smtClean="0"/>
              <a:t>holds </a:t>
            </a:r>
            <a:r>
              <a:rPr lang="en-US" dirty="0"/>
              <a:t>contaminants for </a:t>
            </a:r>
            <a:r>
              <a:rPr lang="en-US" dirty="0" smtClean="0"/>
              <a:t>one </a:t>
            </a:r>
            <a:r>
              <a:rPr lang="en-US" dirty="0"/>
              <a:t>service interval</a:t>
            </a:r>
          </a:p>
          <a:p>
            <a:pPr lvl="2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(36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38760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Fuel Filters</a:t>
            </a:r>
            <a:endParaRPr lang="en-US" dirty="0"/>
          </a:p>
          <a:p>
            <a:pPr lvl="1"/>
            <a:r>
              <a:rPr lang="en-US" dirty="0" smtClean="0"/>
              <a:t>Filter Media</a:t>
            </a:r>
          </a:p>
          <a:p>
            <a:pPr lvl="2"/>
            <a:r>
              <a:rPr lang="en-US" dirty="0" smtClean="0"/>
              <a:t>Paper </a:t>
            </a:r>
            <a:r>
              <a:rPr lang="en-US" dirty="0"/>
              <a:t>(cellulose), microglass, cotton, felt, </a:t>
            </a:r>
            <a:r>
              <a:rPr lang="en-US" dirty="0" smtClean="0"/>
              <a:t>wood</a:t>
            </a:r>
          </a:p>
          <a:p>
            <a:pPr lvl="2"/>
            <a:r>
              <a:rPr lang="en-US" dirty="0" smtClean="0"/>
              <a:t>Openings allow </a:t>
            </a:r>
            <a:r>
              <a:rPr lang="en-US" dirty="0"/>
              <a:t>fuel </a:t>
            </a:r>
            <a:r>
              <a:rPr lang="en-US" dirty="0" smtClean="0"/>
              <a:t>but </a:t>
            </a:r>
            <a:r>
              <a:rPr lang="en-US" dirty="0"/>
              <a:t>trap small </a:t>
            </a:r>
            <a:r>
              <a:rPr lang="en-US" dirty="0" smtClean="0"/>
              <a:t>particles</a:t>
            </a:r>
          </a:p>
          <a:p>
            <a:pPr lvl="2"/>
            <a:r>
              <a:rPr lang="en-US" dirty="0" smtClean="0"/>
              <a:t>Surface </a:t>
            </a:r>
            <a:r>
              <a:rPr lang="en-US" dirty="0"/>
              <a:t>area </a:t>
            </a:r>
            <a:r>
              <a:rPr lang="en-US" dirty="0" smtClean="0"/>
              <a:t>holds </a:t>
            </a:r>
            <a:r>
              <a:rPr lang="en-US" dirty="0"/>
              <a:t>contaminants for </a:t>
            </a:r>
            <a:r>
              <a:rPr lang="en-US" dirty="0" smtClean="0"/>
              <a:t>one </a:t>
            </a:r>
            <a:r>
              <a:rPr lang="en-US" dirty="0"/>
              <a:t>service </a:t>
            </a:r>
            <a:r>
              <a:rPr lang="en-US" dirty="0" smtClean="0"/>
              <a:t>interval</a:t>
            </a:r>
          </a:p>
          <a:p>
            <a:pPr lvl="2"/>
            <a:r>
              <a:rPr lang="en-US" dirty="0" smtClean="0"/>
              <a:t>Paper: least expensive</a:t>
            </a:r>
          </a:p>
          <a:p>
            <a:pPr lvl="2"/>
            <a:r>
              <a:rPr lang="en-US" dirty="0" smtClean="0"/>
              <a:t>Microglass: most effective, most </a:t>
            </a:r>
            <a:r>
              <a:rPr lang="en-US" dirty="0"/>
              <a:t>common </a:t>
            </a:r>
          </a:p>
          <a:p>
            <a:pPr lvl="2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(37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10293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Fuel Filters</a:t>
            </a:r>
            <a:endParaRPr lang="en-US" dirty="0"/>
          </a:p>
          <a:p>
            <a:pPr lvl="1"/>
            <a:r>
              <a:rPr lang="en-US" dirty="0" smtClean="0"/>
              <a:t>Efficiency</a:t>
            </a:r>
          </a:p>
          <a:p>
            <a:pPr lvl="2"/>
            <a:r>
              <a:rPr lang="en-US" dirty="0"/>
              <a:t>Absolute micron rating determines </a:t>
            </a:r>
            <a:r>
              <a:rPr lang="en-US" dirty="0" smtClean="0"/>
              <a:t>percentage </a:t>
            </a:r>
            <a:r>
              <a:rPr lang="en-US" dirty="0"/>
              <a:t>of </a:t>
            </a:r>
            <a:r>
              <a:rPr lang="en-US" dirty="0" smtClean="0"/>
              <a:t>largest </a:t>
            </a:r>
            <a:r>
              <a:rPr lang="en-US" dirty="0"/>
              <a:t>particle sizes </a:t>
            </a:r>
            <a:r>
              <a:rPr lang="en-US" dirty="0" smtClean="0"/>
              <a:t>a </a:t>
            </a:r>
            <a:r>
              <a:rPr lang="en-US" dirty="0"/>
              <a:t>filter will allow to pass </a:t>
            </a:r>
            <a:r>
              <a:rPr lang="en-US" dirty="0" smtClean="0"/>
              <a:t>through 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(38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50805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maller absolute micron size fidlter media traps finer particles." title="FIGURE 15-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28" r="-10828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(39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46345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Fuel Filters</a:t>
            </a:r>
            <a:endParaRPr lang="en-US" dirty="0"/>
          </a:p>
          <a:p>
            <a:pPr lvl="1"/>
            <a:r>
              <a:rPr lang="en-US" dirty="0"/>
              <a:t>Primary and Secondary </a:t>
            </a:r>
            <a:r>
              <a:rPr lang="en-US" dirty="0" smtClean="0"/>
              <a:t>Filters</a:t>
            </a:r>
          </a:p>
          <a:p>
            <a:pPr lvl="2"/>
            <a:r>
              <a:rPr lang="en-US" dirty="0" smtClean="0"/>
              <a:t>Primary </a:t>
            </a:r>
            <a:r>
              <a:rPr lang="en-US" dirty="0"/>
              <a:t>filter located between tank and transfer pump inlet; 95-98% efficient at 10-100 </a:t>
            </a:r>
            <a:r>
              <a:rPr lang="en-US" dirty="0" smtClean="0"/>
              <a:t>microns</a:t>
            </a:r>
          </a:p>
          <a:p>
            <a:pPr lvl="2"/>
            <a:r>
              <a:rPr lang="en-US" dirty="0" smtClean="0"/>
              <a:t>Secondary </a:t>
            </a:r>
            <a:r>
              <a:rPr lang="en-US" dirty="0"/>
              <a:t>filter located between transfer pump outlet and high-pressure fuel system components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(40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17968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Fuel Filters</a:t>
            </a:r>
            <a:endParaRPr lang="en-US" dirty="0"/>
          </a:p>
          <a:p>
            <a:pPr lvl="1"/>
            <a:r>
              <a:rPr lang="en-US" dirty="0"/>
              <a:t>Cartridge </a:t>
            </a:r>
            <a:r>
              <a:rPr lang="en-US" dirty="0" smtClean="0"/>
              <a:t>Filter</a:t>
            </a:r>
          </a:p>
          <a:p>
            <a:pPr lvl="2"/>
            <a:r>
              <a:rPr lang="en-US" dirty="0" smtClean="0"/>
              <a:t>Spin </a:t>
            </a:r>
            <a:r>
              <a:rPr lang="en-US" dirty="0"/>
              <a:t>on filters are not environmentally friendly and make cartridge filters more </a:t>
            </a:r>
            <a:r>
              <a:rPr lang="en-US" dirty="0" smtClean="0"/>
              <a:t>popular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prevent </a:t>
            </a:r>
            <a:r>
              <a:rPr lang="en-US" dirty="0" smtClean="0"/>
              <a:t>engine from starting </a:t>
            </a:r>
            <a:r>
              <a:rPr lang="en-US" dirty="0"/>
              <a:t>if filter not in place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(41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93645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Fuel-Water Separators and Heaters</a:t>
            </a:r>
          </a:p>
          <a:p>
            <a:pPr lvl="1"/>
            <a:r>
              <a:rPr lang="en-US" dirty="0"/>
              <a:t>Fuel Heaters </a:t>
            </a:r>
            <a:endParaRPr lang="en-US" dirty="0" smtClean="0"/>
          </a:p>
          <a:p>
            <a:pPr lvl="2"/>
            <a:r>
              <a:rPr lang="en-US" dirty="0"/>
              <a:t>Reduce and eliminate fuel gelling, which clogs filters and causes hard starting or no </a:t>
            </a:r>
            <a:r>
              <a:rPr lang="en-US" dirty="0" smtClean="0"/>
              <a:t>starting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be electric or use engine coolant to warm fuel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(42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73185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Fuel-Water Separators and Heaters</a:t>
            </a:r>
          </a:p>
          <a:p>
            <a:pPr lvl="1"/>
            <a:r>
              <a:rPr lang="en-US" dirty="0"/>
              <a:t>Fuel-Water </a:t>
            </a:r>
            <a:r>
              <a:rPr lang="en-US" dirty="0" smtClean="0"/>
              <a:t>Separators</a:t>
            </a:r>
            <a:endParaRPr lang="en-US" dirty="0"/>
          </a:p>
          <a:p>
            <a:pPr lvl="2"/>
            <a:r>
              <a:rPr lang="en-US" dirty="0" smtClean="0"/>
              <a:t>Water </a:t>
            </a:r>
            <a:r>
              <a:rPr lang="en-US" dirty="0"/>
              <a:t>removal from fuel is critical for fuel system </a:t>
            </a:r>
            <a:r>
              <a:rPr lang="en-US" dirty="0" smtClean="0"/>
              <a:t>longevity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coalescence to remove water </a:t>
            </a:r>
            <a:endParaRPr lang="en-US" dirty="0" smtClean="0"/>
          </a:p>
          <a:p>
            <a:pPr lvl="2"/>
            <a:r>
              <a:rPr lang="en-US" dirty="0" smtClean="0"/>
              <a:t>Centrifugal </a:t>
            </a:r>
            <a:r>
              <a:rPr lang="en-US" dirty="0"/>
              <a:t>filters can assist with water removal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(43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0157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Fuel </a:t>
            </a:r>
            <a:r>
              <a:rPr lang="en-US" dirty="0" smtClean="0"/>
              <a:t>Temperature</a:t>
            </a:r>
          </a:p>
          <a:p>
            <a:pPr lvl="1"/>
            <a:r>
              <a:rPr lang="en-US" dirty="0"/>
              <a:t>Changes in fuel temperature can affect engine power output and cause fuel to gel 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Fundamentals of Low-Pressure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Fuel Systems</a:t>
            </a:r>
            <a:br>
              <a:rPr lang="en-US" b="1" dirty="0" smtClean="0"/>
            </a:br>
            <a:r>
              <a:rPr lang="en-US" sz="2000" b="1" dirty="0" smtClean="0"/>
              <a:t>(2 </a:t>
            </a:r>
            <a:r>
              <a:rPr lang="en-US" sz="2000" b="1" dirty="0"/>
              <a:t>of </a:t>
            </a:r>
            <a:r>
              <a:rPr lang="en-US" sz="2000" b="1" dirty="0" smtClean="0"/>
              <a:t>3)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4974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Fuel-Water Separators and Heaters</a:t>
            </a:r>
          </a:p>
          <a:p>
            <a:pPr lvl="1"/>
            <a:r>
              <a:rPr lang="en-US" dirty="0" smtClean="0"/>
              <a:t>Water-in-Fuel Sensors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an electrical conductivity probe </a:t>
            </a:r>
            <a:endParaRPr lang="en-US" dirty="0" smtClean="0"/>
          </a:p>
          <a:p>
            <a:pPr lvl="2"/>
            <a:r>
              <a:rPr lang="en-US" dirty="0" smtClean="0"/>
              <a:t>Signal </a:t>
            </a:r>
            <a:r>
              <a:rPr lang="en-US" dirty="0"/>
              <a:t>sent triggers a dash light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(44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75002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Fuel-Water Separators and Heaters</a:t>
            </a:r>
          </a:p>
          <a:p>
            <a:pPr lvl="1"/>
            <a:r>
              <a:rPr lang="en-US" dirty="0"/>
              <a:t>Fuel-Water Separator and Heater </a:t>
            </a:r>
            <a:r>
              <a:rPr lang="en-US" dirty="0" smtClean="0"/>
              <a:t>Modules</a:t>
            </a:r>
          </a:p>
          <a:p>
            <a:pPr lvl="2"/>
            <a:r>
              <a:rPr lang="en-US" dirty="0"/>
              <a:t>One module can combine one or more </a:t>
            </a:r>
            <a:r>
              <a:rPr lang="en-US" dirty="0" smtClean="0"/>
              <a:t>filters, </a:t>
            </a:r>
            <a:r>
              <a:rPr lang="en-US" dirty="0"/>
              <a:t>fuel-water </a:t>
            </a:r>
            <a:r>
              <a:rPr lang="en-US" dirty="0" smtClean="0"/>
              <a:t>separators, water-in-fuel sensors, </a:t>
            </a:r>
            <a:r>
              <a:rPr lang="en-US" dirty="0"/>
              <a:t>fuel </a:t>
            </a:r>
            <a:r>
              <a:rPr lang="en-US" dirty="0" smtClean="0"/>
              <a:t>heaters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(45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87188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Fuel Transfer </a:t>
            </a:r>
            <a:r>
              <a:rPr lang="en-US" dirty="0" smtClean="0"/>
              <a:t>Pumps</a:t>
            </a:r>
          </a:p>
          <a:p>
            <a:pPr lvl="1"/>
            <a:r>
              <a:rPr lang="en-US" dirty="0" smtClean="0"/>
              <a:t>Move </a:t>
            </a:r>
            <a:r>
              <a:rPr lang="en-US" dirty="0"/>
              <a:t>fuel from tank to high-pressure </a:t>
            </a:r>
            <a:r>
              <a:rPr lang="en-US" dirty="0" smtClean="0"/>
              <a:t>system</a:t>
            </a:r>
          </a:p>
          <a:p>
            <a:pPr lvl="2"/>
            <a:r>
              <a:rPr lang="en-US" dirty="0" smtClean="0"/>
              <a:t>Gear </a:t>
            </a:r>
            <a:r>
              <a:rPr lang="en-US" dirty="0"/>
              <a:t>Pumps</a:t>
            </a:r>
          </a:p>
          <a:p>
            <a:pPr lvl="3"/>
            <a:r>
              <a:rPr lang="en-US" dirty="0"/>
              <a:t>Positive displacement pump with two gears 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(46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09579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ar pumps are reliable and durable. These positive displacement pumps sweep fuel around the gear housing between pump gear teeth." title="FIGURE 15-3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98" r="-52998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(47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7643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Fuel Transfer </a:t>
            </a:r>
            <a:r>
              <a:rPr lang="en-US" dirty="0" smtClean="0"/>
              <a:t>Pumps</a:t>
            </a:r>
          </a:p>
          <a:p>
            <a:pPr lvl="1"/>
            <a:r>
              <a:rPr lang="en-US" dirty="0" smtClean="0"/>
              <a:t>Gear Pumps</a:t>
            </a:r>
          </a:p>
          <a:p>
            <a:pPr lvl="2"/>
            <a:r>
              <a:rPr lang="en-US" dirty="0" smtClean="0"/>
              <a:t>Fuel </a:t>
            </a:r>
            <a:r>
              <a:rPr lang="en-US" dirty="0"/>
              <a:t>is carried around outside of teeth from pump inlet to </a:t>
            </a:r>
            <a:r>
              <a:rPr lang="en-US" dirty="0" smtClean="0"/>
              <a:t>outlet</a:t>
            </a:r>
          </a:p>
          <a:p>
            <a:pPr lvl="2"/>
            <a:r>
              <a:rPr lang="en-US" dirty="0" smtClean="0"/>
              <a:t>Fuel </a:t>
            </a:r>
            <a:r>
              <a:rPr lang="en-US" dirty="0"/>
              <a:t>flow is proportional to pump </a:t>
            </a:r>
            <a:r>
              <a:rPr lang="en-US" dirty="0" smtClean="0"/>
              <a:t>rpm</a:t>
            </a:r>
          </a:p>
          <a:p>
            <a:pPr lvl="2"/>
            <a:r>
              <a:rPr lang="en-US" dirty="0" smtClean="0"/>
              <a:t>Check </a:t>
            </a:r>
            <a:r>
              <a:rPr lang="en-US" dirty="0"/>
              <a:t>valves at inlet </a:t>
            </a:r>
            <a:r>
              <a:rPr lang="en-US" dirty="0" smtClean="0"/>
              <a:t>allow </a:t>
            </a:r>
            <a:r>
              <a:rPr lang="en-US" dirty="0"/>
              <a:t>priming pump to bypass gear </a:t>
            </a:r>
            <a:r>
              <a:rPr lang="en-US" dirty="0" smtClean="0"/>
              <a:t>pump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(48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65470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uel pressure regulator is part of the secondary fuel  lter housing on this Caterpillar engine." title="FIGURE 15-3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6" r="-5486"/>
          <a:stretch>
            <a:fillRect/>
          </a:stretch>
        </p:blipFill>
        <p:spPr/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(49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291866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Fuel Transfer </a:t>
            </a:r>
            <a:r>
              <a:rPr lang="en-US" dirty="0" smtClean="0"/>
              <a:t>Pumps</a:t>
            </a:r>
          </a:p>
          <a:p>
            <a:pPr lvl="1"/>
            <a:r>
              <a:rPr lang="en-US" dirty="0" smtClean="0"/>
              <a:t>Gear Pumps</a:t>
            </a:r>
          </a:p>
          <a:p>
            <a:pPr lvl="2"/>
            <a:r>
              <a:rPr lang="en-US" dirty="0"/>
              <a:t>Return restriction will regulate system pressure 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(50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200571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restriction fitting with a check valve prevents fuel from draining from the cylinder head of the S50 and S60 Detroit engines." title="FIGURE 15-3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82" b="-2582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(51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994978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Fuel Transfer </a:t>
            </a:r>
            <a:r>
              <a:rPr lang="en-US" dirty="0" smtClean="0"/>
              <a:t>Pumps</a:t>
            </a:r>
          </a:p>
          <a:p>
            <a:pPr lvl="1"/>
            <a:r>
              <a:rPr lang="en-US" dirty="0" smtClean="0"/>
              <a:t>Gear Pumps</a:t>
            </a:r>
          </a:p>
          <a:p>
            <a:pPr lvl="2"/>
            <a:r>
              <a:rPr lang="en-US" dirty="0"/>
              <a:t>Can incorporate electric priming pump to eliminate gear pump starvation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(52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244004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Fuel Transfer </a:t>
            </a:r>
            <a:r>
              <a:rPr lang="en-US" dirty="0" smtClean="0"/>
              <a:t>Pumps</a:t>
            </a:r>
          </a:p>
          <a:p>
            <a:pPr lvl="1"/>
            <a:r>
              <a:rPr lang="en-US" dirty="0"/>
              <a:t>Mechanical Diaphragm </a:t>
            </a:r>
            <a:r>
              <a:rPr lang="en-US" dirty="0" smtClean="0"/>
              <a:t>Pump</a:t>
            </a:r>
          </a:p>
          <a:p>
            <a:pPr lvl="2"/>
            <a:r>
              <a:rPr lang="en-US" dirty="0"/>
              <a:t>Common type of low-pressure pump 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(53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0566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e fuel temperature sensor is an important input . Increasing fuel temperatures will result in power loss unless the ECM&#10;can compensate for the change in fuel’s density." title="FIGURE 15-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18" t="-9470" r="-9416" b="-11210"/>
          <a:stretch/>
        </p:blipFill>
        <p:spPr>
          <a:xfrm>
            <a:off x="457200" y="1192094"/>
            <a:ext cx="7905750" cy="5538905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Fundamentals of Low-Pressure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Fuel Systems</a:t>
            </a:r>
            <a:br>
              <a:rPr lang="en-US" b="1" dirty="0" smtClean="0"/>
            </a:br>
            <a:r>
              <a:rPr lang="en-US" sz="2000" b="1" dirty="0" smtClean="0"/>
              <a:t>(3 </a:t>
            </a:r>
            <a:r>
              <a:rPr lang="en-US" sz="2000" b="1" dirty="0"/>
              <a:t>of </a:t>
            </a:r>
            <a:r>
              <a:rPr lang="en-US" sz="2000" b="1" dirty="0" smtClean="0"/>
              <a:t>3)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389902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is diagram of a diaphragm fuel pump shows its internal components." title="FIGURE 15-3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61" r="-10861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(54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002565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Fuel Transfer </a:t>
            </a:r>
            <a:r>
              <a:rPr lang="en-US" dirty="0" smtClean="0"/>
              <a:t>Pumps</a:t>
            </a:r>
          </a:p>
          <a:p>
            <a:pPr lvl="1"/>
            <a:r>
              <a:rPr lang="en-US" dirty="0"/>
              <a:t>Mechanical Diaphragm </a:t>
            </a:r>
            <a:r>
              <a:rPr lang="en-US" dirty="0" smtClean="0"/>
              <a:t>Pump</a:t>
            </a:r>
          </a:p>
          <a:p>
            <a:pPr lvl="2"/>
            <a:r>
              <a:rPr lang="en-US" dirty="0" smtClean="0"/>
              <a:t>Cam-actuated </a:t>
            </a:r>
            <a:r>
              <a:rPr lang="en-US" dirty="0"/>
              <a:t>arm moves diaphragm against spring </a:t>
            </a:r>
            <a:r>
              <a:rPr lang="en-US" dirty="0" smtClean="0"/>
              <a:t>pressure</a:t>
            </a:r>
          </a:p>
          <a:p>
            <a:pPr lvl="2"/>
            <a:r>
              <a:rPr lang="en-US" dirty="0" smtClean="0"/>
              <a:t>Movement </a:t>
            </a:r>
            <a:r>
              <a:rPr lang="en-US" dirty="0"/>
              <a:t>of diaphragm creates pressure differential to move fuel from tank to pump </a:t>
            </a:r>
            <a:r>
              <a:rPr lang="en-US" dirty="0" smtClean="0"/>
              <a:t>inlet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(55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782257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 smtClean="0"/>
              <a:t>Mechanical Diaphragm Pump</a:t>
            </a:r>
          </a:p>
          <a:p>
            <a:pPr lvl="1"/>
            <a:r>
              <a:rPr lang="en-US" dirty="0"/>
              <a:t>Variable Displacement in a Diaphragm </a:t>
            </a:r>
            <a:r>
              <a:rPr lang="en-US" dirty="0" smtClean="0"/>
              <a:t>Pump</a:t>
            </a:r>
          </a:p>
          <a:p>
            <a:pPr lvl="2"/>
            <a:r>
              <a:rPr lang="en-US" dirty="0"/>
              <a:t>As volume output exceeds demand linkage, </a:t>
            </a:r>
            <a:r>
              <a:rPr lang="en-US" dirty="0" smtClean="0"/>
              <a:t>diaphragm remains </a:t>
            </a:r>
            <a:r>
              <a:rPr lang="en-US" dirty="0"/>
              <a:t>stationary and </a:t>
            </a:r>
            <a:r>
              <a:rPr lang="en-US" dirty="0" smtClean="0"/>
              <a:t>does not </a:t>
            </a:r>
            <a:r>
              <a:rPr lang="en-US" dirty="0"/>
              <a:t>pump </a:t>
            </a:r>
            <a:r>
              <a:rPr lang="en-US" dirty="0" smtClean="0"/>
              <a:t>fuel</a:t>
            </a:r>
          </a:p>
          <a:p>
            <a:pPr lvl="2"/>
            <a:r>
              <a:rPr lang="en-US" dirty="0" smtClean="0"/>
              <a:t>Most </a:t>
            </a:r>
            <a:r>
              <a:rPr lang="en-US" dirty="0"/>
              <a:t>pumps incorporate hand-lever prime pump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(56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458971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Piston-Type </a:t>
            </a:r>
            <a:r>
              <a:rPr lang="en-US" dirty="0" smtClean="0"/>
              <a:t>Pumps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a piston to create pressure </a:t>
            </a:r>
            <a:r>
              <a:rPr lang="en-US" dirty="0" smtClean="0"/>
              <a:t>differential</a:t>
            </a:r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(57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063059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peration of a fuel transfer pump combined with a hand primer." title="FIGURE 15-3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1" r="-11251"/>
          <a:stretch>
            <a:fillRect/>
          </a:stretch>
        </p:blipFill>
        <p:spPr/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(58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497497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Piston-Type </a:t>
            </a:r>
            <a:r>
              <a:rPr lang="en-US" dirty="0" smtClean="0"/>
              <a:t>Pumps</a:t>
            </a:r>
          </a:p>
          <a:p>
            <a:pPr lvl="1"/>
            <a:r>
              <a:rPr lang="en-US" dirty="0"/>
              <a:t>Used for higher pressure applications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(59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702892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hand primer is used to bring fuel past the gear pump when the engine is not running." title="FIGURE 15-3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52" r="-12752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(61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962519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In-Tank Electric </a:t>
            </a:r>
            <a:r>
              <a:rPr lang="en-US" dirty="0" smtClean="0"/>
              <a:t>Pumps</a:t>
            </a:r>
          </a:p>
          <a:p>
            <a:pPr lvl="1"/>
            <a:r>
              <a:rPr lang="en-US" dirty="0" smtClean="0"/>
              <a:t>Medium-duty </a:t>
            </a:r>
            <a:r>
              <a:rPr lang="en-US" dirty="0"/>
              <a:t>vehicles will use </a:t>
            </a:r>
            <a:r>
              <a:rPr lang="en-US" dirty="0" smtClean="0"/>
              <a:t>in-tank </a:t>
            </a:r>
            <a:r>
              <a:rPr lang="en-US" dirty="0"/>
              <a:t>pumps </a:t>
            </a:r>
            <a:endParaRPr lang="en-US" dirty="0" smtClean="0"/>
          </a:p>
          <a:p>
            <a:pPr lvl="1"/>
            <a:r>
              <a:rPr lang="en-US" dirty="0" smtClean="0"/>
              <a:t>Pressurizes </a:t>
            </a:r>
            <a:r>
              <a:rPr lang="en-US" dirty="0"/>
              <a:t>entire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priming system easy</a:t>
            </a:r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(62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717932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Fuel </a:t>
            </a:r>
            <a:r>
              <a:rPr lang="en-US" dirty="0" smtClean="0"/>
              <a:t>Coolers</a:t>
            </a:r>
          </a:p>
          <a:p>
            <a:pPr lvl="1"/>
            <a:r>
              <a:rPr lang="en-US" dirty="0" smtClean="0"/>
              <a:t>Pressurizing </a:t>
            </a:r>
            <a:r>
              <a:rPr lang="en-US" dirty="0"/>
              <a:t>diesel fuel heats it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Coolers </a:t>
            </a:r>
            <a:r>
              <a:rPr lang="en-US" dirty="0"/>
              <a:t>are needed to keep fuel below flash point of </a:t>
            </a:r>
            <a:r>
              <a:rPr lang="en-US" dirty="0" smtClean="0"/>
              <a:t>140*F</a:t>
            </a:r>
          </a:p>
          <a:p>
            <a:pPr lvl="1"/>
            <a:r>
              <a:rPr lang="en-US" dirty="0" smtClean="0"/>
              <a:t>Detroit </a:t>
            </a:r>
            <a:r>
              <a:rPr lang="en-US" dirty="0"/>
              <a:t>Diesel DD series use coolant-cooled coolers</a:t>
            </a:r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(63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446476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Roller Vane </a:t>
            </a:r>
            <a:r>
              <a:rPr lang="en-US" dirty="0" smtClean="0"/>
              <a:t>Pumps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in-tank pumps are driven by permanent magnet </a:t>
            </a:r>
            <a:r>
              <a:rPr lang="en-US" dirty="0" smtClean="0"/>
              <a:t>motors</a:t>
            </a:r>
          </a:p>
          <a:p>
            <a:pPr lvl="1"/>
            <a:r>
              <a:rPr lang="en-US" dirty="0" smtClean="0"/>
              <a:t>Vanes </a:t>
            </a:r>
            <a:r>
              <a:rPr lang="en-US" dirty="0"/>
              <a:t>are carried around pump housing and move fuel past check valves to pump outlet</a:t>
            </a:r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(64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41231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 of 65)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Fuel Tanks</a:t>
            </a:r>
          </a:p>
          <a:p>
            <a:pPr lvl="1"/>
            <a:r>
              <a:rPr lang="en-US" dirty="0"/>
              <a:t>Must store an adequate supply of fuel and allow it to </a:t>
            </a:r>
            <a:r>
              <a:rPr lang="en-US" dirty="0" smtClean="0"/>
              <a:t>cool</a:t>
            </a:r>
          </a:p>
          <a:p>
            <a:pPr lvl="1"/>
            <a:r>
              <a:rPr lang="en-US" dirty="0"/>
              <a:t>Fuel that is too hot loses viscosity and density, reducing engine </a:t>
            </a:r>
            <a:r>
              <a:rPr lang="en-US" dirty="0" smtClean="0"/>
              <a:t>power</a:t>
            </a:r>
          </a:p>
          <a:p>
            <a:pPr lvl="1"/>
            <a:r>
              <a:rPr lang="en-US" dirty="0"/>
              <a:t>2% power loss </a:t>
            </a:r>
            <a:r>
              <a:rPr lang="en-US" dirty="0" smtClean="0"/>
              <a:t>for </a:t>
            </a:r>
            <a:r>
              <a:rPr lang="en-US" dirty="0"/>
              <a:t>every 10°F of fuel temperature above 115°F (46°C)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16489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Vane-Type </a:t>
            </a:r>
            <a:r>
              <a:rPr lang="en-US" dirty="0" smtClean="0"/>
              <a:t>Pumps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injection pumps have mechanical vane pumps; some pumps are electrically </a:t>
            </a:r>
            <a:r>
              <a:rPr lang="en-US" dirty="0" smtClean="0"/>
              <a:t>driven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electronically controlled to prevent </a:t>
            </a:r>
            <a:r>
              <a:rPr lang="en-US" dirty="0" smtClean="0"/>
              <a:t>over-pressurization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(65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665187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 of 22)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Evaluating engine performance problems often leads to checking low-pressure fuel system </a:t>
            </a:r>
            <a:r>
              <a:rPr lang="en-US" dirty="0" smtClean="0"/>
              <a:t>operation</a:t>
            </a:r>
          </a:p>
          <a:p>
            <a:r>
              <a:rPr lang="en-US" dirty="0"/>
              <a:t>Pressure and flow can be measured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1585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asuring fuel volume using a graduated cylinder. Fuel collected during a timed test is compared against specifications." title="FIGURE 15-4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39" r="-71239"/>
          <a:stretch>
            <a:fillRect/>
          </a:stretch>
        </p:blipFill>
        <p:spPr>
          <a:xfrm>
            <a:off x="685800" y="1725922"/>
            <a:ext cx="7772400" cy="427452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 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707726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Checking for air in fuel is common practice 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800" b="1" smtClean="0"/>
              <a:t>(3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441446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Filter restrictions can be measured using gauges or by viewing electronic data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800" b="1" smtClean="0"/>
              <a:t>(4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134942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Filter restrictions can be measured using gauges or by viewing electronic data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800" b="1" smtClean="0"/>
              <a:t>(5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54667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mon test points and units of measure in a low-pressure fuel system." title="FIGURE 15-4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36" r="-26036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800" b="1" smtClean="0"/>
              <a:t>(6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677707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ference data for performing low-pressure fuel system tests." title="FIGURE 15-4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6" b="14836"/>
          <a:stretch>
            <a:fillRect/>
          </a:stretch>
        </p:blipFill>
        <p:spPr/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800" b="1" smtClean="0"/>
              <a:t>(7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432263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Detroit Diesel FSIC </a:t>
            </a:r>
            <a:r>
              <a:rPr lang="en-US" dirty="0" smtClean="0"/>
              <a:t>Test</a:t>
            </a:r>
          </a:p>
          <a:p>
            <a:pPr lvl="1"/>
            <a:r>
              <a:rPr lang="en-US" dirty="0"/>
              <a:t>FSIC (fuel system integrity check) is used to identify fuel system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laptop and diagnostic software is </a:t>
            </a:r>
            <a:r>
              <a:rPr lang="en-US" dirty="0" smtClean="0"/>
              <a:t>needed</a:t>
            </a:r>
          </a:p>
          <a:p>
            <a:pPr lvl="0"/>
            <a:r>
              <a:rPr lang="en-US" dirty="0"/>
              <a:t>Malfunctioning Fuel Tank </a:t>
            </a:r>
            <a:r>
              <a:rPr lang="en-US" dirty="0" smtClean="0"/>
              <a:t>Vent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lead to negative tank pressure and fuel starvation</a:t>
            </a:r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(8 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520806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Air Leaks on Suction </a:t>
            </a:r>
            <a:r>
              <a:rPr lang="en-US" dirty="0" smtClean="0"/>
              <a:t>Lines</a:t>
            </a:r>
          </a:p>
          <a:p>
            <a:pPr lvl="1"/>
            <a:r>
              <a:rPr lang="en-US" dirty="0" smtClean="0"/>
              <a:t>Lines </a:t>
            </a:r>
            <a:r>
              <a:rPr lang="en-US" dirty="0"/>
              <a:t>that connect the tank to transfer pump inlet are at negative pressure when engine is </a:t>
            </a:r>
            <a:r>
              <a:rPr lang="en-US" dirty="0" smtClean="0"/>
              <a:t>running</a:t>
            </a:r>
          </a:p>
          <a:p>
            <a:pPr lvl="1"/>
            <a:r>
              <a:rPr lang="en-US" dirty="0" smtClean="0"/>
              <a:t>Air </a:t>
            </a:r>
            <a:r>
              <a:rPr lang="en-US" dirty="0"/>
              <a:t>can be drawn into these lines and lead to low power or damaged </a:t>
            </a:r>
            <a:r>
              <a:rPr lang="en-US" dirty="0" smtClean="0"/>
              <a:t>components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800" b="1" smtClean="0"/>
              <a:t>(9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1984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Fuel Tanks</a:t>
            </a:r>
          </a:p>
          <a:p>
            <a:pPr lvl="1"/>
            <a:r>
              <a:rPr lang="en-US" dirty="0"/>
              <a:t>Tank Materials </a:t>
            </a:r>
          </a:p>
          <a:p>
            <a:pPr lvl="2"/>
            <a:r>
              <a:rPr lang="en-US" dirty="0" smtClean="0"/>
              <a:t>Aluminum</a:t>
            </a:r>
            <a:r>
              <a:rPr lang="en-US" dirty="0"/>
              <a:t>, plastic, and steel alloys are most </a:t>
            </a:r>
            <a:r>
              <a:rPr lang="en-US" dirty="0" smtClean="0"/>
              <a:t>common</a:t>
            </a:r>
          </a:p>
          <a:p>
            <a:pPr lvl="2"/>
            <a:r>
              <a:rPr lang="en-US" dirty="0" smtClean="0"/>
              <a:t>Must </a:t>
            </a:r>
            <a:r>
              <a:rPr lang="en-US" dirty="0"/>
              <a:t>meet minimum safety standards for on highway vehicles as set by federal authorities</a:t>
            </a:r>
          </a:p>
          <a:p>
            <a:pPr lvl="1"/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335073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el cushions the nozzle valve on the nozzle seat at the end of injection. Air in fuel causes the nozzle valve to damage the nozzle tip." title="FIGURE 15-4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61" b="-11361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(10 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1114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 smtClean="0"/>
              <a:t>Filter Service</a:t>
            </a:r>
          </a:p>
          <a:p>
            <a:pPr lvl="1"/>
            <a:r>
              <a:rPr lang="en-US" dirty="0" smtClean="0"/>
              <a:t>Filter </a:t>
            </a:r>
            <a:r>
              <a:rPr lang="en-US" dirty="0"/>
              <a:t>efficiency increases as filters capture </a:t>
            </a:r>
            <a:r>
              <a:rPr lang="en-US" dirty="0" smtClean="0"/>
              <a:t>contamination</a:t>
            </a:r>
          </a:p>
          <a:p>
            <a:pPr lvl="1"/>
            <a:r>
              <a:rPr lang="en-US" dirty="0" smtClean="0"/>
              <a:t>Fuel </a:t>
            </a:r>
            <a:r>
              <a:rPr lang="en-US" dirty="0"/>
              <a:t>filters don’t have bypass valves; plugged filters will affect engine </a:t>
            </a:r>
            <a:r>
              <a:rPr lang="en-US" dirty="0" smtClean="0"/>
              <a:t>performance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smtClean="0"/>
              <a:t>(11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691561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asuring fuel system pressure at a test port on the DD series engine." title="FIGURE 15-4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96" b="-6696"/>
          <a:stretch>
            <a:fillRect/>
          </a:stretch>
        </p:blipFill>
        <p:spPr/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smtClean="0"/>
              <a:t>(12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938199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Common Fuel System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Filters </a:t>
            </a:r>
            <a:r>
              <a:rPr lang="en-US" dirty="0"/>
              <a:t>should be replaced at recommended </a:t>
            </a:r>
            <a:r>
              <a:rPr lang="en-US" dirty="0" smtClean="0"/>
              <a:t>intervals</a:t>
            </a:r>
          </a:p>
          <a:p>
            <a:pPr lvl="1"/>
            <a:r>
              <a:rPr lang="en-US" dirty="0" smtClean="0"/>
              <a:t>Measured </a:t>
            </a:r>
            <a:r>
              <a:rPr lang="en-US" dirty="0"/>
              <a:t>in inches of water or mercury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smtClean="0"/>
              <a:t>(13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257140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dirty="0"/>
              <a:t>Performing a Primary Fuel Filter Suction-Side Pressure </a:t>
            </a:r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not provide excessive restriction to transfer pump</a:t>
            </a:r>
          </a:p>
          <a:p>
            <a:pPr lvl="1"/>
            <a:r>
              <a:rPr lang="en-US" dirty="0"/>
              <a:t>Install vacuum gauge at filter outlet and run engine at high </a:t>
            </a:r>
            <a:r>
              <a:rPr lang="en-US" dirty="0" smtClean="0"/>
              <a:t>idle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smtClean="0"/>
              <a:t>(14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41192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Measuring Primary Filter </a:t>
            </a:r>
            <a:r>
              <a:rPr lang="en-US" sz="3000" dirty="0" smtClean="0"/>
              <a:t>Restriction</a:t>
            </a:r>
          </a:p>
          <a:p>
            <a:pPr lvl="1"/>
            <a:r>
              <a:rPr lang="en-US" sz="2600" dirty="0"/>
              <a:t>Install gauges on both sides of primary filter and </a:t>
            </a:r>
            <a:r>
              <a:rPr lang="en-US" sz="2600" dirty="0" smtClean="0"/>
              <a:t>compare</a:t>
            </a:r>
          </a:p>
          <a:p>
            <a:r>
              <a:rPr lang="en-US" sz="3000" dirty="0"/>
              <a:t>Performing a Primary Fuel Filter Suction-Side Restriction </a:t>
            </a:r>
            <a:r>
              <a:rPr lang="en-US" sz="3000" dirty="0" smtClean="0"/>
              <a:t>Test</a:t>
            </a:r>
          </a:p>
          <a:p>
            <a:pPr lvl="1"/>
            <a:r>
              <a:rPr lang="en-US" sz="2600" dirty="0"/>
              <a:t>Can indicate a restriction in line between primary filter and tank</a:t>
            </a:r>
          </a:p>
          <a:p>
            <a:pPr lvl="1"/>
            <a:r>
              <a:rPr lang="en-US" sz="2600" dirty="0"/>
              <a:t>Install vacuum gauge at filter inlet and run engine at rated </a:t>
            </a:r>
            <a:r>
              <a:rPr lang="en-US" sz="2600" dirty="0" smtClean="0"/>
              <a:t>speed</a:t>
            </a:r>
          </a:p>
          <a:p>
            <a:pPr lvl="1"/>
            <a:r>
              <a:rPr lang="en-US" sz="2600" dirty="0" smtClean="0"/>
              <a:t>10</a:t>
            </a:r>
            <a:r>
              <a:rPr lang="en-US" sz="2600" dirty="0"/>
              <a:t>” maximum allowable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smtClean="0"/>
              <a:t>(15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662899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r>
              <a:rPr lang="en-US" sz="3000" dirty="0"/>
              <a:t>Measuring Secondary Filter Output </a:t>
            </a:r>
            <a:r>
              <a:rPr lang="en-US" sz="3000" dirty="0" smtClean="0"/>
              <a:t>Pressure</a:t>
            </a:r>
          </a:p>
          <a:p>
            <a:pPr lvl="1"/>
            <a:r>
              <a:rPr lang="en-US" dirty="0"/>
              <a:t>Low reading will indicate plugged filter</a:t>
            </a:r>
          </a:p>
          <a:p>
            <a:pPr lvl="1"/>
            <a:r>
              <a:rPr lang="en-US" dirty="0"/>
              <a:t>Install pressure gauge at filter outlet and run engine at high idle</a:t>
            </a:r>
          </a:p>
          <a:p>
            <a:pPr lvl="1"/>
            <a:r>
              <a:rPr lang="en-US" dirty="0" smtClean="0"/>
              <a:t>50-80 </a:t>
            </a:r>
            <a:r>
              <a:rPr lang="en-US" dirty="0"/>
              <a:t>psi acceptable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smtClean="0"/>
              <a:t>(16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618571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Diaphragm Pump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Check </a:t>
            </a:r>
            <a:r>
              <a:rPr lang="en-US" dirty="0"/>
              <a:t>valves can </a:t>
            </a:r>
            <a:r>
              <a:rPr lang="en-US" dirty="0" smtClean="0"/>
              <a:t>deteriorate, reducing </a:t>
            </a:r>
            <a:r>
              <a:rPr lang="en-US" dirty="0"/>
              <a:t>pump </a:t>
            </a:r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result in hard starting and low </a:t>
            </a:r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Springs </a:t>
            </a:r>
            <a:r>
              <a:rPr lang="en-US" dirty="0"/>
              <a:t>can </a:t>
            </a:r>
            <a:r>
              <a:rPr lang="en-US" dirty="0" smtClean="0"/>
              <a:t>break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/>
              <a:t>oil or fuel leaks</a:t>
            </a:r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(17 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862045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Oil Contamination of </a:t>
            </a:r>
            <a:r>
              <a:rPr lang="en-US" dirty="0" smtClean="0"/>
              <a:t>Fuel</a:t>
            </a:r>
          </a:p>
          <a:p>
            <a:pPr lvl="1"/>
            <a:r>
              <a:rPr lang="en-US" dirty="0"/>
              <a:t>Can come from </a:t>
            </a:r>
            <a:r>
              <a:rPr lang="en-US" dirty="0" smtClean="0"/>
              <a:t>transfer </a:t>
            </a:r>
            <a:r>
              <a:rPr lang="en-US" dirty="0"/>
              <a:t>pumps, HEUI </a:t>
            </a:r>
            <a:r>
              <a:rPr lang="en-US" dirty="0" smtClean="0"/>
              <a:t>injectors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detected with paper towel test or oil sample</a:t>
            </a:r>
          </a:p>
          <a:p>
            <a:pPr lvl="1"/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(18 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654130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Priming Fuel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be done when an engine runs out of fuel or after servicing or </a:t>
            </a:r>
            <a:r>
              <a:rPr lang="en-US" dirty="0" smtClean="0"/>
              <a:t>rebuild</a:t>
            </a:r>
          </a:p>
          <a:p>
            <a:pPr lvl="1"/>
            <a:r>
              <a:rPr lang="en-US" dirty="0" smtClean="0"/>
              <a:t>Priming </a:t>
            </a:r>
            <a:r>
              <a:rPr lang="en-US" dirty="0"/>
              <a:t>pump is used with bleeder screw </a:t>
            </a:r>
            <a:r>
              <a:rPr lang="en-US" dirty="0" smtClean="0"/>
              <a:t>open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smtClean="0"/>
              <a:t>(19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1804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20836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Fuel Tank </a:t>
            </a:r>
            <a:r>
              <a:rPr lang="en-US" sz="2800" dirty="0" smtClean="0"/>
              <a:t>Ventilation</a:t>
            </a:r>
          </a:p>
          <a:p>
            <a:pPr lvl="1"/>
            <a:r>
              <a:rPr lang="en-US" sz="2400" dirty="0"/>
              <a:t>Return fuel may need to release air and as </a:t>
            </a:r>
            <a:r>
              <a:rPr lang="en-US" sz="2400" dirty="0" smtClean="0"/>
              <a:t>level </a:t>
            </a:r>
            <a:r>
              <a:rPr lang="en-US" sz="2400" dirty="0"/>
              <a:t>drops in tank air must replace </a:t>
            </a:r>
            <a:r>
              <a:rPr lang="en-US" sz="2400" dirty="0" smtClean="0"/>
              <a:t>void</a:t>
            </a:r>
          </a:p>
          <a:p>
            <a:pPr lvl="1"/>
            <a:r>
              <a:rPr lang="en-US" sz="2400" dirty="0" smtClean="0"/>
              <a:t>Fuel </a:t>
            </a:r>
            <a:r>
              <a:rPr lang="en-US" sz="2400" dirty="0"/>
              <a:t>tank cap can incorporate relief valve and vacuum relief </a:t>
            </a:r>
          </a:p>
        </p:txBody>
      </p:sp>
      <p:pic>
        <p:nvPicPr>
          <p:cNvPr id="5" name="Picture 4" descr="This fuel tank cap has pressure- and vacuumrelief valves built into the cap." title="FIGURE 15-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54" y="1842516"/>
            <a:ext cx="4108044" cy="24119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Components of Low-Pressure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(3 of 65)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934767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eeder screw or vent is slightly opened when priming a filter. Air is removed from the fuel by the primer pump and the screw is opened until only fuel flows." title="FIGURE 15-4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26" r="-33926"/>
          <a:stretch>
            <a:fillRect/>
          </a:stretch>
        </p:blipFill>
        <p:spPr/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(20 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848998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Replacing a Fuel Filter and Priming a Fuel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Carefully </a:t>
            </a:r>
            <a:r>
              <a:rPr lang="en-US" dirty="0"/>
              <a:t>replace filter according to engine service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Prime </a:t>
            </a:r>
            <a:r>
              <a:rPr lang="en-US" dirty="0"/>
              <a:t>fuel system using recommended procedures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smtClean="0"/>
              <a:t>(21 </a:t>
            </a:r>
            <a:r>
              <a:rPr lang="en-US" sz="1800" b="1" dirty="0" smtClean="0"/>
              <a:t>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647870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Hard Starting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Can include </a:t>
            </a:r>
            <a:r>
              <a:rPr lang="en-US" dirty="0"/>
              <a:t>fuel leak back to the tank, air in the fuel system, low or no fuel pressure, inadequate fuel delivery </a:t>
            </a:r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Check </a:t>
            </a:r>
            <a:r>
              <a:rPr lang="en-US" dirty="0"/>
              <a:t>for loose, kinked, cracked lines, plugged filters, defective pump, and/or valve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Maintenance</a:t>
            </a:r>
            <a:r>
              <a:rPr lang="en-US" sz="3600" b="1" dirty="0" smtClean="0"/>
              <a:t> </a:t>
            </a:r>
            <a:r>
              <a:rPr lang="en-US" sz="3600" b="1" dirty="0"/>
              <a:t>of Low-Pressure </a:t>
            </a:r>
            <a:br>
              <a:rPr lang="en-US" sz="3600" b="1" dirty="0"/>
            </a:br>
            <a:r>
              <a:rPr lang="en-US" sz="3600" b="1" dirty="0"/>
              <a:t>Fuel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1800" b="1" dirty="0" smtClean="0"/>
              <a:t>(22 of 22)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931955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br>
              <a:rPr lang="en-US" b="1" dirty="0" smtClean="0"/>
            </a:br>
            <a:r>
              <a:rPr lang="en-US" sz="1800" b="1" dirty="0" smtClean="0"/>
              <a:t>(1 of 8)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Diesels need a low-pressure fuel supply to transfer fuel from the fuel tank with adequate volume and pressure to the high-pressure injection stage of the fuel </a:t>
            </a:r>
            <a:r>
              <a:rPr lang="en-US" dirty="0" smtClean="0"/>
              <a:t>system.</a:t>
            </a:r>
          </a:p>
          <a:p>
            <a:pPr lvl="0"/>
            <a:r>
              <a:rPr lang="en-US" dirty="0" smtClean="0"/>
              <a:t>Proper </a:t>
            </a:r>
            <a:r>
              <a:rPr lang="en-US" dirty="0"/>
              <a:t>operation and service of the low-pressure fuel supply system is critical to quick starting, engine durability, and reliable, trouble-free operation of diesel- powered vehicles. </a:t>
            </a:r>
          </a:p>
        </p:txBody>
      </p:sp>
    </p:spTree>
    <p:extLst>
      <p:ext uri="{BB962C8B-B14F-4D97-AF65-F5344CB8AC3E}">
        <p14:creationId xmlns:p14="http://schemas.microsoft.com/office/powerpoint/2010/main" val="38933529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Autofit/>
          </a:bodyPr>
          <a:lstStyle/>
          <a:p>
            <a:pPr lvl="0"/>
            <a:r>
              <a:rPr lang="en-US" sz="3000" dirty="0" smtClean="0"/>
              <a:t>The </a:t>
            </a:r>
            <a:r>
              <a:rPr lang="en-US" sz="3000" dirty="0"/>
              <a:t>functions of the low-pressure fuel system include storing and supplying fuel free of contaminants and vapor at the correct pressure to the high-pressure injection system, removing water contamination, preventing fuel wax from gelling, and regulating fuel temperature</a:t>
            </a:r>
            <a:r>
              <a:rPr lang="en-US" sz="3000" dirty="0" smtClean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1800" b="1" smtClean="0"/>
              <a:t>(2 </a:t>
            </a:r>
            <a:r>
              <a:rPr lang="en-US" sz="1800" b="1" dirty="0" smtClean="0"/>
              <a:t>of 8)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184949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Autofit/>
          </a:bodyPr>
          <a:lstStyle/>
          <a:p>
            <a:pPr lvl="0"/>
            <a:r>
              <a:rPr lang="en-US" sz="3000" dirty="0" smtClean="0"/>
              <a:t>While </a:t>
            </a:r>
            <a:r>
              <a:rPr lang="en-US" sz="3000" dirty="0"/>
              <a:t>the most obvious function of the fuel tank is to store an adequate supply of fuel for the engine’s application, a secondary function is to allow fuel returned from the engine to cool </a:t>
            </a:r>
            <a:r>
              <a:rPr lang="en-US" sz="3000" dirty="0" smtClean="0"/>
              <a:t>after </a:t>
            </a:r>
            <a:r>
              <a:rPr lang="en-US" sz="3000" dirty="0"/>
              <a:t>absorbing heat from the engine and fuel injectors.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br>
              <a:rPr lang="en-US" b="1" dirty="0" smtClean="0"/>
            </a:br>
            <a:r>
              <a:rPr lang="en-US" sz="1800" b="1" dirty="0" smtClean="0"/>
              <a:t>(3 of 8)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067877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Autofit/>
          </a:bodyPr>
          <a:lstStyle/>
          <a:p>
            <a:pPr lvl="0"/>
            <a:r>
              <a:rPr lang="en-US" sz="3000" dirty="0"/>
              <a:t>Low-pressure fuel transfer lines connect the fuel circuits of the low-pressure transfer </a:t>
            </a:r>
            <a:r>
              <a:rPr lang="en-US" sz="3000" dirty="0" smtClean="0"/>
              <a:t>system.</a:t>
            </a:r>
          </a:p>
          <a:p>
            <a:pPr lvl="0"/>
            <a:r>
              <a:rPr lang="en-US" sz="3000" dirty="0" smtClean="0"/>
              <a:t>Fuel </a:t>
            </a:r>
            <a:r>
              <a:rPr lang="en-US" sz="3000" dirty="0"/>
              <a:t>tank pickups can be integrated with a fuel level– sending unit and fuel transfer pump; these modules may include several components that may or may not be separately serviceable.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1800" b="1" smtClean="0"/>
              <a:t>(4 </a:t>
            </a:r>
            <a:r>
              <a:rPr lang="en-US" sz="1800" b="1" dirty="0" smtClean="0"/>
              <a:t>of 8)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187254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Fuel </a:t>
            </a:r>
            <a:r>
              <a:rPr lang="en-US" sz="2800" dirty="0" smtClean="0"/>
              <a:t>filters </a:t>
            </a:r>
            <a:r>
              <a:rPr lang="en-US" sz="2800" dirty="0"/>
              <a:t>remove dirt contamination from fuel that could cause abrasive wear of injection components. </a:t>
            </a:r>
          </a:p>
          <a:p>
            <a:pPr lvl="0"/>
            <a:r>
              <a:rPr lang="en-US" sz="2800" dirty="0" smtClean="0"/>
              <a:t>The </a:t>
            </a:r>
            <a:r>
              <a:rPr lang="en-US" sz="2800" dirty="0"/>
              <a:t>most common contaminants found in today’s fuels are asphaltene, air, water, microorganisms, and wax. </a:t>
            </a:r>
            <a:endParaRPr lang="en-US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1800" b="1" smtClean="0"/>
              <a:t>(5 </a:t>
            </a:r>
            <a:r>
              <a:rPr lang="en-US" sz="1800" b="1" dirty="0" smtClean="0"/>
              <a:t>of 8)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810187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To prepare fuel for cold weather use and avoid operating </a:t>
            </a:r>
            <a:r>
              <a:rPr lang="en-US" sz="2800" dirty="0" smtClean="0"/>
              <a:t>difficulties</a:t>
            </a:r>
            <a:r>
              <a:rPr lang="en-US" sz="2800" dirty="0"/>
              <a:t>, the low-pressure supply system is oft en equipped with a variety of devices to condition the fuel by removing water and dissolving wax. </a:t>
            </a:r>
            <a:endParaRPr lang="en-US" sz="2800" dirty="0" smtClean="0"/>
          </a:p>
          <a:p>
            <a:pPr lvl="0"/>
            <a:r>
              <a:rPr lang="en-US" sz="2800" dirty="0" smtClean="0"/>
              <a:t>Fuel </a:t>
            </a:r>
            <a:r>
              <a:rPr lang="en-US" sz="2800" dirty="0"/>
              <a:t>transfer pumps are used to move fuel from the fuel tanks to the high-pressure fuel system; the fuel must be supplied with adequate volume at the correct pressure for every operating condition. </a:t>
            </a:r>
            <a:endParaRPr lang="en-US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1800" b="1" smtClean="0"/>
              <a:t>(6 </a:t>
            </a:r>
            <a:r>
              <a:rPr lang="en-US" sz="1800" b="1" dirty="0" smtClean="0"/>
              <a:t>of 8)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392701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36523" cy="4120662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A variety of pump types exist to match the unique requirements of each high-pressure fuel system. </a:t>
            </a:r>
          </a:p>
          <a:p>
            <a:pPr lvl="0"/>
            <a:r>
              <a:rPr lang="en-US" sz="2800" dirty="0" smtClean="0"/>
              <a:t>Evaluating </a:t>
            </a:r>
            <a:r>
              <a:rPr lang="en-US" sz="2800" dirty="0"/>
              <a:t>the operation of the low-pressure supply system is indicated when investigating complaints regarding low power, hard or prolonged starting, rough engine operation, and failures of high-pressure injection components. </a:t>
            </a:r>
            <a:endParaRPr lang="en-US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Summary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1800" b="1" smtClean="0"/>
              <a:t>(7 </a:t>
            </a:r>
            <a:r>
              <a:rPr lang="en-US" sz="1800" b="1" dirty="0" smtClean="0"/>
              <a:t>of 8)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2767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sharepoint/v3/field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2189</TotalTime>
  <Words>2255</Words>
  <Application>Microsoft Office PowerPoint</Application>
  <PresentationFormat>On-screen Show (4:3)</PresentationFormat>
  <Paragraphs>354</Paragraphs>
  <Slides>100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PowerPoint Presentation</vt:lpstr>
      <vt:lpstr>Introduction (1 of 2)</vt:lpstr>
      <vt:lpstr>Introduction (2 of 2)</vt:lpstr>
      <vt:lpstr>Fundamentals of Low-Pressure  Fuel Systems (1 of 3)</vt:lpstr>
      <vt:lpstr>Fundamentals of Low-Pressure  Fuel Systems (2 of 3)</vt:lpstr>
      <vt:lpstr>Fundamentals of Low-Pressure  Fuel Systems (3 of 3)</vt:lpstr>
      <vt:lpstr>Components of Low-Pressure  Fuel Systems (1 of 65)</vt:lpstr>
      <vt:lpstr>Components of Low-Pressure  Fuel Systems (2 of 65)</vt:lpstr>
      <vt:lpstr>Components of Low-Pressure  Fuel Systems (3 of 65)</vt:lpstr>
      <vt:lpstr>Components of Low-Pressure  Fuel Systems (4 of 65)</vt:lpstr>
      <vt:lpstr>Components of Low-Pressure  Fuel Systems (5 of 65)</vt:lpstr>
      <vt:lpstr>Components of Low-Pressure  Fuel Systems (6 of 65)</vt:lpstr>
      <vt:lpstr>Components of Low-Pressure  Fuel Systems (7 of 65)</vt:lpstr>
      <vt:lpstr>Components of Low-Pressure  Fuel Systems (8 of 65)</vt:lpstr>
      <vt:lpstr>Components of Low-Pressure  Fuel Systems (9 of 65)</vt:lpstr>
      <vt:lpstr>Components of Low-Pressure  Fuel Systems (10 of 65)</vt:lpstr>
      <vt:lpstr>Components of Low-Pressure  Fuel Systems (11 of 65)</vt:lpstr>
      <vt:lpstr>Components of Low-Pressure  Fuel Systems (12 of 65)</vt:lpstr>
      <vt:lpstr>Components of Low-Pressure  Fuel Systems (13 of 65)</vt:lpstr>
      <vt:lpstr>Components of Low-Pressure  Fuel Systems (14 of 65)</vt:lpstr>
      <vt:lpstr>Components of Low-Pressure  Fuel Systems (15 of 65)</vt:lpstr>
      <vt:lpstr>Components of Low-Pressure  Fuel Systems (16 of 65)</vt:lpstr>
      <vt:lpstr>Components of Low-Pressure  Fuel Systems (17 of 65)</vt:lpstr>
      <vt:lpstr>Components of Low-Pressure  Fuel Systems (18 of 65)</vt:lpstr>
      <vt:lpstr>Components of Low-Pressure  Fuel Systems (19 of 65)</vt:lpstr>
      <vt:lpstr>Components of Low-Pressure  Fuel Systems (20 of 65)</vt:lpstr>
      <vt:lpstr>Components of Low-Pressure  Fuel Systems (21 of 65)</vt:lpstr>
      <vt:lpstr>Components of Low-Pressure  Fuel Systems (22 of 65)</vt:lpstr>
      <vt:lpstr>Components of Low-Pressure  Fuel Systems (23 of 65)</vt:lpstr>
      <vt:lpstr>Components of Low-Pressure  Fuel Systems (24 of 65)</vt:lpstr>
      <vt:lpstr>Components of Low-Pressure  Fuel Systems (25 of 65)</vt:lpstr>
      <vt:lpstr>Components of Low-Pressure  Fuel Systems (26 of 65)</vt:lpstr>
      <vt:lpstr>Components of Low-Pressure  Fuel Systems (27 of 65)</vt:lpstr>
      <vt:lpstr>Components of Low-Pressure  Fuel Systems (28 of 65)</vt:lpstr>
      <vt:lpstr>Components of Low-Pressure  Fuel Systems (29 of 65)</vt:lpstr>
      <vt:lpstr>Components of Low-Pressure  Fuel Systems (30 of 65)</vt:lpstr>
      <vt:lpstr>Components of Low-Pressure  Fuel Systems (31 of 65)</vt:lpstr>
      <vt:lpstr>Components of Low-Pressure  Fuel Systems (32 of 65)</vt:lpstr>
      <vt:lpstr>Components of Low-Pressure  Fuel Systems (33 of 65)</vt:lpstr>
      <vt:lpstr>Components of Low-Pressure  Fuel Systems (34 of 65)</vt:lpstr>
      <vt:lpstr>Components of Low-Pressure  Fuel Systems (35 of 65)</vt:lpstr>
      <vt:lpstr>Components of Low-Pressure  Fuel Systems (36 of 65)</vt:lpstr>
      <vt:lpstr>Components of Low-Pressure  Fuel Systems (37 of 65)</vt:lpstr>
      <vt:lpstr>Components of Low-Pressure  Fuel Systems (38 of 65)</vt:lpstr>
      <vt:lpstr>Components of Low-Pressure  Fuel Systems (39 of 65)</vt:lpstr>
      <vt:lpstr>Components of Low-Pressure  Fuel Systems (40 of 65)</vt:lpstr>
      <vt:lpstr>Components of Low-Pressure  Fuel Systems (41 of 65)</vt:lpstr>
      <vt:lpstr>Components of Low-Pressure  Fuel Systems (42 of 65)</vt:lpstr>
      <vt:lpstr>Components of Low-Pressure  Fuel Systems (43 of 65)</vt:lpstr>
      <vt:lpstr>Components of Low-Pressure  Fuel Systems (44 of 65)</vt:lpstr>
      <vt:lpstr>Components of Low-Pressure  Fuel Systems (45 of 65)</vt:lpstr>
      <vt:lpstr>Components of Low-Pressure  Fuel Systems (46 of 65)</vt:lpstr>
      <vt:lpstr>Components of Low-Pressure  Fuel Systems (47 of 65)</vt:lpstr>
      <vt:lpstr>Components of Low-Pressure  Fuel Systems (48 of 65)</vt:lpstr>
      <vt:lpstr>Components of Low-Pressure  Fuel Systems (49 of 65)</vt:lpstr>
      <vt:lpstr>Components of Low-Pressure  Fuel Systems (50 of 65)</vt:lpstr>
      <vt:lpstr>Components of Low-Pressure  Fuel Systems (51 of 65)</vt:lpstr>
      <vt:lpstr>Components of Low-Pressure  Fuel Systems (52 of 65)</vt:lpstr>
      <vt:lpstr>Components of Low-Pressure  Fuel Systems (53 of 65)</vt:lpstr>
      <vt:lpstr>Components of Low-Pressure  Fuel Systems (54 of 65)</vt:lpstr>
      <vt:lpstr>Components of Low-Pressure  Fuel Systems (55 of 65)</vt:lpstr>
      <vt:lpstr>Components of Low-Pressure  Fuel Systems (56 of 65)</vt:lpstr>
      <vt:lpstr>Components of Low-Pressure  Fuel Systems (57 of 65)</vt:lpstr>
      <vt:lpstr>Components of Low-Pressure  Fuel Systems (58 of 65)</vt:lpstr>
      <vt:lpstr>Components of Low-Pressure  Fuel Systems (59 of 65)</vt:lpstr>
      <vt:lpstr>Components of Low-Pressure  Fuel Systems (61 of 65)</vt:lpstr>
      <vt:lpstr>Components of Low-Pressure  Fuel Systems (62 of 65)</vt:lpstr>
      <vt:lpstr>Components of Low-Pressure  Fuel Systems (63 of 65)</vt:lpstr>
      <vt:lpstr>Components of Low-Pressure  Fuel Systems (64 of 65)</vt:lpstr>
      <vt:lpstr>Components of Low-Pressure  Fuel Systems (65 of 65)</vt:lpstr>
      <vt:lpstr>Maintenance of Low-Pressure  Fuel Systems (1 of 22)</vt:lpstr>
      <vt:lpstr>Maintenance of Low-Pressure  Fuel Systems (2 of 22)</vt:lpstr>
      <vt:lpstr>Maintenance of Low-Pressure  Fuel Systems (3 of 22)</vt:lpstr>
      <vt:lpstr>Maintenance of Low-Pressure  Fuel Systems (4 of 22)</vt:lpstr>
      <vt:lpstr>Maintenance of Low-Pressure  Fuel Systems (5 of 22)</vt:lpstr>
      <vt:lpstr>Maintenance of Low-Pressure  Fuel Systems (6 of 22)</vt:lpstr>
      <vt:lpstr>Maintenance of Low-Pressure  Fuel Systems (7 of 22)</vt:lpstr>
      <vt:lpstr>Maintenance of Low-Pressure  Fuel Systems (8 of 22)</vt:lpstr>
      <vt:lpstr>Maintenance of Low-Pressure  Fuel Systems (9 of 22)</vt:lpstr>
      <vt:lpstr>Maintenance of Low-Pressure  Fuel Systems (10 of 22)</vt:lpstr>
      <vt:lpstr>Maintenance of Low-Pressure  Fuel Systems (11 of 22)</vt:lpstr>
      <vt:lpstr>Maintenance of Low-Pressure  Fuel Systems (12 of 22)</vt:lpstr>
      <vt:lpstr>Maintenance of Low-Pressure  Fuel Systems (13 of 22)</vt:lpstr>
      <vt:lpstr>Maintenance of Low-Pressure  Fuel Systems (14 of 22)</vt:lpstr>
      <vt:lpstr>Maintenance of Low-Pressure  Fuel Systems (15 of 22)</vt:lpstr>
      <vt:lpstr>Maintenance of Low-Pressure  Fuel Systems (16 of 22)</vt:lpstr>
      <vt:lpstr>Maintenance of Low-Pressure  Fuel Systems (17 of 22)</vt:lpstr>
      <vt:lpstr>Maintenance of Low-Pressure  Fuel Systems (18 of 22)</vt:lpstr>
      <vt:lpstr>Maintenance of Low-Pressure  Fuel Systems (19 of 22)</vt:lpstr>
      <vt:lpstr>Maintenance of Low-Pressure  Fuel Systems (20 of 22)</vt:lpstr>
      <vt:lpstr>Maintenance of Low-Pressure  Fuel Systems (21 of 22)</vt:lpstr>
      <vt:lpstr>Maintenance of Low-Pressure  Fuel Systems (22 of 22)</vt:lpstr>
      <vt:lpstr>Summary (1 of 8)</vt:lpstr>
      <vt:lpstr>Summary (2 of 8)</vt:lpstr>
      <vt:lpstr>Summary (3 of 8)</vt:lpstr>
      <vt:lpstr>Summary (4 of 8)</vt:lpstr>
      <vt:lpstr>Summary (5 of 8)</vt:lpstr>
      <vt:lpstr>Summary (6 of 8)</vt:lpstr>
      <vt:lpstr>Summary (7 of 8)</vt:lpstr>
      <vt:lpstr>Summary (8 of 8)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Rajkumar Raj Mohan</cp:lastModifiedBy>
  <cp:revision>161</cp:revision>
  <dcterms:created xsi:type="dcterms:W3CDTF">2010-04-12T23:12:02Z</dcterms:created>
  <dcterms:modified xsi:type="dcterms:W3CDTF">2017-11-09T01:26:50Z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