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158"/>
  </p:notesMasterIdLst>
  <p:sldIdLst>
    <p:sldId id="256" r:id="rId5"/>
    <p:sldId id="258" r:id="rId6"/>
    <p:sldId id="1442" r:id="rId7"/>
    <p:sldId id="1451" r:id="rId8"/>
    <p:sldId id="1453" r:id="rId9"/>
    <p:sldId id="1455" r:id="rId10"/>
    <p:sldId id="1501" r:id="rId11"/>
    <p:sldId id="1456" r:id="rId12"/>
    <p:sldId id="1502" r:id="rId13"/>
    <p:sldId id="1505" r:id="rId14"/>
    <p:sldId id="1506" r:id="rId15"/>
    <p:sldId id="1507" r:id="rId16"/>
    <p:sldId id="1450" r:id="rId17"/>
    <p:sldId id="1457" r:id="rId18"/>
    <p:sldId id="1459" r:id="rId19"/>
    <p:sldId id="1460" r:id="rId20"/>
    <p:sldId id="1462" r:id="rId21"/>
    <p:sldId id="1464" r:id="rId22"/>
    <p:sldId id="1466" r:id="rId23"/>
    <p:sldId id="1467" r:id="rId24"/>
    <p:sldId id="1508" r:id="rId25"/>
    <p:sldId id="1509" r:id="rId26"/>
    <p:sldId id="1468" r:id="rId27"/>
    <p:sldId id="1470" r:id="rId28"/>
    <p:sldId id="1472" r:id="rId29"/>
    <p:sldId id="1473" r:id="rId30"/>
    <p:sldId id="1475" r:id="rId31"/>
    <p:sldId id="1476" r:id="rId32"/>
    <p:sldId id="1477" r:id="rId33"/>
    <p:sldId id="1444" r:id="rId34"/>
    <p:sldId id="1449" r:id="rId35"/>
    <p:sldId id="1478" r:id="rId36"/>
    <p:sldId id="1480" r:id="rId37"/>
    <p:sldId id="1484" r:id="rId38"/>
    <p:sldId id="1486" r:id="rId39"/>
    <p:sldId id="1487" r:id="rId40"/>
    <p:sldId id="1448" r:id="rId41"/>
    <p:sldId id="1488" r:id="rId42"/>
    <p:sldId id="1489" r:id="rId43"/>
    <p:sldId id="1492" r:id="rId44"/>
    <p:sldId id="1494" r:id="rId45"/>
    <p:sldId id="1495" r:id="rId46"/>
    <p:sldId id="1496" r:id="rId47"/>
    <p:sldId id="1510" r:id="rId48"/>
    <p:sldId id="1512" r:id="rId49"/>
    <p:sldId id="1513" r:id="rId50"/>
    <p:sldId id="1514" r:id="rId51"/>
    <p:sldId id="1511" r:id="rId52"/>
    <p:sldId id="1497" r:id="rId53"/>
    <p:sldId id="1499" r:id="rId54"/>
    <p:sldId id="1500" r:id="rId55"/>
    <p:sldId id="1515" r:id="rId56"/>
    <p:sldId id="1516" r:id="rId57"/>
    <p:sldId id="1446" r:id="rId58"/>
    <p:sldId id="1517" r:id="rId59"/>
    <p:sldId id="1518" r:id="rId60"/>
    <p:sldId id="1447" r:id="rId61"/>
    <p:sldId id="1520" r:id="rId62"/>
    <p:sldId id="428" r:id="rId63"/>
    <p:sldId id="429" r:id="rId64"/>
    <p:sldId id="1503" r:id="rId65"/>
    <p:sldId id="1504" r:id="rId66"/>
    <p:sldId id="1522" r:id="rId67"/>
    <p:sldId id="1416" r:id="rId68"/>
    <p:sldId id="1417" r:id="rId69"/>
    <p:sldId id="1418" r:id="rId70"/>
    <p:sldId id="1419" r:id="rId71"/>
    <p:sldId id="1420" r:id="rId72"/>
    <p:sldId id="1421" r:id="rId73"/>
    <p:sldId id="1523" r:id="rId74"/>
    <p:sldId id="1422" r:id="rId75"/>
    <p:sldId id="1524" r:id="rId76"/>
    <p:sldId id="1369" r:id="rId77"/>
    <p:sldId id="1406" r:id="rId78"/>
    <p:sldId id="1407" r:id="rId79"/>
    <p:sldId id="1525" r:id="rId80"/>
    <p:sldId id="1351" r:id="rId81"/>
    <p:sldId id="1373" r:id="rId82"/>
    <p:sldId id="1374" r:id="rId83"/>
    <p:sldId id="1526" r:id="rId84"/>
    <p:sldId id="1376" r:id="rId85"/>
    <p:sldId id="1378" r:id="rId86"/>
    <p:sldId id="1379" r:id="rId87"/>
    <p:sldId id="1527" r:id="rId88"/>
    <p:sldId id="1424" r:id="rId89"/>
    <p:sldId id="1426" r:id="rId90"/>
    <p:sldId id="1425" r:id="rId91"/>
    <p:sldId id="1427" r:id="rId92"/>
    <p:sldId id="1528" r:id="rId93"/>
    <p:sldId id="1358" r:id="rId94"/>
    <p:sldId id="1380" r:id="rId95"/>
    <p:sldId id="1381" r:id="rId96"/>
    <p:sldId id="1529" r:id="rId97"/>
    <p:sldId id="1361" r:id="rId98"/>
    <p:sldId id="1382" r:id="rId99"/>
    <p:sldId id="1383" r:id="rId100"/>
    <p:sldId id="1384" r:id="rId101"/>
    <p:sldId id="1385" r:id="rId102"/>
    <p:sldId id="1386" r:id="rId103"/>
    <p:sldId id="1530" r:id="rId104"/>
    <p:sldId id="1428" r:id="rId105"/>
    <p:sldId id="1429" r:id="rId106"/>
    <p:sldId id="1430" r:id="rId107"/>
    <p:sldId id="1531" r:id="rId108"/>
    <p:sldId id="1431" r:id="rId109"/>
    <p:sldId id="1432" r:id="rId110"/>
    <p:sldId id="1433" r:id="rId111"/>
    <p:sldId id="1532" r:id="rId112"/>
    <p:sldId id="1434" r:id="rId113"/>
    <p:sldId id="1435" r:id="rId114"/>
    <p:sldId id="1436" r:id="rId115"/>
    <p:sldId id="1437" r:id="rId116"/>
    <p:sldId id="1533" r:id="rId117"/>
    <p:sldId id="1370" r:id="rId118"/>
    <p:sldId id="1408" r:id="rId119"/>
    <p:sldId id="1410" r:id="rId120"/>
    <p:sldId id="1409" r:id="rId121"/>
    <p:sldId id="1411" r:id="rId122"/>
    <p:sldId id="1438" r:id="rId123"/>
    <p:sldId id="1412" r:id="rId124"/>
    <p:sldId id="1413" r:id="rId125"/>
    <p:sldId id="1414" r:id="rId126"/>
    <p:sldId id="1415" r:id="rId127"/>
    <p:sldId id="1534" r:id="rId128"/>
    <p:sldId id="1362" r:id="rId129"/>
    <p:sldId id="1387" r:id="rId130"/>
    <p:sldId id="1388" r:id="rId131"/>
    <p:sldId id="1389" r:id="rId132"/>
    <p:sldId id="1390" r:id="rId133"/>
    <p:sldId id="1391" r:id="rId134"/>
    <p:sldId id="1535" r:id="rId135"/>
    <p:sldId id="1439" r:id="rId136"/>
    <p:sldId id="1440" r:id="rId137"/>
    <p:sldId id="1441" r:id="rId138"/>
    <p:sldId id="1536" r:id="rId139"/>
    <p:sldId id="1365" r:id="rId140"/>
    <p:sldId id="1399" r:id="rId141"/>
    <p:sldId id="1400" r:id="rId142"/>
    <p:sldId id="1401" r:id="rId143"/>
    <p:sldId id="1402" r:id="rId144"/>
    <p:sldId id="1403" r:id="rId145"/>
    <p:sldId id="1537" r:id="rId146"/>
    <p:sldId id="1363" r:id="rId147"/>
    <p:sldId id="1392" r:id="rId148"/>
    <p:sldId id="1393" r:id="rId149"/>
    <p:sldId id="1394" r:id="rId150"/>
    <p:sldId id="1395" r:id="rId151"/>
    <p:sldId id="1396" r:id="rId152"/>
    <p:sldId id="1521" r:id="rId153"/>
    <p:sldId id="1364" r:id="rId154"/>
    <p:sldId id="1397" r:id="rId155"/>
    <p:sldId id="1398" r:id="rId156"/>
    <p:sldId id="1269" r:id="rId15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Ehlers" initials="HE" lastIdx="1" clrIdx="0">
    <p:extLst>
      <p:ext uri="{19B8F6BF-5375-455C-9EA6-DF929625EA0E}">
        <p15:presenceInfo xmlns:p15="http://schemas.microsoft.com/office/powerpoint/2012/main" userId="812a143a31faa2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54" autoAdjust="0"/>
    <p:restoredTop sz="94612"/>
  </p:normalViewPr>
  <p:slideViewPr>
    <p:cSldViewPr snapToGrid="0" snapToObjects="1">
      <p:cViewPr varScale="1">
        <p:scale>
          <a:sx n="83" d="100"/>
          <a:sy n="83" d="100"/>
        </p:scale>
        <p:origin x="600" y="52"/>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commentAuthors" Target="commentAuthor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B36285-977E-2447-9CBC-D23A90A9EC53}"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063C8-F1B2-094F-8AFF-7CF87000DDF5}" type="slidenum">
              <a:rPr lang="en-US" smtClean="0"/>
              <a:t>‹#›</a:t>
            </a:fld>
            <a:endParaRPr lang="en-US"/>
          </a:p>
        </p:txBody>
      </p:sp>
    </p:spTree>
    <p:extLst>
      <p:ext uri="{BB962C8B-B14F-4D97-AF65-F5344CB8AC3E}">
        <p14:creationId xmlns:p14="http://schemas.microsoft.com/office/powerpoint/2010/main" val="4192698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F70D3DF0-C081-9A4A-8FED-808FF6786433}"/>
              </a:ext>
            </a:extLst>
          </p:cNvPr>
          <p:cNvSpPr>
            <a:spLocks noGrp="1" noRot="1" noChangeAspect="1" noTextEdit="1"/>
          </p:cNvSpPr>
          <p:nvPr>
            <p:ph type="sldImg"/>
          </p:nvPr>
        </p:nvSpPr>
        <p:spPr>
          <a:ln/>
        </p:spPr>
      </p:sp>
      <p:sp>
        <p:nvSpPr>
          <p:cNvPr id="157698" name="Notes Placeholder 2">
            <a:extLst>
              <a:ext uri="{FF2B5EF4-FFF2-40B4-BE49-F238E27FC236}">
                <a16:creationId xmlns:a16="http://schemas.microsoft.com/office/drawing/2014/main" id="{71DCA584-59B3-4D49-97B8-181BCDE61E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57699" name="Slide Number Placeholder 3">
            <a:extLst>
              <a:ext uri="{FF2B5EF4-FFF2-40B4-BE49-F238E27FC236}">
                <a16:creationId xmlns:a16="http://schemas.microsoft.com/office/drawing/2014/main" id="{6292E7C5-8B6B-8C44-938F-265C1AB83B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AC17C46-30A3-D646-9CA7-82B333312759}" type="slidenum">
              <a:rPr lang="en-US" altLang="en-US" sz="1200"/>
              <a:pPr/>
              <a:t>61</a:t>
            </a:fld>
            <a:endParaRPr lang="en-US" altLang="en-US" sz="1200"/>
          </a:p>
        </p:txBody>
      </p:sp>
    </p:spTree>
    <p:extLst>
      <p:ext uri="{BB962C8B-B14F-4D97-AF65-F5344CB8AC3E}">
        <p14:creationId xmlns:p14="http://schemas.microsoft.com/office/powerpoint/2010/main" val="4042693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a:extLst>
              <a:ext uri="{FF2B5EF4-FFF2-40B4-BE49-F238E27FC236}">
                <a16:creationId xmlns:a16="http://schemas.microsoft.com/office/drawing/2014/main" id="{A6B421EB-A924-CC4B-8F34-27CEDF9BD5FD}"/>
              </a:ext>
            </a:extLst>
          </p:cNvPr>
          <p:cNvSpPr>
            <a:spLocks noGrp="1" noRot="1" noChangeAspect="1" noTextEdit="1"/>
          </p:cNvSpPr>
          <p:nvPr>
            <p:ph type="sldImg"/>
          </p:nvPr>
        </p:nvSpPr>
        <p:spPr>
          <a:ln/>
        </p:spPr>
      </p:sp>
      <p:sp>
        <p:nvSpPr>
          <p:cNvPr id="169986" name="Notes Placeholder 2">
            <a:extLst>
              <a:ext uri="{FF2B5EF4-FFF2-40B4-BE49-F238E27FC236}">
                <a16:creationId xmlns:a16="http://schemas.microsoft.com/office/drawing/2014/main" id="{972B0525-92F7-D94B-A49A-BA0C9B7EFA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69987" name="Slide Number Placeholder 3">
            <a:extLst>
              <a:ext uri="{FF2B5EF4-FFF2-40B4-BE49-F238E27FC236}">
                <a16:creationId xmlns:a16="http://schemas.microsoft.com/office/drawing/2014/main" id="{383D816E-596F-304C-8287-C773A497FB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5A24444-CA07-8841-89C3-24F342DCBD95}" type="slidenum">
              <a:rPr lang="en-US" altLang="en-US" sz="1200"/>
              <a:pPr/>
              <a:t>73</a:t>
            </a:fld>
            <a:endParaRPr lang="en-US" altLang="en-US" sz="1200"/>
          </a:p>
        </p:txBody>
      </p:sp>
    </p:spTree>
    <p:extLst>
      <p:ext uri="{BB962C8B-B14F-4D97-AF65-F5344CB8AC3E}">
        <p14:creationId xmlns:p14="http://schemas.microsoft.com/office/powerpoint/2010/main" val="2531645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a:extLst>
              <a:ext uri="{FF2B5EF4-FFF2-40B4-BE49-F238E27FC236}">
                <a16:creationId xmlns:a16="http://schemas.microsoft.com/office/drawing/2014/main" id="{B9546CD0-A52B-AF44-AAB1-0BE5D43D3D4C}"/>
              </a:ext>
            </a:extLst>
          </p:cNvPr>
          <p:cNvSpPr>
            <a:spLocks noGrp="1" noRot="1" noChangeAspect="1" noTextEdit="1"/>
          </p:cNvSpPr>
          <p:nvPr>
            <p:ph type="sldImg"/>
          </p:nvPr>
        </p:nvSpPr>
        <p:spPr>
          <a:ln/>
        </p:spPr>
      </p:sp>
      <p:sp>
        <p:nvSpPr>
          <p:cNvPr id="172034" name="Notes Placeholder 2">
            <a:extLst>
              <a:ext uri="{FF2B5EF4-FFF2-40B4-BE49-F238E27FC236}">
                <a16:creationId xmlns:a16="http://schemas.microsoft.com/office/drawing/2014/main" id="{44B23CE9-5B9B-F44C-965E-2FFCAC599E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5" name="Slide Number Placeholder 3">
            <a:extLst>
              <a:ext uri="{FF2B5EF4-FFF2-40B4-BE49-F238E27FC236}">
                <a16:creationId xmlns:a16="http://schemas.microsoft.com/office/drawing/2014/main" id="{3620DA8E-2304-524D-8A28-DE7447C019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183E5CD-D2B3-A249-964A-2F93D9A271AC}" type="slidenum">
              <a:rPr lang="en-US" altLang="en-US" sz="1200"/>
              <a:pPr/>
              <a:t>74</a:t>
            </a:fld>
            <a:endParaRPr lang="en-US" altLang="en-US" sz="1200"/>
          </a:p>
        </p:txBody>
      </p:sp>
    </p:spTree>
    <p:extLst>
      <p:ext uri="{BB962C8B-B14F-4D97-AF65-F5344CB8AC3E}">
        <p14:creationId xmlns:p14="http://schemas.microsoft.com/office/powerpoint/2010/main" val="3671914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F14EFE1C-7A16-6948-A224-768BD7F8AA96}"/>
              </a:ext>
            </a:extLst>
          </p:cNvPr>
          <p:cNvSpPr>
            <a:spLocks noGrp="1" noRot="1" noChangeAspect="1" noTextEdit="1"/>
          </p:cNvSpPr>
          <p:nvPr>
            <p:ph type="sldImg"/>
          </p:nvPr>
        </p:nvSpPr>
        <p:spPr>
          <a:ln/>
        </p:spPr>
      </p:sp>
      <p:sp>
        <p:nvSpPr>
          <p:cNvPr id="174082" name="Notes Placeholder 2">
            <a:extLst>
              <a:ext uri="{FF2B5EF4-FFF2-40B4-BE49-F238E27FC236}">
                <a16:creationId xmlns:a16="http://schemas.microsoft.com/office/drawing/2014/main" id="{FD3029B0-FE4E-5E41-A131-8EFAEA4B23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4083" name="Slide Number Placeholder 3">
            <a:extLst>
              <a:ext uri="{FF2B5EF4-FFF2-40B4-BE49-F238E27FC236}">
                <a16:creationId xmlns:a16="http://schemas.microsoft.com/office/drawing/2014/main" id="{2581D253-BE0F-1243-8B5F-0FCACC8366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96CCDFB-A295-3B4B-8B33-77BA414302DE}" type="slidenum">
              <a:rPr lang="en-US" altLang="en-US" sz="1200"/>
              <a:pPr/>
              <a:t>75</a:t>
            </a:fld>
            <a:endParaRPr lang="en-US" altLang="en-US" sz="1200"/>
          </a:p>
        </p:txBody>
      </p:sp>
    </p:spTree>
    <p:extLst>
      <p:ext uri="{BB962C8B-B14F-4D97-AF65-F5344CB8AC3E}">
        <p14:creationId xmlns:p14="http://schemas.microsoft.com/office/powerpoint/2010/main" val="4160268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ED507E03-6FDB-5243-BAEB-E06DB264FDDB}"/>
              </a:ext>
            </a:extLst>
          </p:cNvPr>
          <p:cNvSpPr>
            <a:spLocks noGrp="1" noRot="1" noChangeAspect="1" noTextEdit="1"/>
          </p:cNvSpPr>
          <p:nvPr>
            <p:ph type="sldImg"/>
          </p:nvPr>
        </p:nvSpPr>
        <p:spPr>
          <a:ln/>
        </p:spPr>
      </p:sp>
      <p:sp>
        <p:nvSpPr>
          <p:cNvPr id="28674" name="Notes Placeholder 2">
            <a:extLst>
              <a:ext uri="{FF2B5EF4-FFF2-40B4-BE49-F238E27FC236}">
                <a16:creationId xmlns:a16="http://schemas.microsoft.com/office/drawing/2014/main" id="{573CD758-1604-3940-A163-5D5ADD8F7D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28675" name="Slide Number Placeholder 3">
            <a:extLst>
              <a:ext uri="{FF2B5EF4-FFF2-40B4-BE49-F238E27FC236}">
                <a16:creationId xmlns:a16="http://schemas.microsoft.com/office/drawing/2014/main" id="{6F039004-9533-7141-BCED-AA621743AB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F8DE9DB-BFE4-774F-9E88-C95AFE868748}" type="slidenum">
              <a:rPr lang="en-US" altLang="en-US" sz="1200"/>
              <a:pPr/>
              <a:t>77</a:t>
            </a:fld>
            <a:endParaRPr lang="en-US" altLang="en-US" sz="1200"/>
          </a:p>
        </p:txBody>
      </p:sp>
    </p:spTree>
    <p:extLst>
      <p:ext uri="{BB962C8B-B14F-4D97-AF65-F5344CB8AC3E}">
        <p14:creationId xmlns:p14="http://schemas.microsoft.com/office/powerpoint/2010/main" val="1907056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EE74D440-DAC9-FA41-A87D-7CE69366DEFB}"/>
              </a:ext>
            </a:extLst>
          </p:cNvPr>
          <p:cNvSpPr>
            <a:spLocks noGrp="1" noRot="1" noChangeAspect="1" noTextEdit="1"/>
          </p:cNvSpPr>
          <p:nvPr>
            <p:ph type="sldImg"/>
          </p:nvPr>
        </p:nvSpPr>
        <p:spPr>
          <a:ln/>
        </p:spPr>
      </p:sp>
      <p:sp>
        <p:nvSpPr>
          <p:cNvPr id="30722" name="Notes Placeholder 2">
            <a:extLst>
              <a:ext uri="{FF2B5EF4-FFF2-40B4-BE49-F238E27FC236}">
                <a16:creationId xmlns:a16="http://schemas.microsoft.com/office/drawing/2014/main" id="{10C21587-C117-9847-A13C-5312B10529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0723" name="Slide Number Placeholder 3">
            <a:extLst>
              <a:ext uri="{FF2B5EF4-FFF2-40B4-BE49-F238E27FC236}">
                <a16:creationId xmlns:a16="http://schemas.microsoft.com/office/drawing/2014/main" id="{D124326F-DAAC-2546-AEEC-CDD6529687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E98A39B-E75C-4048-A316-E9E010EC36AC}" type="slidenum">
              <a:rPr lang="en-US" altLang="en-US" sz="1200"/>
              <a:pPr/>
              <a:t>78</a:t>
            </a:fld>
            <a:endParaRPr lang="en-US" altLang="en-US" sz="1200"/>
          </a:p>
        </p:txBody>
      </p:sp>
    </p:spTree>
    <p:extLst>
      <p:ext uri="{BB962C8B-B14F-4D97-AF65-F5344CB8AC3E}">
        <p14:creationId xmlns:p14="http://schemas.microsoft.com/office/powerpoint/2010/main" val="119892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9579C445-D3B3-EF4E-B8A0-7DA0A1401ABE}"/>
              </a:ext>
            </a:extLst>
          </p:cNvPr>
          <p:cNvSpPr>
            <a:spLocks noGrp="1" noRot="1" noChangeAspect="1" noTextEdit="1"/>
          </p:cNvSpPr>
          <p:nvPr>
            <p:ph type="sldImg"/>
          </p:nvPr>
        </p:nvSpPr>
        <p:spPr>
          <a:ln/>
        </p:spPr>
      </p:sp>
      <p:sp>
        <p:nvSpPr>
          <p:cNvPr id="32770" name="Notes Placeholder 2">
            <a:extLst>
              <a:ext uri="{FF2B5EF4-FFF2-40B4-BE49-F238E27FC236}">
                <a16:creationId xmlns:a16="http://schemas.microsoft.com/office/drawing/2014/main" id="{71263C1A-0A9B-724B-B534-BDE902DEA6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2771" name="Slide Number Placeholder 3">
            <a:extLst>
              <a:ext uri="{FF2B5EF4-FFF2-40B4-BE49-F238E27FC236}">
                <a16:creationId xmlns:a16="http://schemas.microsoft.com/office/drawing/2014/main" id="{03223345-1DC7-774C-8EE4-3E84F37322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52C0ED0-91E8-3442-8147-9EC5B8AE9D40}" type="slidenum">
              <a:rPr lang="en-US" altLang="en-US" sz="1200"/>
              <a:pPr/>
              <a:t>79</a:t>
            </a:fld>
            <a:endParaRPr lang="en-US" altLang="en-US" sz="1200"/>
          </a:p>
        </p:txBody>
      </p:sp>
    </p:spTree>
    <p:extLst>
      <p:ext uri="{BB962C8B-B14F-4D97-AF65-F5344CB8AC3E}">
        <p14:creationId xmlns:p14="http://schemas.microsoft.com/office/powerpoint/2010/main" val="3275633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1C44A575-FA0C-384A-BB85-80BE0FDFB7A5}"/>
              </a:ext>
            </a:extLst>
          </p:cNvPr>
          <p:cNvSpPr>
            <a:spLocks noGrp="1" noRot="1" noChangeAspect="1" noTextEdit="1"/>
          </p:cNvSpPr>
          <p:nvPr>
            <p:ph type="sldImg"/>
          </p:nvPr>
        </p:nvSpPr>
        <p:spPr>
          <a:ln/>
        </p:spPr>
      </p:sp>
      <p:sp>
        <p:nvSpPr>
          <p:cNvPr id="34818" name="Notes Placeholder 2">
            <a:extLst>
              <a:ext uri="{FF2B5EF4-FFF2-40B4-BE49-F238E27FC236}">
                <a16:creationId xmlns:a16="http://schemas.microsoft.com/office/drawing/2014/main" id="{9734F02A-7304-9E4E-B0CA-7B43976AF3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4819" name="Slide Number Placeholder 3">
            <a:extLst>
              <a:ext uri="{FF2B5EF4-FFF2-40B4-BE49-F238E27FC236}">
                <a16:creationId xmlns:a16="http://schemas.microsoft.com/office/drawing/2014/main" id="{8D802646-AACE-FD47-9185-A9A7915700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615F32D-4772-EA46-85DC-7A1162ACB430}" type="slidenum">
              <a:rPr lang="en-US" altLang="en-US" sz="1200"/>
              <a:pPr/>
              <a:t>81</a:t>
            </a:fld>
            <a:endParaRPr lang="en-US" altLang="en-US" sz="1200"/>
          </a:p>
        </p:txBody>
      </p:sp>
    </p:spTree>
    <p:extLst>
      <p:ext uri="{BB962C8B-B14F-4D97-AF65-F5344CB8AC3E}">
        <p14:creationId xmlns:p14="http://schemas.microsoft.com/office/powerpoint/2010/main" val="3798286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84D1F543-CC3A-4B46-93B2-CC7CBB9FA06A}"/>
              </a:ext>
            </a:extLst>
          </p:cNvPr>
          <p:cNvSpPr>
            <a:spLocks noGrp="1" noRot="1" noChangeAspect="1" noTextEdit="1"/>
          </p:cNvSpPr>
          <p:nvPr>
            <p:ph type="sldImg"/>
          </p:nvPr>
        </p:nvSpPr>
        <p:spPr>
          <a:ln/>
        </p:spPr>
      </p:sp>
      <p:sp>
        <p:nvSpPr>
          <p:cNvPr id="36866" name="Notes Placeholder 2">
            <a:extLst>
              <a:ext uri="{FF2B5EF4-FFF2-40B4-BE49-F238E27FC236}">
                <a16:creationId xmlns:a16="http://schemas.microsoft.com/office/drawing/2014/main" id="{32A7D6BC-16AB-1746-8C02-2CC435D93A7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6867" name="Slide Number Placeholder 3">
            <a:extLst>
              <a:ext uri="{FF2B5EF4-FFF2-40B4-BE49-F238E27FC236}">
                <a16:creationId xmlns:a16="http://schemas.microsoft.com/office/drawing/2014/main" id="{80BAB1C9-262F-414B-B861-3EFAC7F0FB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FBE5864-18BD-8943-AE1A-E58A152F0199}" type="slidenum">
              <a:rPr lang="en-US" altLang="en-US" sz="1200"/>
              <a:pPr/>
              <a:t>82</a:t>
            </a:fld>
            <a:endParaRPr lang="en-US" altLang="en-US" sz="1200"/>
          </a:p>
        </p:txBody>
      </p:sp>
    </p:spTree>
    <p:extLst>
      <p:ext uri="{BB962C8B-B14F-4D97-AF65-F5344CB8AC3E}">
        <p14:creationId xmlns:p14="http://schemas.microsoft.com/office/powerpoint/2010/main" val="2855197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31DA63E-00FA-F34D-A4BF-ED017AF1E134}"/>
              </a:ext>
            </a:extLst>
          </p:cNvPr>
          <p:cNvSpPr>
            <a:spLocks noGrp="1" noRot="1" noChangeAspect="1" noTextEdit="1"/>
          </p:cNvSpPr>
          <p:nvPr>
            <p:ph type="sldImg"/>
          </p:nvPr>
        </p:nvSpPr>
        <p:spPr>
          <a:ln/>
        </p:spPr>
      </p:sp>
      <p:sp>
        <p:nvSpPr>
          <p:cNvPr id="38914" name="Notes Placeholder 2">
            <a:extLst>
              <a:ext uri="{FF2B5EF4-FFF2-40B4-BE49-F238E27FC236}">
                <a16:creationId xmlns:a16="http://schemas.microsoft.com/office/drawing/2014/main" id="{5979BA44-3947-EB40-8242-CC1A2133CF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5" name="Slide Number Placeholder 3">
            <a:extLst>
              <a:ext uri="{FF2B5EF4-FFF2-40B4-BE49-F238E27FC236}">
                <a16:creationId xmlns:a16="http://schemas.microsoft.com/office/drawing/2014/main" id="{DCC543E4-D4B4-2C43-AFE8-C4B805AC44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B8B6234-6817-7144-8C00-169E1F5E6E74}" type="slidenum">
              <a:rPr lang="en-US" altLang="en-US" sz="1200"/>
              <a:pPr/>
              <a:t>83</a:t>
            </a:fld>
            <a:endParaRPr lang="en-US" altLang="en-US" sz="1200"/>
          </a:p>
        </p:txBody>
      </p:sp>
    </p:spTree>
    <p:extLst>
      <p:ext uri="{BB962C8B-B14F-4D97-AF65-F5344CB8AC3E}">
        <p14:creationId xmlns:p14="http://schemas.microsoft.com/office/powerpoint/2010/main" val="3238393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31DA63E-00FA-F34D-A4BF-ED017AF1E134}"/>
              </a:ext>
            </a:extLst>
          </p:cNvPr>
          <p:cNvSpPr>
            <a:spLocks noGrp="1" noRot="1" noChangeAspect="1" noTextEdit="1"/>
          </p:cNvSpPr>
          <p:nvPr>
            <p:ph type="sldImg"/>
          </p:nvPr>
        </p:nvSpPr>
        <p:spPr>
          <a:ln/>
        </p:spPr>
      </p:sp>
      <p:sp>
        <p:nvSpPr>
          <p:cNvPr id="38914" name="Notes Placeholder 2">
            <a:extLst>
              <a:ext uri="{FF2B5EF4-FFF2-40B4-BE49-F238E27FC236}">
                <a16:creationId xmlns:a16="http://schemas.microsoft.com/office/drawing/2014/main" id="{5979BA44-3947-EB40-8242-CC1A2133CF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5" name="Slide Number Placeholder 3">
            <a:extLst>
              <a:ext uri="{FF2B5EF4-FFF2-40B4-BE49-F238E27FC236}">
                <a16:creationId xmlns:a16="http://schemas.microsoft.com/office/drawing/2014/main" id="{DCC543E4-D4B4-2C43-AFE8-C4B805AC44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B8B6234-6817-7144-8C00-169E1F5E6E74}" type="slidenum">
              <a:rPr lang="en-US" altLang="en-US" sz="1200"/>
              <a:pPr/>
              <a:t>85</a:t>
            </a:fld>
            <a:endParaRPr lang="en-US" altLang="en-US" sz="1200"/>
          </a:p>
        </p:txBody>
      </p:sp>
    </p:spTree>
    <p:extLst>
      <p:ext uri="{BB962C8B-B14F-4D97-AF65-F5344CB8AC3E}">
        <p14:creationId xmlns:p14="http://schemas.microsoft.com/office/powerpoint/2010/main" val="1368493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62</a:t>
            </a:fld>
            <a:endParaRPr lang="en-US" altLang="en-US" sz="1200"/>
          </a:p>
        </p:txBody>
      </p:sp>
    </p:spTree>
    <p:extLst>
      <p:ext uri="{BB962C8B-B14F-4D97-AF65-F5344CB8AC3E}">
        <p14:creationId xmlns:p14="http://schemas.microsoft.com/office/powerpoint/2010/main" val="2301620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31DA63E-00FA-F34D-A4BF-ED017AF1E134}"/>
              </a:ext>
            </a:extLst>
          </p:cNvPr>
          <p:cNvSpPr>
            <a:spLocks noGrp="1" noRot="1" noChangeAspect="1" noTextEdit="1"/>
          </p:cNvSpPr>
          <p:nvPr>
            <p:ph type="sldImg"/>
          </p:nvPr>
        </p:nvSpPr>
        <p:spPr>
          <a:ln/>
        </p:spPr>
      </p:sp>
      <p:sp>
        <p:nvSpPr>
          <p:cNvPr id="38914" name="Notes Placeholder 2">
            <a:extLst>
              <a:ext uri="{FF2B5EF4-FFF2-40B4-BE49-F238E27FC236}">
                <a16:creationId xmlns:a16="http://schemas.microsoft.com/office/drawing/2014/main" id="{5979BA44-3947-EB40-8242-CC1A2133CF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5" name="Slide Number Placeholder 3">
            <a:extLst>
              <a:ext uri="{FF2B5EF4-FFF2-40B4-BE49-F238E27FC236}">
                <a16:creationId xmlns:a16="http://schemas.microsoft.com/office/drawing/2014/main" id="{DCC543E4-D4B4-2C43-AFE8-C4B805AC44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B8B6234-6817-7144-8C00-169E1F5E6E74}" type="slidenum">
              <a:rPr lang="en-US" altLang="en-US" sz="1200"/>
              <a:pPr/>
              <a:t>86</a:t>
            </a:fld>
            <a:endParaRPr lang="en-US" altLang="en-US" sz="1200"/>
          </a:p>
        </p:txBody>
      </p:sp>
    </p:spTree>
    <p:extLst>
      <p:ext uri="{BB962C8B-B14F-4D97-AF65-F5344CB8AC3E}">
        <p14:creationId xmlns:p14="http://schemas.microsoft.com/office/powerpoint/2010/main" val="1643385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31DA63E-00FA-F34D-A4BF-ED017AF1E134}"/>
              </a:ext>
            </a:extLst>
          </p:cNvPr>
          <p:cNvSpPr>
            <a:spLocks noGrp="1" noRot="1" noChangeAspect="1" noTextEdit="1"/>
          </p:cNvSpPr>
          <p:nvPr>
            <p:ph type="sldImg"/>
          </p:nvPr>
        </p:nvSpPr>
        <p:spPr>
          <a:ln/>
        </p:spPr>
      </p:sp>
      <p:sp>
        <p:nvSpPr>
          <p:cNvPr id="38914" name="Notes Placeholder 2">
            <a:extLst>
              <a:ext uri="{FF2B5EF4-FFF2-40B4-BE49-F238E27FC236}">
                <a16:creationId xmlns:a16="http://schemas.microsoft.com/office/drawing/2014/main" id="{5979BA44-3947-EB40-8242-CC1A2133CF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5" name="Slide Number Placeholder 3">
            <a:extLst>
              <a:ext uri="{FF2B5EF4-FFF2-40B4-BE49-F238E27FC236}">
                <a16:creationId xmlns:a16="http://schemas.microsoft.com/office/drawing/2014/main" id="{DCC543E4-D4B4-2C43-AFE8-C4B805AC44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B8B6234-6817-7144-8C00-169E1F5E6E74}" type="slidenum">
              <a:rPr lang="en-US" altLang="en-US" sz="1200"/>
              <a:pPr/>
              <a:t>87</a:t>
            </a:fld>
            <a:endParaRPr lang="en-US" altLang="en-US" sz="1200"/>
          </a:p>
        </p:txBody>
      </p:sp>
    </p:spTree>
    <p:extLst>
      <p:ext uri="{BB962C8B-B14F-4D97-AF65-F5344CB8AC3E}">
        <p14:creationId xmlns:p14="http://schemas.microsoft.com/office/powerpoint/2010/main" val="310761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31DA63E-00FA-F34D-A4BF-ED017AF1E134}"/>
              </a:ext>
            </a:extLst>
          </p:cNvPr>
          <p:cNvSpPr>
            <a:spLocks noGrp="1" noRot="1" noChangeAspect="1" noTextEdit="1"/>
          </p:cNvSpPr>
          <p:nvPr>
            <p:ph type="sldImg"/>
          </p:nvPr>
        </p:nvSpPr>
        <p:spPr>
          <a:ln/>
        </p:spPr>
      </p:sp>
      <p:sp>
        <p:nvSpPr>
          <p:cNvPr id="38914" name="Notes Placeholder 2">
            <a:extLst>
              <a:ext uri="{FF2B5EF4-FFF2-40B4-BE49-F238E27FC236}">
                <a16:creationId xmlns:a16="http://schemas.microsoft.com/office/drawing/2014/main" id="{5979BA44-3947-EB40-8242-CC1A2133CF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38915" name="Slide Number Placeholder 3">
            <a:extLst>
              <a:ext uri="{FF2B5EF4-FFF2-40B4-BE49-F238E27FC236}">
                <a16:creationId xmlns:a16="http://schemas.microsoft.com/office/drawing/2014/main" id="{DCC543E4-D4B4-2C43-AFE8-C4B805AC44F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B8B6234-6817-7144-8C00-169E1F5E6E74}" type="slidenum">
              <a:rPr lang="en-US" altLang="en-US" sz="1200"/>
              <a:pPr/>
              <a:t>88</a:t>
            </a:fld>
            <a:endParaRPr lang="en-US" altLang="en-US" sz="1200"/>
          </a:p>
        </p:txBody>
      </p:sp>
    </p:spTree>
    <p:extLst>
      <p:ext uri="{BB962C8B-B14F-4D97-AF65-F5344CB8AC3E}">
        <p14:creationId xmlns:p14="http://schemas.microsoft.com/office/powerpoint/2010/main" val="2307966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807AB4FD-6324-2C45-9A4F-7CE66FF657EE}"/>
              </a:ext>
            </a:extLst>
          </p:cNvPr>
          <p:cNvSpPr>
            <a:spLocks noGrp="1" noRot="1" noChangeAspect="1" noTextEdit="1"/>
          </p:cNvSpPr>
          <p:nvPr>
            <p:ph type="sldImg"/>
          </p:nvPr>
        </p:nvSpPr>
        <p:spPr>
          <a:ln/>
        </p:spPr>
      </p:sp>
      <p:sp>
        <p:nvSpPr>
          <p:cNvPr id="61442" name="Notes Placeholder 2">
            <a:extLst>
              <a:ext uri="{FF2B5EF4-FFF2-40B4-BE49-F238E27FC236}">
                <a16:creationId xmlns:a16="http://schemas.microsoft.com/office/drawing/2014/main" id="{B424D8BE-574E-244A-9D6E-3781250FDE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1443" name="Slide Number Placeholder 3">
            <a:extLst>
              <a:ext uri="{FF2B5EF4-FFF2-40B4-BE49-F238E27FC236}">
                <a16:creationId xmlns:a16="http://schemas.microsoft.com/office/drawing/2014/main" id="{9E17B294-319B-164A-8CC5-6AF5CDB30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7BE00F7-6D19-3F48-A104-CB9C183A600E}" type="slidenum">
              <a:rPr lang="en-US" altLang="en-US" sz="1200"/>
              <a:pPr/>
              <a:t>90</a:t>
            </a:fld>
            <a:endParaRPr lang="en-US" altLang="en-US" sz="1200"/>
          </a:p>
        </p:txBody>
      </p:sp>
    </p:spTree>
    <p:extLst>
      <p:ext uri="{BB962C8B-B14F-4D97-AF65-F5344CB8AC3E}">
        <p14:creationId xmlns:p14="http://schemas.microsoft.com/office/powerpoint/2010/main" val="2012317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6DA0F8D-3441-6A40-ABF8-EAB920B624D0}"/>
              </a:ext>
            </a:extLst>
          </p:cNvPr>
          <p:cNvSpPr>
            <a:spLocks noGrp="1" noRot="1" noChangeAspect="1" noTextEdit="1"/>
          </p:cNvSpPr>
          <p:nvPr>
            <p:ph type="sldImg"/>
          </p:nvPr>
        </p:nvSpPr>
        <p:spPr>
          <a:ln/>
        </p:spPr>
      </p:sp>
      <p:sp>
        <p:nvSpPr>
          <p:cNvPr id="63490" name="Notes Placeholder 2">
            <a:extLst>
              <a:ext uri="{FF2B5EF4-FFF2-40B4-BE49-F238E27FC236}">
                <a16:creationId xmlns:a16="http://schemas.microsoft.com/office/drawing/2014/main" id="{97414BAA-6E6E-A645-82E2-E79DBFF0FC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3491" name="Slide Number Placeholder 3">
            <a:extLst>
              <a:ext uri="{FF2B5EF4-FFF2-40B4-BE49-F238E27FC236}">
                <a16:creationId xmlns:a16="http://schemas.microsoft.com/office/drawing/2014/main" id="{CFCF9BBB-2F5F-6746-AB32-63ED0EB713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5973ABAC-4DD6-C444-8969-E080C15682EB}" type="slidenum">
              <a:rPr lang="en-US" altLang="en-US" sz="1200"/>
              <a:pPr/>
              <a:t>91</a:t>
            </a:fld>
            <a:endParaRPr lang="en-US" altLang="en-US" sz="1200"/>
          </a:p>
        </p:txBody>
      </p:sp>
    </p:spTree>
    <p:extLst>
      <p:ext uri="{BB962C8B-B14F-4D97-AF65-F5344CB8AC3E}">
        <p14:creationId xmlns:p14="http://schemas.microsoft.com/office/powerpoint/2010/main" val="288324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7C29C622-6D08-9A4B-89EF-3257B03DD5FD}"/>
              </a:ext>
            </a:extLst>
          </p:cNvPr>
          <p:cNvSpPr>
            <a:spLocks noGrp="1" noRot="1" noChangeAspect="1" noTextEdit="1"/>
          </p:cNvSpPr>
          <p:nvPr>
            <p:ph type="sldImg"/>
          </p:nvPr>
        </p:nvSpPr>
        <p:spPr>
          <a:ln/>
        </p:spPr>
      </p:sp>
      <p:sp>
        <p:nvSpPr>
          <p:cNvPr id="65538" name="Notes Placeholder 2">
            <a:extLst>
              <a:ext uri="{FF2B5EF4-FFF2-40B4-BE49-F238E27FC236}">
                <a16:creationId xmlns:a16="http://schemas.microsoft.com/office/drawing/2014/main" id="{CD2C87B5-030E-B14E-AE2A-E56B6EAE9F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5539" name="Slide Number Placeholder 3">
            <a:extLst>
              <a:ext uri="{FF2B5EF4-FFF2-40B4-BE49-F238E27FC236}">
                <a16:creationId xmlns:a16="http://schemas.microsoft.com/office/drawing/2014/main" id="{6A1EE82D-9708-2F42-BE03-8CE54619B8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C73C2637-DE79-0C40-B9D4-DC57D7E2AAEE}" type="slidenum">
              <a:rPr lang="en-US" altLang="en-US" sz="1200"/>
              <a:pPr/>
              <a:t>92</a:t>
            </a:fld>
            <a:endParaRPr lang="en-US" altLang="en-US" sz="1200"/>
          </a:p>
        </p:txBody>
      </p:sp>
    </p:spTree>
    <p:extLst>
      <p:ext uri="{BB962C8B-B14F-4D97-AF65-F5344CB8AC3E}">
        <p14:creationId xmlns:p14="http://schemas.microsoft.com/office/powerpoint/2010/main" val="1249307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CA1F28A0-7590-CE46-859C-99CFE806B46A}"/>
              </a:ext>
            </a:extLst>
          </p:cNvPr>
          <p:cNvSpPr>
            <a:spLocks noGrp="1" noRot="1" noChangeAspect="1" noTextEdit="1"/>
          </p:cNvSpPr>
          <p:nvPr>
            <p:ph type="sldImg"/>
          </p:nvPr>
        </p:nvSpPr>
        <p:spPr>
          <a:ln/>
        </p:spPr>
      </p:sp>
      <p:sp>
        <p:nvSpPr>
          <p:cNvPr id="79874" name="Notes Placeholder 2">
            <a:extLst>
              <a:ext uri="{FF2B5EF4-FFF2-40B4-BE49-F238E27FC236}">
                <a16:creationId xmlns:a16="http://schemas.microsoft.com/office/drawing/2014/main" id="{37CED4C7-34D7-A948-BCB3-13590D96F2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9875" name="Slide Number Placeholder 3">
            <a:extLst>
              <a:ext uri="{FF2B5EF4-FFF2-40B4-BE49-F238E27FC236}">
                <a16:creationId xmlns:a16="http://schemas.microsoft.com/office/drawing/2014/main" id="{FEA5DFA9-06C8-F44A-A749-C86EB9F07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AA6D13E-257E-944C-8E61-963B3628CF24}" type="slidenum">
              <a:rPr lang="en-US" altLang="en-US" sz="1200"/>
              <a:pPr/>
              <a:t>94</a:t>
            </a:fld>
            <a:endParaRPr lang="en-US" altLang="en-US" sz="1200"/>
          </a:p>
        </p:txBody>
      </p:sp>
    </p:spTree>
    <p:extLst>
      <p:ext uri="{BB962C8B-B14F-4D97-AF65-F5344CB8AC3E}">
        <p14:creationId xmlns:p14="http://schemas.microsoft.com/office/powerpoint/2010/main" val="2689621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00595BD1-3B9F-BB4D-B3EE-BF60D21E2EAA}"/>
              </a:ext>
            </a:extLst>
          </p:cNvPr>
          <p:cNvSpPr>
            <a:spLocks noGrp="1" noRot="1" noChangeAspect="1" noTextEdit="1"/>
          </p:cNvSpPr>
          <p:nvPr>
            <p:ph type="sldImg"/>
          </p:nvPr>
        </p:nvSpPr>
        <p:spPr>
          <a:ln/>
        </p:spPr>
      </p:sp>
      <p:sp>
        <p:nvSpPr>
          <p:cNvPr id="81922" name="Notes Placeholder 2">
            <a:extLst>
              <a:ext uri="{FF2B5EF4-FFF2-40B4-BE49-F238E27FC236}">
                <a16:creationId xmlns:a16="http://schemas.microsoft.com/office/drawing/2014/main" id="{BECC92DD-2B28-1949-9E6A-00D1F5109A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23" name="Slide Number Placeholder 3">
            <a:extLst>
              <a:ext uri="{FF2B5EF4-FFF2-40B4-BE49-F238E27FC236}">
                <a16:creationId xmlns:a16="http://schemas.microsoft.com/office/drawing/2014/main" id="{16DFFF8E-06DD-4A42-B299-FFF33B6F9D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A40210C-60F7-DF42-BBCF-4207CF8FD856}" type="slidenum">
              <a:rPr lang="en-US" altLang="en-US" sz="1200"/>
              <a:pPr/>
              <a:t>95</a:t>
            </a:fld>
            <a:endParaRPr lang="en-US" altLang="en-US" sz="1200"/>
          </a:p>
        </p:txBody>
      </p:sp>
    </p:spTree>
    <p:extLst>
      <p:ext uri="{BB962C8B-B14F-4D97-AF65-F5344CB8AC3E}">
        <p14:creationId xmlns:p14="http://schemas.microsoft.com/office/powerpoint/2010/main" val="52312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E5483B5E-10F3-6B4D-A0DA-02DAC749998D}"/>
              </a:ext>
            </a:extLst>
          </p:cNvPr>
          <p:cNvSpPr>
            <a:spLocks noGrp="1" noRot="1" noChangeAspect="1" noTextEdit="1"/>
          </p:cNvSpPr>
          <p:nvPr>
            <p:ph type="sldImg"/>
          </p:nvPr>
        </p:nvSpPr>
        <p:spPr>
          <a:ln/>
        </p:spPr>
      </p:sp>
      <p:sp>
        <p:nvSpPr>
          <p:cNvPr id="83970" name="Notes Placeholder 2">
            <a:extLst>
              <a:ext uri="{FF2B5EF4-FFF2-40B4-BE49-F238E27FC236}">
                <a16:creationId xmlns:a16="http://schemas.microsoft.com/office/drawing/2014/main" id="{1845CE9B-16AC-884F-9191-FBB48CAE34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3971" name="Slide Number Placeholder 3">
            <a:extLst>
              <a:ext uri="{FF2B5EF4-FFF2-40B4-BE49-F238E27FC236}">
                <a16:creationId xmlns:a16="http://schemas.microsoft.com/office/drawing/2014/main" id="{1E3280F2-973B-8A44-A3DC-AFB28CDB58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EC84CFD-17AC-6444-8085-160EEB777E13}" type="slidenum">
              <a:rPr lang="en-US" altLang="en-US" sz="1200"/>
              <a:pPr/>
              <a:t>96</a:t>
            </a:fld>
            <a:endParaRPr lang="en-US" altLang="en-US" sz="1200"/>
          </a:p>
        </p:txBody>
      </p:sp>
    </p:spTree>
    <p:extLst>
      <p:ext uri="{BB962C8B-B14F-4D97-AF65-F5344CB8AC3E}">
        <p14:creationId xmlns:p14="http://schemas.microsoft.com/office/powerpoint/2010/main" val="3816060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A31244B7-B1E0-D946-9741-18AEE20A92B9}"/>
              </a:ext>
            </a:extLst>
          </p:cNvPr>
          <p:cNvSpPr>
            <a:spLocks noGrp="1" noRot="1" noChangeAspect="1" noTextEdit="1"/>
          </p:cNvSpPr>
          <p:nvPr>
            <p:ph type="sldImg"/>
          </p:nvPr>
        </p:nvSpPr>
        <p:spPr>
          <a:ln/>
        </p:spPr>
      </p:sp>
      <p:sp>
        <p:nvSpPr>
          <p:cNvPr id="86018" name="Notes Placeholder 2">
            <a:extLst>
              <a:ext uri="{FF2B5EF4-FFF2-40B4-BE49-F238E27FC236}">
                <a16:creationId xmlns:a16="http://schemas.microsoft.com/office/drawing/2014/main" id="{A2A646B0-DB2D-BD47-BF1D-D80842E267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19" name="Slide Number Placeholder 3">
            <a:extLst>
              <a:ext uri="{FF2B5EF4-FFF2-40B4-BE49-F238E27FC236}">
                <a16:creationId xmlns:a16="http://schemas.microsoft.com/office/drawing/2014/main" id="{86253A84-CEE2-A743-8356-44A837478C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59F0402-507D-2B4C-8901-AC3F0C479DAD}" type="slidenum">
              <a:rPr lang="en-US" altLang="en-US" sz="1200"/>
              <a:pPr/>
              <a:t>97</a:t>
            </a:fld>
            <a:endParaRPr lang="en-US" altLang="en-US" sz="1200"/>
          </a:p>
        </p:txBody>
      </p:sp>
    </p:spTree>
    <p:extLst>
      <p:ext uri="{BB962C8B-B14F-4D97-AF65-F5344CB8AC3E}">
        <p14:creationId xmlns:p14="http://schemas.microsoft.com/office/powerpoint/2010/main" val="28227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64</a:t>
            </a:fld>
            <a:endParaRPr lang="en-US" altLang="en-US" sz="1200"/>
          </a:p>
        </p:txBody>
      </p:sp>
    </p:spTree>
    <p:extLst>
      <p:ext uri="{BB962C8B-B14F-4D97-AF65-F5344CB8AC3E}">
        <p14:creationId xmlns:p14="http://schemas.microsoft.com/office/powerpoint/2010/main" val="32000147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FD71D594-77AD-6E4A-A548-F7749CE06061}"/>
              </a:ext>
            </a:extLst>
          </p:cNvPr>
          <p:cNvSpPr>
            <a:spLocks noGrp="1" noRot="1" noChangeAspect="1" noTextEdit="1"/>
          </p:cNvSpPr>
          <p:nvPr>
            <p:ph type="sldImg"/>
          </p:nvPr>
        </p:nvSpPr>
        <p:spPr>
          <a:ln/>
        </p:spPr>
      </p:sp>
      <p:sp>
        <p:nvSpPr>
          <p:cNvPr id="88066" name="Notes Placeholder 2">
            <a:extLst>
              <a:ext uri="{FF2B5EF4-FFF2-40B4-BE49-F238E27FC236}">
                <a16:creationId xmlns:a16="http://schemas.microsoft.com/office/drawing/2014/main" id="{D4F4F6B8-001B-4047-A366-2B246D2959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8067" name="Slide Number Placeholder 3">
            <a:extLst>
              <a:ext uri="{FF2B5EF4-FFF2-40B4-BE49-F238E27FC236}">
                <a16:creationId xmlns:a16="http://schemas.microsoft.com/office/drawing/2014/main" id="{BB19CC2A-E009-3144-851C-A4556423C9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8AD964E-6BBB-2C44-BAAD-65CE3F21150B}" type="slidenum">
              <a:rPr lang="en-US" altLang="en-US" sz="1200"/>
              <a:pPr/>
              <a:t>98</a:t>
            </a:fld>
            <a:endParaRPr lang="en-US" altLang="en-US" sz="1200"/>
          </a:p>
        </p:txBody>
      </p:sp>
    </p:spTree>
    <p:extLst>
      <p:ext uri="{BB962C8B-B14F-4D97-AF65-F5344CB8AC3E}">
        <p14:creationId xmlns:p14="http://schemas.microsoft.com/office/powerpoint/2010/main" val="5284921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99</a:t>
            </a:fld>
            <a:endParaRPr lang="en-US" altLang="en-US" sz="1200"/>
          </a:p>
        </p:txBody>
      </p:sp>
    </p:spTree>
    <p:extLst>
      <p:ext uri="{BB962C8B-B14F-4D97-AF65-F5344CB8AC3E}">
        <p14:creationId xmlns:p14="http://schemas.microsoft.com/office/powerpoint/2010/main" val="1487320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101</a:t>
            </a:fld>
            <a:endParaRPr lang="en-US" altLang="en-US" sz="1200"/>
          </a:p>
        </p:txBody>
      </p:sp>
    </p:spTree>
    <p:extLst>
      <p:ext uri="{BB962C8B-B14F-4D97-AF65-F5344CB8AC3E}">
        <p14:creationId xmlns:p14="http://schemas.microsoft.com/office/powerpoint/2010/main" val="723160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102</a:t>
            </a:fld>
            <a:endParaRPr lang="en-US" altLang="en-US" sz="1200"/>
          </a:p>
        </p:txBody>
      </p:sp>
    </p:spTree>
    <p:extLst>
      <p:ext uri="{BB962C8B-B14F-4D97-AF65-F5344CB8AC3E}">
        <p14:creationId xmlns:p14="http://schemas.microsoft.com/office/powerpoint/2010/main" val="3888472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103</a:t>
            </a:fld>
            <a:endParaRPr lang="en-US" altLang="en-US" sz="1200"/>
          </a:p>
        </p:txBody>
      </p:sp>
    </p:spTree>
    <p:extLst>
      <p:ext uri="{BB962C8B-B14F-4D97-AF65-F5344CB8AC3E}">
        <p14:creationId xmlns:p14="http://schemas.microsoft.com/office/powerpoint/2010/main" val="1321947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105</a:t>
            </a:fld>
            <a:endParaRPr lang="en-US" altLang="en-US" sz="1200"/>
          </a:p>
        </p:txBody>
      </p:sp>
    </p:spTree>
    <p:extLst>
      <p:ext uri="{BB962C8B-B14F-4D97-AF65-F5344CB8AC3E}">
        <p14:creationId xmlns:p14="http://schemas.microsoft.com/office/powerpoint/2010/main" val="38935708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106</a:t>
            </a:fld>
            <a:endParaRPr lang="en-US" altLang="en-US" sz="1200"/>
          </a:p>
        </p:txBody>
      </p:sp>
    </p:spTree>
    <p:extLst>
      <p:ext uri="{BB962C8B-B14F-4D97-AF65-F5344CB8AC3E}">
        <p14:creationId xmlns:p14="http://schemas.microsoft.com/office/powerpoint/2010/main" val="42944210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107</a:t>
            </a:fld>
            <a:endParaRPr lang="en-US" altLang="en-US" sz="1200"/>
          </a:p>
        </p:txBody>
      </p:sp>
    </p:spTree>
    <p:extLst>
      <p:ext uri="{BB962C8B-B14F-4D97-AF65-F5344CB8AC3E}">
        <p14:creationId xmlns:p14="http://schemas.microsoft.com/office/powerpoint/2010/main" val="3241185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109</a:t>
            </a:fld>
            <a:endParaRPr lang="en-US" altLang="en-US" sz="1200"/>
          </a:p>
        </p:txBody>
      </p:sp>
    </p:spTree>
    <p:extLst>
      <p:ext uri="{BB962C8B-B14F-4D97-AF65-F5344CB8AC3E}">
        <p14:creationId xmlns:p14="http://schemas.microsoft.com/office/powerpoint/2010/main" val="3860718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110</a:t>
            </a:fld>
            <a:endParaRPr lang="en-US" altLang="en-US" sz="1200"/>
          </a:p>
        </p:txBody>
      </p:sp>
    </p:spTree>
    <p:extLst>
      <p:ext uri="{BB962C8B-B14F-4D97-AF65-F5344CB8AC3E}">
        <p14:creationId xmlns:p14="http://schemas.microsoft.com/office/powerpoint/2010/main" val="402898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65</a:t>
            </a:fld>
            <a:endParaRPr lang="en-US" altLang="en-US" sz="1200"/>
          </a:p>
        </p:txBody>
      </p:sp>
    </p:spTree>
    <p:extLst>
      <p:ext uri="{BB962C8B-B14F-4D97-AF65-F5344CB8AC3E}">
        <p14:creationId xmlns:p14="http://schemas.microsoft.com/office/powerpoint/2010/main" val="343795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111</a:t>
            </a:fld>
            <a:endParaRPr lang="en-US" altLang="en-US" sz="1200"/>
          </a:p>
        </p:txBody>
      </p:sp>
    </p:spTree>
    <p:extLst>
      <p:ext uri="{BB962C8B-B14F-4D97-AF65-F5344CB8AC3E}">
        <p14:creationId xmlns:p14="http://schemas.microsoft.com/office/powerpoint/2010/main" val="3302133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EADB6B28-89EF-8148-8C3E-3B38AF1F0D1E}"/>
              </a:ext>
            </a:extLst>
          </p:cNvPr>
          <p:cNvSpPr>
            <a:spLocks noGrp="1" noRot="1" noChangeAspect="1" noTextEdit="1"/>
          </p:cNvSpPr>
          <p:nvPr>
            <p:ph type="sldImg"/>
          </p:nvPr>
        </p:nvSpPr>
        <p:spPr>
          <a:ln/>
        </p:spPr>
      </p:sp>
      <p:sp>
        <p:nvSpPr>
          <p:cNvPr id="90114" name="Notes Placeholder 2">
            <a:extLst>
              <a:ext uri="{FF2B5EF4-FFF2-40B4-BE49-F238E27FC236}">
                <a16:creationId xmlns:a16="http://schemas.microsoft.com/office/drawing/2014/main" id="{D3322148-0A55-DE4A-8015-DA42B333852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0115" name="Slide Number Placeholder 3">
            <a:extLst>
              <a:ext uri="{FF2B5EF4-FFF2-40B4-BE49-F238E27FC236}">
                <a16:creationId xmlns:a16="http://schemas.microsoft.com/office/drawing/2014/main" id="{0E0FD865-A7C2-5C4E-823F-A41EA5FB445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D46A6F1-9C69-F049-8E11-5AA7CD0903E7}" type="slidenum">
              <a:rPr lang="en-US" altLang="en-US" sz="1200"/>
              <a:pPr/>
              <a:t>112</a:t>
            </a:fld>
            <a:endParaRPr lang="en-US" altLang="en-US" sz="1200"/>
          </a:p>
        </p:txBody>
      </p:sp>
    </p:spTree>
    <p:extLst>
      <p:ext uri="{BB962C8B-B14F-4D97-AF65-F5344CB8AC3E}">
        <p14:creationId xmlns:p14="http://schemas.microsoft.com/office/powerpoint/2010/main" val="38385752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a:extLst>
              <a:ext uri="{FF2B5EF4-FFF2-40B4-BE49-F238E27FC236}">
                <a16:creationId xmlns:a16="http://schemas.microsoft.com/office/drawing/2014/main" id="{9A2A7966-A81A-894B-B8B3-8C4CF17AE21A}"/>
              </a:ext>
            </a:extLst>
          </p:cNvPr>
          <p:cNvSpPr>
            <a:spLocks noGrp="1" noRot="1" noChangeAspect="1" noTextEdit="1"/>
          </p:cNvSpPr>
          <p:nvPr>
            <p:ph type="sldImg"/>
          </p:nvPr>
        </p:nvSpPr>
        <p:spPr>
          <a:ln/>
        </p:spPr>
      </p:sp>
      <p:sp>
        <p:nvSpPr>
          <p:cNvPr id="178178" name="Notes Placeholder 2">
            <a:extLst>
              <a:ext uri="{FF2B5EF4-FFF2-40B4-BE49-F238E27FC236}">
                <a16:creationId xmlns:a16="http://schemas.microsoft.com/office/drawing/2014/main" id="{C146579B-D849-AD49-B00B-737B1DD9C0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8179" name="Slide Number Placeholder 3">
            <a:extLst>
              <a:ext uri="{FF2B5EF4-FFF2-40B4-BE49-F238E27FC236}">
                <a16:creationId xmlns:a16="http://schemas.microsoft.com/office/drawing/2014/main" id="{143C2AA1-E935-CB4E-9E7F-7E31E8B558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7E4BDE6-496F-5D47-B269-073D3FDD10B4}" type="slidenum">
              <a:rPr lang="en-US" altLang="en-US" sz="1200"/>
              <a:pPr/>
              <a:t>114</a:t>
            </a:fld>
            <a:endParaRPr lang="en-US" altLang="en-US" sz="1200"/>
          </a:p>
        </p:txBody>
      </p:sp>
    </p:spTree>
    <p:extLst>
      <p:ext uri="{BB962C8B-B14F-4D97-AF65-F5344CB8AC3E}">
        <p14:creationId xmlns:p14="http://schemas.microsoft.com/office/powerpoint/2010/main" val="2706084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DB3574DA-3BE3-8148-975C-C8DEC37E55A0}"/>
              </a:ext>
            </a:extLst>
          </p:cNvPr>
          <p:cNvSpPr>
            <a:spLocks noGrp="1" noRot="1" noChangeAspect="1" noTextEdit="1"/>
          </p:cNvSpPr>
          <p:nvPr>
            <p:ph type="sldImg"/>
          </p:nvPr>
        </p:nvSpPr>
        <p:spPr>
          <a:ln/>
        </p:spPr>
      </p:sp>
      <p:sp>
        <p:nvSpPr>
          <p:cNvPr id="180226" name="Notes Placeholder 2">
            <a:extLst>
              <a:ext uri="{FF2B5EF4-FFF2-40B4-BE49-F238E27FC236}">
                <a16:creationId xmlns:a16="http://schemas.microsoft.com/office/drawing/2014/main" id="{96956CD8-849E-2E4B-819A-70E7FECEAE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0227" name="Slide Number Placeholder 3">
            <a:extLst>
              <a:ext uri="{FF2B5EF4-FFF2-40B4-BE49-F238E27FC236}">
                <a16:creationId xmlns:a16="http://schemas.microsoft.com/office/drawing/2014/main" id="{11D71780-7EC2-5B43-9385-3B14D2E0C4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857057C-C2F5-1947-8493-98E962CED7F6}" type="slidenum">
              <a:rPr lang="en-US" altLang="en-US" sz="1200"/>
              <a:pPr/>
              <a:t>115</a:t>
            </a:fld>
            <a:endParaRPr lang="en-US" altLang="en-US" sz="1200"/>
          </a:p>
        </p:txBody>
      </p:sp>
    </p:spTree>
    <p:extLst>
      <p:ext uri="{BB962C8B-B14F-4D97-AF65-F5344CB8AC3E}">
        <p14:creationId xmlns:p14="http://schemas.microsoft.com/office/powerpoint/2010/main" val="27277704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4D3D9811-FFD5-A94A-8C9A-E3C01FA06062}"/>
              </a:ext>
            </a:extLst>
          </p:cNvPr>
          <p:cNvSpPr>
            <a:spLocks noGrp="1" noRot="1" noChangeAspect="1" noTextEdit="1"/>
          </p:cNvSpPr>
          <p:nvPr>
            <p:ph type="sldImg"/>
          </p:nvPr>
        </p:nvSpPr>
        <p:spPr>
          <a:ln/>
        </p:spPr>
      </p:sp>
      <p:sp>
        <p:nvSpPr>
          <p:cNvPr id="184322" name="Notes Placeholder 2">
            <a:extLst>
              <a:ext uri="{FF2B5EF4-FFF2-40B4-BE49-F238E27FC236}">
                <a16:creationId xmlns:a16="http://schemas.microsoft.com/office/drawing/2014/main" id="{DA4C2BA8-CD14-7447-A525-9CB283DA40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4323" name="Slide Number Placeholder 3">
            <a:extLst>
              <a:ext uri="{FF2B5EF4-FFF2-40B4-BE49-F238E27FC236}">
                <a16:creationId xmlns:a16="http://schemas.microsoft.com/office/drawing/2014/main" id="{3E7FBD71-7EC1-7949-84FF-D441D176F5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79C75F1E-6939-A847-BDF3-3B828F36BBFC}" type="slidenum">
              <a:rPr lang="en-US" altLang="en-US" sz="1200"/>
              <a:pPr/>
              <a:t>116</a:t>
            </a:fld>
            <a:endParaRPr lang="en-US" altLang="en-US" sz="1200"/>
          </a:p>
        </p:txBody>
      </p:sp>
    </p:spTree>
    <p:extLst>
      <p:ext uri="{BB962C8B-B14F-4D97-AF65-F5344CB8AC3E}">
        <p14:creationId xmlns:p14="http://schemas.microsoft.com/office/powerpoint/2010/main" val="37738891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a:extLst>
              <a:ext uri="{FF2B5EF4-FFF2-40B4-BE49-F238E27FC236}">
                <a16:creationId xmlns:a16="http://schemas.microsoft.com/office/drawing/2014/main" id="{7CBEAB34-2512-F841-85A3-EEFCCB276717}"/>
              </a:ext>
            </a:extLst>
          </p:cNvPr>
          <p:cNvSpPr>
            <a:spLocks noGrp="1" noRot="1" noChangeAspect="1" noTextEdit="1"/>
          </p:cNvSpPr>
          <p:nvPr>
            <p:ph type="sldImg"/>
          </p:nvPr>
        </p:nvSpPr>
        <p:spPr>
          <a:ln/>
        </p:spPr>
      </p:sp>
      <p:sp>
        <p:nvSpPr>
          <p:cNvPr id="182274" name="Notes Placeholder 2">
            <a:extLst>
              <a:ext uri="{FF2B5EF4-FFF2-40B4-BE49-F238E27FC236}">
                <a16:creationId xmlns:a16="http://schemas.microsoft.com/office/drawing/2014/main" id="{13F8A77D-ED52-F549-AA82-EB3623FAD8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2275" name="Slide Number Placeholder 3">
            <a:extLst>
              <a:ext uri="{FF2B5EF4-FFF2-40B4-BE49-F238E27FC236}">
                <a16:creationId xmlns:a16="http://schemas.microsoft.com/office/drawing/2014/main" id="{B54FF003-7FC0-2A4A-A63A-DFFCB1F910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2A30CE9-E8CE-8C4A-9C8A-F5DC86FA5B10}" type="slidenum">
              <a:rPr lang="en-US" altLang="en-US" sz="1200"/>
              <a:pPr/>
              <a:t>117</a:t>
            </a:fld>
            <a:endParaRPr lang="en-US" altLang="en-US" sz="1200"/>
          </a:p>
        </p:txBody>
      </p:sp>
    </p:spTree>
    <p:extLst>
      <p:ext uri="{BB962C8B-B14F-4D97-AF65-F5344CB8AC3E}">
        <p14:creationId xmlns:p14="http://schemas.microsoft.com/office/powerpoint/2010/main" val="16165807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F4088A00-5A89-0641-A59B-3C9120905D29}"/>
              </a:ext>
            </a:extLst>
          </p:cNvPr>
          <p:cNvSpPr>
            <a:spLocks noGrp="1" noRot="1" noChangeAspect="1" noTextEdit="1"/>
          </p:cNvSpPr>
          <p:nvPr>
            <p:ph type="sldImg"/>
          </p:nvPr>
        </p:nvSpPr>
        <p:spPr>
          <a:ln/>
        </p:spPr>
      </p:sp>
      <p:sp>
        <p:nvSpPr>
          <p:cNvPr id="186370" name="Notes Placeholder 2">
            <a:extLst>
              <a:ext uri="{FF2B5EF4-FFF2-40B4-BE49-F238E27FC236}">
                <a16:creationId xmlns:a16="http://schemas.microsoft.com/office/drawing/2014/main" id="{60ED7FA3-EF76-9846-A3A8-28FC790646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6371" name="Slide Number Placeholder 3">
            <a:extLst>
              <a:ext uri="{FF2B5EF4-FFF2-40B4-BE49-F238E27FC236}">
                <a16:creationId xmlns:a16="http://schemas.microsoft.com/office/drawing/2014/main" id="{48856A67-68D9-164D-8E67-5DFF1717FE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EE42028-E3D3-7B43-8271-22829FD5D7C6}" type="slidenum">
              <a:rPr lang="en-US" altLang="en-US" sz="1200"/>
              <a:pPr/>
              <a:t>118</a:t>
            </a:fld>
            <a:endParaRPr lang="en-US" altLang="en-US" sz="1200"/>
          </a:p>
        </p:txBody>
      </p:sp>
    </p:spTree>
    <p:extLst>
      <p:ext uri="{BB962C8B-B14F-4D97-AF65-F5344CB8AC3E}">
        <p14:creationId xmlns:p14="http://schemas.microsoft.com/office/powerpoint/2010/main" val="21862179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F4088A00-5A89-0641-A59B-3C9120905D29}"/>
              </a:ext>
            </a:extLst>
          </p:cNvPr>
          <p:cNvSpPr>
            <a:spLocks noGrp="1" noRot="1" noChangeAspect="1" noTextEdit="1"/>
          </p:cNvSpPr>
          <p:nvPr>
            <p:ph type="sldImg"/>
          </p:nvPr>
        </p:nvSpPr>
        <p:spPr>
          <a:ln/>
        </p:spPr>
      </p:sp>
      <p:sp>
        <p:nvSpPr>
          <p:cNvPr id="186370" name="Notes Placeholder 2">
            <a:extLst>
              <a:ext uri="{FF2B5EF4-FFF2-40B4-BE49-F238E27FC236}">
                <a16:creationId xmlns:a16="http://schemas.microsoft.com/office/drawing/2014/main" id="{60ED7FA3-EF76-9846-A3A8-28FC790646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6371" name="Slide Number Placeholder 3">
            <a:extLst>
              <a:ext uri="{FF2B5EF4-FFF2-40B4-BE49-F238E27FC236}">
                <a16:creationId xmlns:a16="http://schemas.microsoft.com/office/drawing/2014/main" id="{48856A67-68D9-164D-8E67-5DFF1717FE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EE42028-E3D3-7B43-8271-22829FD5D7C6}" type="slidenum">
              <a:rPr lang="en-US" altLang="en-US" sz="1200"/>
              <a:pPr/>
              <a:t>119</a:t>
            </a:fld>
            <a:endParaRPr lang="en-US" altLang="en-US" sz="1200"/>
          </a:p>
        </p:txBody>
      </p:sp>
    </p:spTree>
    <p:extLst>
      <p:ext uri="{BB962C8B-B14F-4D97-AF65-F5344CB8AC3E}">
        <p14:creationId xmlns:p14="http://schemas.microsoft.com/office/powerpoint/2010/main" val="2665298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a:extLst>
              <a:ext uri="{FF2B5EF4-FFF2-40B4-BE49-F238E27FC236}">
                <a16:creationId xmlns:a16="http://schemas.microsoft.com/office/drawing/2014/main" id="{FE2D016B-85E5-864D-AFF5-5A4FC5B4EEC9}"/>
              </a:ext>
            </a:extLst>
          </p:cNvPr>
          <p:cNvSpPr>
            <a:spLocks noGrp="1" noRot="1" noChangeAspect="1" noTextEdit="1"/>
          </p:cNvSpPr>
          <p:nvPr>
            <p:ph type="sldImg"/>
          </p:nvPr>
        </p:nvSpPr>
        <p:spPr>
          <a:ln/>
        </p:spPr>
      </p:sp>
      <p:sp>
        <p:nvSpPr>
          <p:cNvPr id="188418" name="Notes Placeholder 2">
            <a:extLst>
              <a:ext uri="{FF2B5EF4-FFF2-40B4-BE49-F238E27FC236}">
                <a16:creationId xmlns:a16="http://schemas.microsoft.com/office/drawing/2014/main" id="{3519D629-AA03-0A43-80FD-D64C7F5E7F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88419" name="Slide Number Placeholder 3">
            <a:extLst>
              <a:ext uri="{FF2B5EF4-FFF2-40B4-BE49-F238E27FC236}">
                <a16:creationId xmlns:a16="http://schemas.microsoft.com/office/drawing/2014/main" id="{132443E7-226E-E948-87B3-64B01DD287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CA68A9D6-5F8D-B446-9E77-8862ADB247CB}" type="slidenum">
              <a:rPr lang="en-US" altLang="en-US" sz="1200"/>
              <a:pPr/>
              <a:t>120</a:t>
            </a:fld>
            <a:endParaRPr lang="en-US" altLang="en-US" sz="1200"/>
          </a:p>
        </p:txBody>
      </p:sp>
    </p:spTree>
    <p:extLst>
      <p:ext uri="{BB962C8B-B14F-4D97-AF65-F5344CB8AC3E}">
        <p14:creationId xmlns:p14="http://schemas.microsoft.com/office/powerpoint/2010/main" val="1209433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a:extLst>
              <a:ext uri="{FF2B5EF4-FFF2-40B4-BE49-F238E27FC236}">
                <a16:creationId xmlns:a16="http://schemas.microsoft.com/office/drawing/2014/main" id="{80A46714-32FC-3B40-8732-85C64359B8CE}"/>
              </a:ext>
            </a:extLst>
          </p:cNvPr>
          <p:cNvSpPr>
            <a:spLocks noGrp="1" noRot="1" noChangeAspect="1" noTextEdit="1"/>
          </p:cNvSpPr>
          <p:nvPr>
            <p:ph type="sldImg"/>
          </p:nvPr>
        </p:nvSpPr>
        <p:spPr>
          <a:ln/>
        </p:spPr>
      </p:sp>
      <p:sp>
        <p:nvSpPr>
          <p:cNvPr id="190466" name="Notes Placeholder 2">
            <a:extLst>
              <a:ext uri="{FF2B5EF4-FFF2-40B4-BE49-F238E27FC236}">
                <a16:creationId xmlns:a16="http://schemas.microsoft.com/office/drawing/2014/main" id="{BF3BFE09-F13C-FB45-A790-31FB65221E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0467" name="Slide Number Placeholder 3">
            <a:extLst>
              <a:ext uri="{FF2B5EF4-FFF2-40B4-BE49-F238E27FC236}">
                <a16:creationId xmlns:a16="http://schemas.microsoft.com/office/drawing/2014/main" id="{AD71B516-F21D-6643-B0B0-46A183070E3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E3D3BFC-EB33-EC44-A037-65DF62ED2702}" type="slidenum">
              <a:rPr lang="en-US" altLang="en-US" sz="1200"/>
              <a:pPr/>
              <a:t>121</a:t>
            </a:fld>
            <a:endParaRPr lang="en-US" altLang="en-US" sz="1200"/>
          </a:p>
        </p:txBody>
      </p:sp>
    </p:spTree>
    <p:extLst>
      <p:ext uri="{BB962C8B-B14F-4D97-AF65-F5344CB8AC3E}">
        <p14:creationId xmlns:p14="http://schemas.microsoft.com/office/powerpoint/2010/main" val="2613895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66</a:t>
            </a:fld>
            <a:endParaRPr lang="en-US" altLang="en-US" sz="1200"/>
          </a:p>
        </p:txBody>
      </p:sp>
    </p:spTree>
    <p:extLst>
      <p:ext uri="{BB962C8B-B14F-4D97-AF65-F5344CB8AC3E}">
        <p14:creationId xmlns:p14="http://schemas.microsoft.com/office/powerpoint/2010/main" val="32089427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FFE34184-6745-1948-9C41-87311FFF72AF}"/>
              </a:ext>
            </a:extLst>
          </p:cNvPr>
          <p:cNvSpPr>
            <a:spLocks noGrp="1" noRot="1" noChangeAspect="1" noTextEdit="1"/>
          </p:cNvSpPr>
          <p:nvPr>
            <p:ph type="sldImg"/>
          </p:nvPr>
        </p:nvSpPr>
        <p:spPr>
          <a:ln/>
        </p:spPr>
      </p:sp>
      <p:sp>
        <p:nvSpPr>
          <p:cNvPr id="192514" name="Notes Placeholder 2">
            <a:extLst>
              <a:ext uri="{FF2B5EF4-FFF2-40B4-BE49-F238E27FC236}">
                <a16:creationId xmlns:a16="http://schemas.microsoft.com/office/drawing/2014/main" id="{1367AB91-3106-5343-80C8-EB58B2824A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2515" name="Slide Number Placeholder 3">
            <a:extLst>
              <a:ext uri="{FF2B5EF4-FFF2-40B4-BE49-F238E27FC236}">
                <a16:creationId xmlns:a16="http://schemas.microsoft.com/office/drawing/2014/main" id="{801F2A38-5CD2-A842-890F-EABF35A3BE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95B71DC-5F2D-004B-9195-8F3848577A62}" type="slidenum">
              <a:rPr lang="en-US" altLang="en-US" sz="1200"/>
              <a:pPr/>
              <a:t>122</a:t>
            </a:fld>
            <a:endParaRPr lang="en-US" altLang="en-US" sz="1200"/>
          </a:p>
        </p:txBody>
      </p:sp>
    </p:spTree>
    <p:extLst>
      <p:ext uri="{BB962C8B-B14F-4D97-AF65-F5344CB8AC3E}">
        <p14:creationId xmlns:p14="http://schemas.microsoft.com/office/powerpoint/2010/main" val="521030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3B2BA3BF-0348-CE4E-B30A-23523AEA0447}"/>
              </a:ext>
            </a:extLst>
          </p:cNvPr>
          <p:cNvSpPr>
            <a:spLocks noGrp="1" noRot="1" noChangeAspect="1" noTextEdit="1"/>
          </p:cNvSpPr>
          <p:nvPr>
            <p:ph type="sldImg"/>
          </p:nvPr>
        </p:nvSpPr>
        <p:spPr>
          <a:ln/>
        </p:spPr>
      </p:sp>
      <p:sp>
        <p:nvSpPr>
          <p:cNvPr id="194562" name="Notes Placeholder 2">
            <a:extLst>
              <a:ext uri="{FF2B5EF4-FFF2-40B4-BE49-F238E27FC236}">
                <a16:creationId xmlns:a16="http://schemas.microsoft.com/office/drawing/2014/main" id="{F2A18A88-8C53-AA4D-9630-A3B4905D84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94563" name="Slide Number Placeholder 3">
            <a:extLst>
              <a:ext uri="{FF2B5EF4-FFF2-40B4-BE49-F238E27FC236}">
                <a16:creationId xmlns:a16="http://schemas.microsoft.com/office/drawing/2014/main" id="{F3AE9D18-24A2-914E-A212-65C7056A70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9FBE0B3C-63B8-2C4E-A20D-38F5C900340C}" type="slidenum">
              <a:rPr lang="en-US" altLang="en-US" sz="1200"/>
              <a:pPr/>
              <a:t>123</a:t>
            </a:fld>
            <a:endParaRPr lang="en-US" altLang="en-US" sz="1200"/>
          </a:p>
        </p:txBody>
      </p:sp>
    </p:spTree>
    <p:extLst>
      <p:ext uri="{BB962C8B-B14F-4D97-AF65-F5344CB8AC3E}">
        <p14:creationId xmlns:p14="http://schemas.microsoft.com/office/powerpoint/2010/main" val="1172519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7DDB9472-FB78-294F-B915-65CF58B731AC}"/>
              </a:ext>
            </a:extLst>
          </p:cNvPr>
          <p:cNvSpPr>
            <a:spLocks noGrp="1" noRot="1" noChangeAspect="1" noTextEdit="1"/>
          </p:cNvSpPr>
          <p:nvPr>
            <p:ph type="sldImg"/>
          </p:nvPr>
        </p:nvSpPr>
        <p:spPr>
          <a:ln/>
        </p:spPr>
      </p:sp>
      <p:sp>
        <p:nvSpPr>
          <p:cNvPr id="96258" name="Notes Placeholder 2">
            <a:extLst>
              <a:ext uri="{FF2B5EF4-FFF2-40B4-BE49-F238E27FC236}">
                <a16:creationId xmlns:a16="http://schemas.microsoft.com/office/drawing/2014/main" id="{627D73C9-DECA-8441-8BFF-87DE1AA2A4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6259" name="Slide Number Placeholder 3">
            <a:extLst>
              <a:ext uri="{FF2B5EF4-FFF2-40B4-BE49-F238E27FC236}">
                <a16:creationId xmlns:a16="http://schemas.microsoft.com/office/drawing/2014/main" id="{5547674A-E121-7747-A2B1-F63CF547F2A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21D287BA-077E-F840-94AD-217BFDD72BFD}" type="slidenum">
              <a:rPr lang="en-US" altLang="en-US" sz="1200"/>
              <a:pPr/>
              <a:t>125</a:t>
            </a:fld>
            <a:endParaRPr lang="en-US" altLang="en-US" sz="1200"/>
          </a:p>
        </p:txBody>
      </p:sp>
    </p:spTree>
    <p:extLst>
      <p:ext uri="{BB962C8B-B14F-4D97-AF65-F5344CB8AC3E}">
        <p14:creationId xmlns:p14="http://schemas.microsoft.com/office/powerpoint/2010/main" val="40266454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A13A25BF-0250-624C-9AE2-0F8B139F1AC0}"/>
              </a:ext>
            </a:extLst>
          </p:cNvPr>
          <p:cNvSpPr>
            <a:spLocks noGrp="1" noRot="1" noChangeAspect="1" noTextEdit="1"/>
          </p:cNvSpPr>
          <p:nvPr>
            <p:ph type="sldImg"/>
          </p:nvPr>
        </p:nvSpPr>
        <p:spPr>
          <a:ln/>
        </p:spPr>
      </p:sp>
      <p:sp>
        <p:nvSpPr>
          <p:cNvPr id="98306" name="Notes Placeholder 2">
            <a:extLst>
              <a:ext uri="{FF2B5EF4-FFF2-40B4-BE49-F238E27FC236}">
                <a16:creationId xmlns:a16="http://schemas.microsoft.com/office/drawing/2014/main" id="{32CD6C9D-9B95-2E45-ABAC-81277EB3C8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8307" name="Slide Number Placeholder 3">
            <a:extLst>
              <a:ext uri="{FF2B5EF4-FFF2-40B4-BE49-F238E27FC236}">
                <a16:creationId xmlns:a16="http://schemas.microsoft.com/office/drawing/2014/main" id="{6B63E523-7190-4C47-ADF6-E32E07FF9B9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A18D4B2-44DF-C343-806C-E4AB4C1A628B}" type="slidenum">
              <a:rPr lang="en-US" altLang="en-US" sz="1200"/>
              <a:pPr/>
              <a:t>126</a:t>
            </a:fld>
            <a:endParaRPr lang="en-US" altLang="en-US" sz="1200"/>
          </a:p>
        </p:txBody>
      </p:sp>
    </p:spTree>
    <p:extLst>
      <p:ext uri="{BB962C8B-B14F-4D97-AF65-F5344CB8AC3E}">
        <p14:creationId xmlns:p14="http://schemas.microsoft.com/office/powerpoint/2010/main" val="18051905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B2046774-F775-4D42-8C7C-4492E7AF80AE}"/>
              </a:ext>
            </a:extLst>
          </p:cNvPr>
          <p:cNvSpPr>
            <a:spLocks noGrp="1" noRot="1" noChangeAspect="1" noTextEdit="1"/>
          </p:cNvSpPr>
          <p:nvPr>
            <p:ph type="sldImg"/>
          </p:nvPr>
        </p:nvSpPr>
        <p:spPr>
          <a:ln/>
        </p:spPr>
      </p:sp>
      <p:sp>
        <p:nvSpPr>
          <p:cNvPr id="100354" name="Notes Placeholder 2">
            <a:extLst>
              <a:ext uri="{FF2B5EF4-FFF2-40B4-BE49-F238E27FC236}">
                <a16:creationId xmlns:a16="http://schemas.microsoft.com/office/drawing/2014/main" id="{AE88FEB8-316E-3D41-A863-72536D86CDB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0355" name="Slide Number Placeholder 3">
            <a:extLst>
              <a:ext uri="{FF2B5EF4-FFF2-40B4-BE49-F238E27FC236}">
                <a16:creationId xmlns:a16="http://schemas.microsoft.com/office/drawing/2014/main" id="{7BBED77F-A1CD-3E46-AA83-5E2EF6B18E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E1C97AA-6650-8546-A82A-65723CC6B52A}" type="slidenum">
              <a:rPr lang="en-US" altLang="en-US" sz="1200"/>
              <a:pPr/>
              <a:t>127</a:t>
            </a:fld>
            <a:endParaRPr lang="en-US" altLang="en-US" sz="1200"/>
          </a:p>
        </p:txBody>
      </p:sp>
    </p:spTree>
    <p:extLst>
      <p:ext uri="{BB962C8B-B14F-4D97-AF65-F5344CB8AC3E}">
        <p14:creationId xmlns:p14="http://schemas.microsoft.com/office/powerpoint/2010/main" val="797469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3BD19E98-F3EA-CE4C-A005-FA9386509AAE}"/>
              </a:ext>
            </a:extLst>
          </p:cNvPr>
          <p:cNvSpPr>
            <a:spLocks noGrp="1" noRot="1" noChangeAspect="1" noTextEdit="1"/>
          </p:cNvSpPr>
          <p:nvPr>
            <p:ph type="sldImg"/>
          </p:nvPr>
        </p:nvSpPr>
        <p:spPr>
          <a:ln/>
        </p:spPr>
      </p:sp>
      <p:sp>
        <p:nvSpPr>
          <p:cNvPr id="102402" name="Notes Placeholder 2">
            <a:extLst>
              <a:ext uri="{FF2B5EF4-FFF2-40B4-BE49-F238E27FC236}">
                <a16:creationId xmlns:a16="http://schemas.microsoft.com/office/drawing/2014/main" id="{2215C13C-5504-2B46-9F85-AB25E1CDAD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03" name="Slide Number Placeholder 3">
            <a:extLst>
              <a:ext uri="{FF2B5EF4-FFF2-40B4-BE49-F238E27FC236}">
                <a16:creationId xmlns:a16="http://schemas.microsoft.com/office/drawing/2014/main" id="{182A661B-4131-524D-9896-6927E095B85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AA9554B-D22B-754B-B861-EF06B0A2EEC2}" type="slidenum">
              <a:rPr lang="en-US" altLang="en-US" sz="1200"/>
              <a:pPr/>
              <a:t>128</a:t>
            </a:fld>
            <a:endParaRPr lang="en-US" altLang="en-US" sz="1200"/>
          </a:p>
        </p:txBody>
      </p:sp>
    </p:spTree>
    <p:extLst>
      <p:ext uri="{BB962C8B-B14F-4D97-AF65-F5344CB8AC3E}">
        <p14:creationId xmlns:p14="http://schemas.microsoft.com/office/powerpoint/2010/main" val="3215517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5069BC8C-66AC-A542-9353-933514F1D824}"/>
              </a:ext>
            </a:extLst>
          </p:cNvPr>
          <p:cNvSpPr>
            <a:spLocks noGrp="1" noRot="1" noChangeAspect="1" noTextEdit="1"/>
          </p:cNvSpPr>
          <p:nvPr>
            <p:ph type="sldImg"/>
          </p:nvPr>
        </p:nvSpPr>
        <p:spPr>
          <a:ln/>
        </p:spPr>
      </p:sp>
      <p:sp>
        <p:nvSpPr>
          <p:cNvPr id="104450" name="Notes Placeholder 2">
            <a:extLst>
              <a:ext uri="{FF2B5EF4-FFF2-40B4-BE49-F238E27FC236}">
                <a16:creationId xmlns:a16="http://schemas.microsoft.com/office/drawing/2014/main" id="{907ABB09-432D-3D45-B681-E034C6D7FA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4451" name="Slide Number Placeholder 3">
            <a:extLst>
              <a:ext uri="{FF2B5EF4-FFF2-40B4-BE49-F238E27FC236}">
                <a16:creationId xmlns:a16="http://schemas.microsoft.com/office/drawing/2014/main" id="{6A81FA2E-F90F-2244-AD72-7E19CE2492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6B3AC4A7-AD8E-2345-874D-402C36A55ED1}" type="slidenum">
              <a:rPr lang="en-US" altLang="en-US" sz="1200"/>
              <a:pPr/>
              <a:t>129</a:t>
            </a:fld>
            <a:endParaRPr lang="en-US" altLang="en-US" sz="1200"/>
          </a:p>
        </p:txBody>
      </p:sp>
    </p:spTree>
    <p:extLst>
      <p:ext uri="{BB962C8B-B14F-4D97-AF65-F5344CB8AC3E}">
        <p14:creationId xmlns:p14="http://schemas.microsoft.com/office/powerpoint/2010/main" val="1647947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00C10B8A-8BE8-E44A-87E9-30471FB5FEB0}"/>
              </a:ext>
            </a:extLst>
          </p:cNvPr>
          <p:cNvSpPr>
            <a:spLocks noGrp="1" noRot="1" noChangeAspect="1" noTextEdit="1"/>
          </p:cNvSpPr>
          <p:nvPr>
            <p:ph type="sldImg"/>
          </p:nvPr>
        </p:nvSpPr>
        <p:spPr>
          <a:ln/>
        </p:spPr>
      </p:sp>
      <p:sp>
        <p:nvSpPr>
          <p:cNvPr id="106498" name="Notes Placeholder 2">
            <a:extLst>
              <a:ext uri="{FF2B5EF4-FFF2-40B4-BE49-F238E27FC236}">
                <a16:creationId xmlns:a16="http://schemas.microsoft.com/office/drawing/2014/main" id="{954DBB0B-F24D-AF40-A512-E5A5C974DD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6499" name="Slide Number Placeholder 3">
            <a:extLst>
              <a:ext uri="{FF2B5EF4-FFF2-40B4-BE49-F238E27FC236}">
                <a16:creationId xmlns:a16="http://schemas.microsoft.com/office/drawing/2014/main" id="{74D1D09C-8D89-C840-85BA-4F5A42AAF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3FD8D86-ECA8-C041-9C39-9500CC87679A}" type="slidenum">
              <a:rPr lang="en-US" altLang="en-US" sz="1200"/>
              <a:pPr/>
              <a:t>130</a:t>
            </a:fld>
            <a:endParaRPr lang="en-US" altLang="en-US" sz="1200"/>
          </a:p>
        </p:txBody>
      </p:sp>
    </p:spTree>
    <p:extLst>
      <p:ext uri="{BB962C8B-B14F-4D97-AF65-F5344CB8AC3E}">
        <p14:creationId xmlns:p14="http://schemas.microsoft.com/office/powerpoint/2010/main" val="2360892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00C10B8A-8BE8-E44A-87E9-30471FB5FEB0}"/>
              </a:ext>
            </a:extLst>
          </p:cNvPr>
          <p:cNvSpPr>
            <a:spLocks noGrp="1" noRot="1" noChangeAspect="1" noTextEdit="1"/>
          </p:cNvSpPr>
          <p:nvPr>
            <p:ph type="sldImg"/>
          </p:nvPr>
        </p:nvSpPr>
        <p:spPr>
          <a:ln/>
        </p:spPr>
      </p:sp>
      <p:sp>
        <p:nvSpPr>
          <p:cNvPr id="106498" name="Notes Placeholder 2">
            <a:extLst>
              <a:ext uri="{FF2B5EF4-FFF2-40B4-BE49-F238E27FC236}">
                <a16:creationId xmlns:a16="http://schemas.microsoft.com/office/drawing/2014/main" id="{954DBB0B-F24D-AF40-A512-E5A5C974DD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6499" name="Slide Number Placeholder 3">
            <a:extLst>
              <a:ext uri="{FF2B5EF4-FFF2-40B4-BE49-F238E27FC236}">
                <a16:creationId xmlns:a16="http://schemas.microsoft.com/office/drawing/2014/main" id="{74D1D09C-8D89-C840-85BA-4F5A42AAF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3FD8D86-ECA8-C041-9C39-9500CC87679A}" type="slidenum">
              <a:rPr lang="en-US" altLang="en-US" sz="1200"/>
              <a:pPr/>
              <a:t>132</a:t>
            </a:fld>
            <a:endParaRPr lang="en-US" altLang="en-US" sz="1200"/>
          </a:p>
        </p:txBody>
      </p:sp>
    </p:spTree>
    <p:extLst>
      <p:ext uri="{BB962C8B-B14F-4D97-AF65-F5344CB8AC3E}">
        <p14:creationId xmlns:p14="http://schemas.microsoft.com/office/powerpoint/2010/main" val="1802850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00C10B8A-8BE8-E44A-87E9-30471FB5FEB0}"/>
              </a:ext>
            </a:extLst>
          </p:cNvPr>
          <p:cNvSpPr>
            <a:spLocks noGrp="1" noRot="1" noChangeAspect="1" noTextEdit="1"/>
          </p:cNvSpPr>
          <p:nvPr>
            <p:ph type="sldImg"/>
          </p:nvPr>
        </p:nvSpPr>
        <p:spPr>
          <a:ln/>
        </p:spPr>
      </p:sp>
      <p:sp>
        <p:nvSpPr>
          <p:cNvPr id="106498" name="Notes Placeholder 2">
            <a:extLst>
              <a:ext uri="{FF2B5EF4-FFF2-40B4-BE49-F238E27FC236}">
                <a16:creationId xmlns:a16="http://schemas.microsoft.com/office/drawing/2014/main" id="{954DBB0B-F24D-AF40-A512-E5A5C974DD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6499" name="Slide Number Placeholder 3">
            <a:extLst>
              <a:ext uri="{FF2B5EF4-FFF2-40B4-BE49-F238E27FC236}">
                <a16:creationId xmlns:a16="http://schemas.microsoft.com/office/drawing/2014/main" id="{74D1D09C-8D89-C840-85BA-4F5A42AAF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3FD8D86-ECA8-C041-9C39-9500CC87679A}" type="slidenum">
              <a:rPr lang="en-US" altLang="en-US" sz="1200"/>
              <a:pPr/>
              <a:t>133</a:t>
            </a:fld>
            <a:endParaRPr lang="en-US" altLang="en-US" sz="1200"/>
          </a:p>
        </p:txBody>
      </p:sp>
    </p:spTree>
    <p:extLst>
      <p:ext uri="{BB962C8B-B14F-4D97-AF65-F5344CB8AC3E}">
        <p14:creationId xmlns:p14="http://schemas.microsoft.com/office/powerpoint/2010/main" val="87332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67</a:t>
            </a:fld>
            <a:endParaRPr lang="en-US" altLang="en-US" sz="1200"/>
          </a:p>
        </p:txBody>
      </p:sp>
    </p:spTree>
    <p:extLst>
      <p:ext uri="{BB962C8B-B14F-4D97-AF65-F5344CB8AC3E}">
        <p14:creationId xmlns:p14="http://schemas.microsoft.com/office/powerpoint/2010/main" val="15601812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00C10B8A-8BE8-E44A-87E9-30471FB5FEB0}"/>
              </a:ext>
            </a:extLst>
          </p:cNvPr>
          <p:cNvSpPr>
            <a:spLocks noGrp="1" noRot="1" noChangeAspect="1" noTextEdit="1"/>
          </p:cNvSpPr>
          <p:nvPr>
            <p:ph type="sldImg"/>
          </p:nvPr>
        </p:nvSpPr>
        <p:spPr>
          <a:ln/>
        </p:spPr>
      </p:sp>
      <p:sp>
        <p:nvSpPr>
          <p:cNvPr id="106498" name="Notes Placeholder 2">
            <a:extLst>
              <a:ext uri="{FF2B5EF4-FFF2-40B4-BE49-F238E27FC236}">
                <a16:creationId xmlns:a16="http://schemas.microsoft.com/office/drawing/2014/main" id="{954DBB0B-F24D-AF40-A512-E5A5C974DD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6499" name="Slide Number Placeholder 3">
            <a:extLst>
              <a:ext uri="{FF2B5EF4-FFF2-40B4-BE49-F238E27FC236}">
                <a16:creationId xmlns:a16="http://schemas.microsoft.com/office/drawing/2014/main" id="{74D1D09C-8D89-C840-85BA-4F5A42AAFA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3FD8D86-ECA8-C041-9C39-9500CC87679A}" type="slidenum">
              <a:rPr lang="en-US" altLang="en-US" sz="1200"/>
              <a:pPr/>
              <a:t>134</a:t>
            </a:fld>
            <a:endParaRPr lang="en-US" altLang="en-US" sz="1200"/>
          </a:p>
        </p:txBody>
      </p:sp>
    </p:spTree>
    <p:extLst>
      <p:ext uri="{BB962C8B-B14F-4D97-AF65-F5344CB8AC3E}">
        <p14:creationId xmlns:p14="http://schemas.microsoft.com/office/powerpoint/2010/main" val="14923720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a:extLst>
              <a:ext uri="{FF2B5EF4-FFF2-40B4-BE49-F238E27FC236}">
                <a16:creationId xmlns:a16="http://schemas.microsoft.com/office/drawing/2014/main" id="{160192CA-3E2F-C44E-89A9-6D14A6BD7DFD}"/>
              </a:ext>
            </a:extLst>
          </p:cNvPr>
          <p:cNvSpPr>
            <a:spLocks noGrp="1" noRot="1" noChangeAspect="1" noTextEdit="1"/>
          </p:cNvSpPr>
          <p:nvPr>
            <p:ph type="sldImg"/>
          </p:nvPr>
        </p:nvSpPr>
        <p:spPr>
          <a:ln/>
        </p:spPr>
      </p:sp>
      <p:sp>
        <p:nvSpPr>
          <p:cNvPr id="133122" name="Notes Placeholder 2">
            <a:extLst>
              <a:ext uri="{FF2B5EF4-FFF2-40B4-BE49-F238E27FC236}">
                <a16:creationId xmlns:a16="http://schemas.microsoft.com/office/drawing/2014/main" id="{0E18F629-335E-6A43-8823-EB999AB4F6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3123" name="Slide Number Placeholder 3">
            <a:extLst>
              <a:ext uri="{FF2B5EF4-FFF2-40B4-BE49-F238E27FC236}">
                <a16:creationId xmlns:a16="http://schemas.microsoft.com/office/drawing/2014/main" id="{F8245BA1-BD1E-E949-A38C-BCA1D4619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ECB3D134-C231-8B48-81FC-BE4CA3D14CBF}" type="slidenum">
              <a:rPr lang="en-US" altLang="en-US" sz="1200"/>
              <a:pPr/>
              <a:t>136</a:t>
            </a:fld>
            <a:endParaRPr lang="en-US" altLang="en-US" sz="1200"/>
          </a:p>
        </p:txBody>
      </p:sp>
    </p:spTree>
    <p:extLst>
      <p:ext uri="{BB962C8B-B14F-4D97-AF65-F5344CB8AC3E}">
        <p14:creationId xmlns:p14="http://schemas.microsoft.com/office/powerpoint/2010/main" val="33156270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a:extLst>
              <a:ext uri="{FF2B5EF4-FFF2-40B4-BE49-F238E27FC236}">
                <a16:creationId xmlns:a16="http://schemas.microsoft.com/office/drawing/2014/main" id="{D363C8CE-BBE6-954C-A5E4-886D269CD9F3}"/>
              </a:ext>
            </a:extLst>
          </p:cNvPr>
          <p:cNvSpPr>
            <a:spLocks noGrp="1" noRot="1" noChangeAspect="1" noTextEdit="1"/>
          </p:cNvSpPr>
          <p:nvPr>
            <p:ph type="sldImg"/>
          </p:nvPr>
        </p:nvSpPr>
        <p:spPr>
          <a:ln/>
        </p:spPr>
      </p:sp>
      <p:sp>
        <p:nvSpPr>
          <p:cNvPr id="135170" name="Notes Placeholder 2">
            <a:extLst>
              <a:ext uri="{FF2B5EF4-FFF2-40B4-BE49-F238E27FC236}">
                <a16:creationId xmlns:a16="http://schemas.microsoft.com/office/drawing/2014/main" id="{2E44138C-1EDE-8540-A913-A065FA6D03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5171" name="Slide Number Placeholder 3">
            <a:extLst>
              <a:ext uri="{FF2B5EF4-FFF2-40B4-BE49-F238E27FC236}">
                <a16:creationId xmlns:a16="http://schemas.microsoft.com/office/drawing/2014/main" id="{54AA579E-E92F-7A4A-8AE1-109E2AE8AF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4B01F10-149E-9E4A-AFB8-480D906958A9}" type="slidenum">
              <a:rPr lang="en-US" altLang="en-US" sz="1200"/>
              <a:pPr/>
              <a:t>137</a:t>
            </a:fld>
            <a:endParaRPr lang="en-US" altLang="en-US" sz="1200"/>
          </a:p>
        </p:txBody>
      </p:sp>
    </p:spTree>
    <p:extLst>
      <p:ext uri="{BB962C8B-B14F-4D97-AF65-F5344CB8AC3E}">
        <p14:creationId xmlns:p14="http://schemas.microsoft.com/office/powerpoint/2010/main" val="1678901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a:extLst>
              <a:ext uri="{FF2B5EF4-FFF2-40B4-BE49-F238E27FC236}">
                <a16:creationId xmlns:a16="http://schemas.microsoft.com/office/drawing/2014/main" id="{34CB9A4E-702C-E74B-99B8-A1C2624060CD}"/>
              </a:ext>
            </a:extLst>
          </p:cNvPr>
          <p:cNvSpPr>
            <a:spLocks noGrp="1" noRot="1" noChangeAspect="1" noTextEdit="1"/>
          </p:cNvSpPr>
          <p:nvPr>
            <p:ph type="sldImg"/>
          </p:nvPr>
        </p:nvSpPr>
        <p:spPr>
          <a:ln/>
        </p:spPr>
      </p:sp>
      <p:sp>
        <p:nvSpPr>
          <p:cNvPr id="137218" name="Notes Placeholder 2">
            <a:extLst>
              <a:ext uri="{FF2B5EF4-FFF2-40B4-BE49-F238E27FC236}">
                <a16:creationId xmlns:a16="http://schemas.microsoft.com/office/drawing/2014/main" id="{8D785FD2-AF70-F245-B7C8-5BEE79F961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7219" name="Slide Number Placeholder 3">
            <a:extLst>
              <a:ext uri="{FF2B5EF4-FFF2-40B4-BE49-F238E27FC236}">
                <a16:creationId xmlns:a16="http://schemas.microsoft.com/office/drawing/2014/main" id="{B7524A1F-3989-BC45-86FB-255EFB0F41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D9FE7995-8683-9F48-A6BD-1A6F716596CB}" type="slidenum">
              <a:rPr lang="en-US" altLang="en-US" sz="1200"/>
              <a:pPr/>
              <a:t>138</a:t>
            </a:fld>
            <a:endParaRPr lang="en-US" altLang="en-US" sz="1200"/>
          </a:p>
        </p:txBody>
      </p:sp>
    </p:spTree>
    <p:extLst>
      <p:ext uri="{BB962C8B-B14F-4D97-AF65-F5344CB8AC3E}">
        <p14:creationId xmlns:p14="http://schemas.microsoft.com/office/powerpoint/2010/main" val="24892375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7DDB3481-41BB-7346-8919-C21C3573CCAA}"/>
              </a:ext>
            </a:extLst>
          </p:cNvPr>
          <p:cNvSpPr>
            <a:spLocks noGrp="1" noRot="1" noChangeAspect="1" noTextEdit="1"/>
          </p:cNvSpPr>
          <p:nvPr>
            <p:ph type="sldImg"/>
          </p:nvPr>
        </p:nvSpPr>
        <p:spPr>
          <a:ln/>
        </p:spPr>
      </p:sp>
      <p:sp>
        <p:nvSpPr>
          <p:cNvPr id="139266" name="Notes Placeholder 2">
            <a:extLst>
              <a:ext uri="{FF2B5EF4-FFF2-40B4-BE49-F238E27FC236}">
                <a16:creationId xmlns:a16="http://schemas.microsoft.com/office/drawing/2014/main" id="{B4EB12CB-7B46-3040-951E-E2EBA55EB5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39267" name="Slide Number Placeholder 3">
            <a:extLst>
              <a:ext uri="{FF2B5EF4-FFF2-40B4-BE49-F238E27FC236}">
                <a16:creationId xmlns:a16="http://schemas.microsoft.com/office/drawing/2014/main" id="{B175AC95-CB8C-934C-AD63-6270BBE235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C7E7354-033F-DA45-934E-89AB6680174D}" type="slidenum">
              <a:rPr lang="en-US" altLang="en-US" sz="1200"/>
              <a:pPr/>
              <a:t>139</a:t>
            </a:fld>
            <a:endParaRPr lang="en-US" altLang="en-US" sz="1200"/>
          </a:p>
        </p:txBody>
      </p:sp>
    </p:spTree>
    <p:extLst>
      <p:ext uri="{BB962C8B-B14F-4D97-AF65-F5344CB8AC3E}">
        <p14:creationId xmlns:p14="http://schemas.microsoft.com/office/powerpoint/2010/main" val="13018739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a:extLst>
              <a:ext uri="{FF2B5EF4-FFF2-40B4-BE49-F238E27FC236}">
                <a16:creationId xmlns:a16="http://schemas.microsoft.com/office/drawing/2014/main" id="{0E8EE3AA-DCEF-1F48-9CD0-A1E6164BEB32}"/>
              </a:ext>
            </a:extLst>
          </p:cNvPr>
          <p:cNvSpPr>
            <a:spLocks noGrp="1" noRot="1" noChangeAspect="1" noTextEdit="1"/>
          </p:cNvSpPr>
          <p:nvPr>
            <p:ph type="sldImg"/>
          </p:nvPr>
        </p:nvSpPr>
        <p:spPr>
          <a:ln/>
        </p:spPr>
      </p:sp>
      <p:sp>
        <p:nvSpPr>
          <p:cNvPr id="141314" name="Notes Placeholder 2">
            <a:extLst>
              <a:ext uri="{FF2B5EF4-FFF2-40B4-BE49-F238E27FC236}">
                <a16:creationId xmlns:a16="http://schemas.microsoft.com/office/drawing/2014/main" id="{498CDB93-D901-594B-911B-E5FD9FE65C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1315" name="Slide Number Placeholder 3">
            <a:extLst>
              <a:ext uri="{FF2B5EF4-FFF2-40B4-BE49-F238E27FC236}">
                <a16:creationId xmlns:a16="http://schemas.microsoft.com/office/drawing/2014/main" id="{93D94AA3-908A-894C-AEA5-B21FF1B5FF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0C029189-911E-9244-B711-F4004B22FD0C}" type="slidenum">
              <a:rPr lang="en-US" altLang="en-US" sz="1200"/>
              <a:pPr/>
              <a:t>140</a:t>
            </a:fld>
            <a:endParaRPr lang="en-US" altLang="en-US" sz="1200"/>
          </a:p>
        </p:txBody>
      </p:sp>
    </p:spTree>
    <p:extLst>
      <p:ext uri="{BB962C8B-B14F-4D97-AF65-F5344CB8AC3E}">
        <p14:creationId xmlns:p14="http://schemas.microsoft.com/office/powerpoint/2010/main" val="27034133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Image Placeholder 1">
            <a:extLst>
              <a:ext uri="{FF2B5EF4-FFF2-40B4-BE49-F238E27FC236}">
                <a16:creationId xmlns:a16="http://schemas.microsoft.com/office/drawing/2014/main" id="{06F15347-7757-4F43-AAC9-29F2C7848E7C}"/>
              </a:ext>
            </a:extLst>
          </p:cNvPr>
          <p:cNvSpPr>
            <a:spLocks noGrp="1" noRot="1" noChangeAspect="1" noTextEdit="1"/>
          </p:cNvSpPr>
          <p:nvPr>
            <p:ph type="sldImg"/>
          </p:nvPr>
        </p:nvSpPr>
        <p:spPr>
          <a:ln/>
        </p:spPr>
      </p:sp>
      <p:sp>
        <p:nvSpPr>
          <p:cNvPr id="143362" name="Notes Placeholder 2">
            <a:extLst>
              <a:ext uri="{FF2B5EF4-FFF2-40B4-BE49-F238E27FC236}">
                <a16:creationId xmlns:a16="http://schemas.microsoft.com/office/drawing/2014/main" id="{B0D92A95-A237-DD40-8CFE-0CB7B5F226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43363" name="Slide Number Placeholder 3">
            <a:extLst>
              <a:ext uri="{FF2B5EF4-FFF2-40B4-BE49-F238E27FC236}">
                <a16:creationId xmlns:a16="http://schemas.microsoft.com/office/drawing/2014/main" id="{0D16F1A2-134B-374F-AD34-381CA213EAD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88E5127D-C602-E842-94E8-96AB253E8750}" type="slidenum">
              <a:rPr lang="en-US" altLang="en-US" sz="1200"/>
              <a:pPr/>
              <a:t>141</a:t>
            </a:fld>
            <a:endParaRPr lang="en-US" altLang="en-US" sz="1200"/>
          </a:p>
        </p:txBody>
      </p:sp>
    </p:spTree>
    <p:extLst>
      <p:ext uri="{BB962C8B-B14F-4D97-AF65-F5344CB8AC3E}">
        <p14:creationId xmlns:p14="http://schemas.microsoft.com/office/powerpoint/2010/main" val="3606790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463E8086-5F69-9A4D-A922-50C8D115EB65}"/>
              </a:ext>
            </a:extLst>
          </p:cNvPr>
          <p:cNvSpPr>
            <a:spLocks noGrp="1" noRot="1" noChangeAspect="1" noTextEdit="1"/>
          </p:cNvSpPr>
          <p:nvPr>
            <p:ph type="sldImg"/>
          </p:nvPr>
        </p:nvSpPr>
        <p:spPr>
          <a:ln/>
        </p:spPr>
      </p:sp>
      <p:sp>
        <p:nvSpPr>
          <p:cNvPr id="110594" name="Notes Placeholder 2">
            <a:extLst>
              <a:ext uri="{FF2B5EF4-FFF2-40B4-BE49-F238E27FC236}">
                <a16:creationId xmlns:a16="http://schemas.microsoft.com/office/drawing/2014/main" id="{A966FCE8-8F31-3F44-BC9D-06C82E0156F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0595" name="Slide Number Placeholder 3">
            <a:extLst>
              <a:ext uri="{FF2B5EF4-FFF2-40B4-BE49-F238E27FC236}">
                <a16:creationId xmlns:a16="http://schemas.microsoft.com/office/drawing/2014/main" id="{9AD18E15-F864-9749-AE39-DE8B2332238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DE61C90-2C4D-0E45-9C87-6D3EF0541910}" type="slidenum">
              <a:rPr lang="en-US" altLang="en-US" sz="1200"/>
              <a:pPr/>
              <a:t>143</a:t>
            </a:fld>
            <a:endParaRPr lang="en-US" altLang="en-US" sz="1200"/>
          </a:p>
        </p:txBody>
      </p:sp>
    </p:spTree>
    <p:extLst>
      <p:ext uri="{BB962C8B-B14F-4D97-AF65-F5344CB8AC3E}">
        <p14:creationId xmlns:p14="http://schemas.microsoft.com/office/powerpoint/2010/main" val="29000902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E906ACD4-CD6C-D44E-B32B-0F714E6D3FA8}"/>
              </a:ext>
            </a:extLst>
          </p:cNvPr>
          <p:cNvSpPr>
            <a:spLocks noGrp="1" noRot="1" noChangeAspect="1" noTextEdit="1"/>
          </p:cNvSpPr>
          <p:nvPr>
            <p:ph type="sldImg"/>
          </p:nvPr>
        </p:nvSpPr>
        <p:spPr>
          <a:ln/>
        </p:spPr>
      </p:sp>
      <p:sp>
        <p:nvSpPr>
          <p:cNvPr id="112642" name="Notes Placeholder 2">
            <a:extLst>
              <a:ext uri="{FF2B5EF4-FFF2-40B4-BE49-F238E27FC236}">
                <a16:creationId xmlns:a16="http://schemas.microsoft.com/office/drawing/2014/main" id="{91A2002A-1A0C-CB49-B559-8DC476CFA5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2643" name="Slide Number Placeholder 3">
            <a:extLst>
              <a:ext uri="{FF2B5EF4-FFF2-40B4-BE49-F238E27FC236}">
                <a16:creationId xmlns:a16="http://schemas.microsoft.com/office/drawing/2014/main" id="{265C1ABC-327E-C844-B283-A362F1E9DE0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4A0A1C25-CB5C-2B40-84FE-EF5516166C51}" type="slidenum">
              <a:rPr lang="en-US" altLang="en-US" sz="1200"/>
              <a:pPr/>
              <a:t>144</a:t>
            </a:fld>
            <a:endParaRPr lang="en-US" altLang="en-US" sz="1200"/>
          </a:p>
        </p:txBody>
      </p:sp>
    </p:spTree>
    <p:extLst>
      <p:ext uri="{BB962C8B-B14F-4D97-AF65-F5344CB8AC3E}">
        <p14:creationId xmlns:p14="http://schemas.microsoft.com/office/powerpoint/2010/main" val="39765637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86CBD749-CB40-1947-8F85-C79B9A957ABB}"/>
              </a:ext>
            </a:extLst>
          </p:cNvPr>
          <p:cNvSpPr>
            <a:spLocks noGrp="1" noRot="1" noChangeAspect="1" noTextEdit="1"/>
          </p:cNvSpPr>
          <p:nvPr>
            <p:ph type="sldImg"/>
          </p:nvPr>
        </p:nvSpPr>
        <p:spPr>
          <a:ln/>
        </p:spPr>
      </p:sp>
      <p:sp>
        <p:nvSpPr>
          <p:cNvPr id="114690" name="Notes Placeholder 2">
            <a:extLst>
              <a:ext uri="{FF2B5EF4-FFF2-40B4-BE49-F238E27FC236}">
                <a16:creationId xmlns:a16="http://schemas.microsoft.com/office/drawing/2014/main" id="{2281EED3-71FB-DE44-8B9D-2A22660BF7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4691" name="Slide Number Placeholder 3">
            <a:extLst>
              <a:ext uri="{FF2B5EF4-FFF2-40B4-BE49-F238E27FC236}">
                <a16:creationId xmlns:a16="http://schemas.microsoft.com/office/drawing/2014/main" id="{70716566-0BAE-ED46-9F5C-19267C4DFC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5A720B36-83E8-AD43-A018-4A617EB92917}" type="slidenum">
              <a:rPr lang="en-US" altLang="en-US" sz="1200"/>
              <a:pPr/>
              <a:t>145</a:t>
            </a:fld>
            <a:endParaRPr lang="en-US" altLang="en-US" sz="1200"/>
          </a:p>
        </p:txBody>
      </p:sp>
    </p:spTree>
    <p:extLst>
      <p:ext uri="{BB962C8B-B14F-4D97-AF65-F5344CB8AC3E}">
        <p14:creationId xmlns:p14="http://schemas.microsoft.com/office/powerpoint/2010/main" val="3126263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68</a:t>
            </a:fld>
            <a:endParaRPr lang="en-US" altLang="en-US" sz="1200"/>
          </a:p>
        </p:txBody>
      </p:sp>
    </p:spTree>
    <p:extLst>
      <p:ext uri="{BB962C8B-B14F-4D97-AF65-F5344CB8AC3E}">
        <p14:creationId xmlns:p14="http://schemas.microsoft.com/office/powerpoint/2010/main" val="15946750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B3A9B108-98AB-2140-A8F6-BEDCEA2D9D33}"/>
              </a:ext>
            </a:extLst>
          </p:cNvPr>
          <p:cNvSpPr>
            <a:spLocks noGrp="1" noRot="1" noChangeAspect="1" noTextEdit="1"/>
          </p:cNvSpPr>
          <p:nvPr>
            <p:ph type="sldImg"/>
          </p:nvPr>
        </p:nvSpPr>
        <p:spPr>
          <a:ln/>
        </p:spPr>
      </p:sp>
      <p:sp>
        <p:nvSpPr>
          <p:cNvPr id="116738" name="Notes Placeholder 2">
            <a:extLst>
              <a:ext uri="{FF2B5EF4-FFF2-40B4-BE49-F238E27FC236}">
                <a16:creationId xmlns:a16="http://schemas.microsoft.com/office/drawing/2014/main" id="{5046DB3E-5A41-C04B-83D6-8FA3D08524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6739" name="Slide Number Placeholder 3">
            <a:extLst>
              <a:ext uri="{FF2B5EF4-FFF2-40B4-BE49-F238E27FC236}">
                <a16:creationId xmlns:a16="http://schemas.microsoft.com/office/drawing/2014/main" id="{5B6F490F-C205-D240-9C2A-EA03722125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584AA37-2FAD-EE43-B20B-024A2A7D3969}" type="slidenum">
              <a:rPr lang="en-US" altLang="en-US" sz="1200"/>
              <a:pPr/>
              <a:t>146</a:t>
            </a:fld>
            <a:endParaRPr lang="en-US" altLang="en-US" sz="1200"/>
          </a:p>
        </p:txBody>
      </p:sp>
    </p:spTree>
    <p:extLst>
      <p:ext uri="{BB962C8B-B14F-4D97-AF65-F5344CB8AC3E}">
        <p14:creationId xmlns:p14="http://schemas.microsoft.com/office/powerpoint/2010/main" val="88584608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4891B5B0-42D6-3144-8A76-BBC43B351C33}"/>
              </a:ext>
            </a:extLst>
          </p:cNvPr>
          <p:cNvSpPr>
            <a:spLocks noGrp="1" noRot="1" noChangeAspect="1" noTextEdit="1"/>
          </p:cNvSpPr>
          <p:nvPr>
            <p:ph type="sldImg"/>
          </p:nvPr>
        </p:nvSpPr>
        <p:spPr>
          <a:ln/>
        </p:spPr>
      </p:sp>
      <p:sp>
        <p:nvSpPr>
          <p:cNvPr id="118786" name="Notes Placeholder 2">
            <a:extLst>
              <a:ext uri="{FF2B5EF4-FFF2-40B4-BE49-F238E27FC236}">
                <a16:creationId xmlns:a16="http://schemas.microsoft.com/office/drawing/2014/main" id="{02E2D2F9-ECB8-4242-B935-0D8B966BDD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18787" name="Slide Number Placeholder 3">
            <a:extLst>
              <a:ext uri="{FF2B5EF4-FFF2-40B4-BE49-F238E27FC236}">
                <a16:creationId xmlns:a16="http://schemas.microsoft.com/office/drawing/2014/main" id="{4F985D97-BDBF-BB4D-97C6-A3BF980795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AF4FEB40-57A4-D143-B262-07B31C394F7B}" type="slidenum">
              <a:rPr lang="en-US" altLang="en-US" sz="1200"/>
              <a:pPr/>
              <a:t>147</a:t>
            </a:fld>
            <a:endParaRPr lang="en-US" altLang="en-US" sz="1200"/>
          </a:p>
        </p:txBody>
      </p:sp>
    </p:spTree>
    <p:extLst>
      <p:ext uri="{BB962C8B-B14F-4D97-AF65-F5344CB8AC3E}">
        <p14:creationId xmlns:p14="http://schemas.microsoft.com/office/powerpoint/2010/main" val="35785654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5AEE0F2F-D904-9342-85B0-2D24652F2C89}"/>
              </a:ext>
            </a:extLst>
          </p:cNvPr>
          <p:cNvSpPr>
            <a:spLocks noGrp="1" noRot="1" noChangeAspect="1" noTextEdit="1"/>
          </p:cNvSpPr>
          <p:nvPr>
            <p:ph type="sldImg"/>
          </p:nvPr>
        </p:nvSpPr>
        <p:spPr>
          <a:ln/>
        </p:spPr>
      </p:sp>
      <p:sp>
        <p:nvSpPr>
          <p:cNvPr id="120834" name="Notes Placeholder 2">
            <a:extLst>
              <a:ext uri="{FF2B5EF4-FFF2-40B4-BE49-F238E27FC236}">
                <a16:creationId xmlns:a16="http://schemas.microsoft.com/office/drawing/2014/main" id="{04F2CAB3-8B92-5E43-8108-EEEAB68BA89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0835" name="Slide Number Placeholder 3">
            <a:extLst>
              <a:ext uri="{FF2B5EF4-FFF2-40B4-BE49-F238E27FC236}">
                <a16:creationId xmlns:a16="http://schemas.microsoft.com/office/drawing/2014/main" id="{059F670B-C1F9-9F49-AC16-5FAF9E95E3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30F45755-5874-2F48-8F61-974841CB7B65}" type="slidenum">
              <a:rPr lang="en-US" altLang="en-US" sz="1200"/>
              <a:pPr/>
              <a:t>148</a:t>
            </a:fld>
            <a:endParaRPr lang="en-US" altLang="en-US" sz="1200"/>
          </a:p>
        </p:txBody>
      </p:sp>
    </p:spTree>
    <p:extLst>
      <p:ext uri="{BB962C8B-B14F-4D97-AF65-F5344CB8AC3E}">
        <p14:creationId xmlns:p14="http://schemas.microsoft.com/office/powerpoint/2010/main" val="35802882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368C06D9-0EA9-B248-9E66-A99336C14986}"/>
              </a:ext>
            </a:extLst>
          </p:cNvPr>
          <p:cNvSpPr>
            <a:spLocks noGrp="1" noRot="1" noChangeAspect="1" noTextEdit="1"/>
          </p:cNvSpPr>
          <p:nvPr>
            <p:ph type="sldImg"/>
          </p:nvPr>
        </p:nvSpPr>
        <p:spPr>
          <a:ln/>
        </p:spPr>
      </p:sp>
      <p:sp>
        <p:nvSpPr>
          <p:cNvPr id="124930" name="Notes Placeholder 2">
            <a:extLst>
              <a:ext uri="{FF2B5EF4-FFF2-40B4-BE49-F238E27FC236}">
                <a16:creationId xmlns:a16="http://schemas.microsoft.com/office/drawing/2014/main" id="{8DFD1951-466C-6F44-8F9B-67C5618DD7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4931" name="Slide Number Placeholder 3">
            <a:extLst>
              <a:ext uri="{FF2B5EF4-FFF2-40B4-BE49-F238E27FC236}">
                <a16:creationId xmlns:a16="http://schemas.microsoft.com/office/drawing/2014/main" id="{B15557AC-9511-634F-B9CE-CF4410BA49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BA6B7059-D7AC-314F-8EC5-A7E74B1A474F}" type="slidenum">
              <a:rPr lang="en-US" altLang="en-US" sz="1200"/>
              <a:pPr/>
              <a:t>150</a:t>
            </a:fld>
            <a:endParaRPr lang="en-US" altLang="en-US" sz="120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F21B4293-3305-D34F-B678-E3E8F54F9379}"/>
              </a:ext>
            </a:extLst>
          </p:cNvPr>
          <p:cNvSpPr>
            <a:spLocks noGrp="1" noRot="1" noChangeAspect="1" noTextEdit="1"/>
          </p:cNvSpPr>
          <p:nvPr>
            <p:ph type="sldImg"/>
          </p:nvPr>
        </p:nvSpPr>
        <p:spPr>
          <a:ln/>
        </p:spPr>
      </p:sp>
      <p:sp>
        <p:nvSpPr>
          <p:cNvPr id="126978" name="Notes Placeholder 2">
            <a:extLst>
              <a:ext uri="{FF2B5EF4-FFF2-40B4-BE49-F238E27FC236}">
                <a16:creationId xmlns:a16="http://schemas.microsoft.com/office/drawing/2014/main" id="{82A8392E-13E4-1048-89BD-CAA98B3135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6979" name="Slide Number Placeholder 3">
            <a:extLst>
              <a:ext uri="{FF2B5EF4-FFF2-40B4-BE49-F238E27FC236}">
                <a16:creationId xmlns:a16="http://schemas.microsoft.com/office/drawing/2014/main" id="{235E8BF0-5F95-FB47-9376-C51B997C5F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912B277A-BC94-514A-A197-E180DC08E1D5}" type="slidenum">
              <a:rPr lang="en-US" altLang="en-US" sz="1200"/>
              <a:pPr/>
              <a:t>151</a:t>
            </a:fld>
            <a:endParaRPr lang="en-US" altLang="en-US" sz="120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27ECCF2B-BF0A-D847-9126-ADA6148EF245}"/>
              </a:ext>
            </a:extLst>
          </p:cNvPr>
          <p:cNvSpPr>
            <a:spLocks noGrp="1" noRot="1" noChangeAspect="1" noTextEdit="1"/>
          </p:cNvSpPr>
          <p:nvPr>
            <p:ph type="sldImg"/>
          </p:nvPr>
        </p:nvSpPr>
        <p:spPr>
          <a:ln/>
        </p:spPr>
      </p:sp>
      <p:sp>
        <p:nvSpPr>
          <p:cNvPr id="129026" name="Notes Placeholder 2">
            <a:extLst>
              <a:ext uri="{FF2B5EF4-FFF2-40B4-BE49-F238E27FC236}">
                <a16:creationId xmlns:a16="http://schemas.microsoft.com/office/drawing/2014/main" id="{6AE5DA09-992F-6D48-8FCA-6FF105DF54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9027" name="Slide Number Placeholder 3">
            <a:extLst>
              <a:ext uri="{FF2B5EF4-FFF2-40B4-BE49-F238E27FC236}">
                <a16:creationId xmlns:a16="http://schemas.microsoft.com/office/drawing/2014/main" id="{B39D58F0-8701-BC4A-8058-F0613CDC14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FE6B8767-528E-2D45-8CEA-E9CF028A8F69}" type="slidenum">
              <a:rPr lang="en-US" altLang="en-US" sz="1200"/>
              <a:pPr/>
              <a:t>152</a:t>
            </a:fld>
            <a:endParaRPr lang="en-US"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Slide Image Placeholder 1">
            <a:extLst>
              <a:ext uri="{FF2B5EF4-FFF2-40B4-BE49-F238E27FC236}">
                <a16:creationId xmlns:a16="http://schemas.microsoft.com/office/drawing/2014/main" id="{DE532501-7EA2-E443-8DA0-E7CE2B7C4075}"/>
              </a:ext>
            </a:extLst>
          </p:cNvPr>
          <p:cNvSpPr>
            <a:spLocks noGrp="1" noRot="1" noChangeAspect="1" noChangeArrowheads="1" noTextEdit="1"/>
          </p:cNvSpPr>
          <p:nvPr>
            <p:ph type="sldImg"/>
          </p:nvPr>
        </p:nvSpPr>
        <p:spPr>
          <a:ln/>
        </p:spPr>
      </p:sp>
      <p:sp>
        <p:nvSpPr>
          <p:cNvPr id="169986" name="Notes Placeholder 2">
            <a:extLst>
              <a:ext uri="{FF2B5EF4-FFF2-40B4-BE49-F238E27FC236}">
                <a16:creationId xmlns:a16="http://schemas.microsoft.com/office/drawing/2014/main" id="{C464D76F-41DA-5745-879D-0C189B738C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69987" name="Slide Number Placeholder 3">
            <a:extLst>
              <a:ext uri="{FF2B5EF4-FFF2-40B4-BE49-F238E27FC236}">
                <a16:creationId xmlns:a16="http://schemas.microsoft.com/office/drawing/2014/main" id="{83B9A30A-BB8F-8C42-94C2-D31E63C972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C602B1C9-1D28-2542-9B4B-8C56498F4F44}" type="slidenum">
              <a:rPr lang="en-US" altLang="en-US" sz="1200"/>
              <a:pPr/>
              <a:t>153</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69</a:t>
            </a:fld>
            <a:endParaRPr lang="en-US" altLang="en-US" sz="1200"/>
          </a:p>
        </p:txBody>
      </p:sp>
    </p:spTree>
    <p:extLst>
      <p:ext uri="{BB962C8B-B14F-4D97-AF65-F5344CB8AC3E}">
        <p14:creationId xmlns:p14="http://schemas.microsoft.com/office/powerpoint/2010/main" val="2435271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72EAD842-8B8F-8E4C-BC73-087ECCDB82C9}"/>
              </a:ext>
            </a:extLst>
          </p:cNvPr>
          <p:cNvSpPr>
            <a:spLocks noGrp="1" noRot="1" noChangeAspect="1" noTextEdit="1"/>
          </p:cNvSpPr>
          <p:nvPr>
            <p:ph type="sldImg"/>
          </p:nvPr>
        </p:nvSpPr>
        <p:spPr>
          <a:ln/>
        </p:spPr>
      </p:sp>
      <p:sp>
        <p:nvSpPr>
          <p:cNvPr id="159746" name="Notes Placeholder 2">
            <a:extLst>
              <a:ext uri="{FF2B5EF4-FFF2-40B4-BE49-F238E27FC236}">
                <a16:creationId xmlns:a16="http://schemas.microsoft.com/office/drawing/2014/main" id="{27C01743-A6D8-1244-B0C1-341A219820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9747" name="Slide Number Placeholder 3">
            <a:extLst>
              <a:ext uri="{FF2B5EF4-FFF2-40B4-BE49-F238E27FC236}">
                <a16:creationId xmlns:a16="http://schemas.microsoft.com/office/drawing/2014/main" id="{472F4369-CA64-B64B-ADF4-89E8F8FE0F5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fld id="{13E5BE5F-48EF-8D47-B20F-917D5058B693}" type="slidenum">
              <a:rPr lang="en-US" altLang="en-US" sz="1200"/>
              <a:pPr/>
              <a:t>71</a:t>
            </a:fld>
            <a:endParaRPr lang="en-US" altLang="en-US" sz="1200"/>
          </a:p>
        </p:txBody>
      </p:sp>
    </p:spTree>
    <p:extLst>
      <p:ext uri="{BB962C8B-B14F-4D97-AF65-F5344CB8AC3E}">
        <p14:creationId xmlns:p14="http://schemas.microsoft.com/office/powerpoint/2010/main" val="1658208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 Bullets Righ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4677" y="151573"/>
            <a:ext cx="5975866" cy="42946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Content Placeholder 2"/>
          <p:cNvSpPr>
            <a:spLocks noGrp="1"/>
          </p:cNvSpPr>
          <p:nvPr>
            <p:ph idx="10"/>
          </p:nvPr>
        </p:nvSpPr>
        <p:spPr>
          <a:xfrm>
            <a:off x="6371923" y="151573"/>
            <a:ext cx="2579570" cy="4294698"/>
          </a:xfrm>
        </p:spPr>
        <p:txBody>
          <a:bodyPr/>
          <a:lstStyle>
            <a:lvl1pPr>
              <a:defRPr sz="2000"/>
            </a:lvl1pPr>
            <a:lvl2pPr>
              <a:defRPr sz="1800"/>
            </a:lvl2pPr>
            <a:lvl3pPr>
              <a:defRPr sz="1600"/>
            </a:lvl3pPr>
            <a:lvl4pPr>
              <a:defRPr sz="14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4517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3455468"/>
            <a:ext cx="7772400" cy="1029905"/>
          </a:xfrm>
        </p:spPr>
        <p:txBody>
          <a:bodyPr anchor="t"/>
          <a:lstStyle>
            <a:lvl1pPr algn="l">
              <a:defRPr sz="28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22394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277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6473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201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1727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00514" y="2252312"/>
            <a:ext cx="8142972" cy="644892"/>
          </a:xfrm>
        </p:spPr>
        <p:txBody>
          <a:bodyPr/>
          <a:lstStyle>
            <a:lvl1pPr marL="0" indent="0" algn="ctr">
              <a:buNone/>
              <a:defRPr sz="3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83777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0382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1381" y="981778"/>
            <a:ext cx="4038600" cy="341895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84019" y="981778"/>
            <a:ext cx="4038600" cy="3418950"/>
          </a:xfr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wo Column w/ Subhea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1381" y="962527"/>
            <a:ext cx="4040188" cy="731520"/>
          </a:xfrm>
        </p:spPr>
        <p:txBody>
          <a:bodyPr anchor="b" anchorCtr="0"/>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1381" y="1915427"/>
            <a:ext cx="4040188" cy="24773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80844" y="962527"/>
            <a:ext cx="4041775" cy="731520"/>
          </a:xfrm>
        </p:spPr>
        <p:txBody>
          <a:bodyPr anchor="b" anchorCtr="0"/>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880844" y="1915427"/>
            <a:ext cx="4041775" cy="247731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de w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4677" y="151573"/>
            <a:ext cx="8776818" cy="349640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4677" y="3840481"/>
            <a:ext cx="8776818" cy="605790"/>
          </a:xfr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 Caption Righ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4677" y="151573"/>
            <a:ext cx="5975866" cy="42946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71923" y="151573"/>
            <a:ext cx="2579571" cy="4294698"/>
          </a:xfr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37756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1381" y="90476"/>
            <a:ext cx="8701238" cy="68917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1381" y="981777"/>
            <a:ext cx="8701238" cy="324371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57" r:id="rId3"/>
    <p:sldLayoutId id="2147493459" r:id="rId4"/>
    <p:sldLayoutId id="2147493460" r:id="rId5"/>
    <p:sldLayoutId id="2147493461" r:id="rId6"/>
    <p:sldLayoutId id="2147493462" r:id="rId7"/>
    <p:sldLayoutId id="2147493464" r:id="rId8"/>
    <p:sldLayoutId id="2147493465" r:id="rId9"/>
    <p:sldLayoutId id="2147493466" r:id="rId10"/>
    <p:sldLayoutId id="2147493458" r:id="rId11"/>
    <p:sldLayoutId id="2147493468" r:id="rId12"/>
    <p:sldLayoutId id="2147493469" r:id="rId13"/>
    <p:sldLayoutId id="2147493470" r:id="rId14"/>
    <p:sldLayoutId id="2147493471" r:id="rId15"/>
  </p:sldLayoutIdLst>
  <p:txStyles>
    <p:titleStyle>
      <a:lvl1pPr algn="ctr" defTabSz="457200" rtl="0" eaLnBrk="1" latinLnBrk="0" hangingPunct="1">
        <a:spcBef>
          <a:spcPct val="0"/>
        </a:spcBef>
        <a:buNone/>
        <a:defRPr sz="3200" b="1"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3.xml"/><Relationship Id="rId5" Type="http://schemas.openxmlformats.org/officeDocument/2006/relationships/image" Target="../media/image45.jpe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drivecherry.com/" TargetMode="Externa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500514" y="3657600"/>
            <a:ext cx="8142972" cy="856648"/>
          </a:xfrm>
        </p:spPr>
        <p:txBody>
          <a:bodyPr/>
          <a:lstStyle/>
          <a:p>
            <a:endParaRPr lang="en-US"/>
          </a:p>
        </p:txBody>
      </p:sp>
    </p:spTree>
    <p:extLst>
      <p:ext uri="{BB962C8B-B14F-4D97-AF65-F5344CB8AC3E}">
        <p14:creationId xmlns:p14="http://schemas.microsoft.com/office/powerpoint/2010/main" val="3329700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LO 13-1: </a:t>
            </a:r>
            <a:r>
              <a:rPr lang="en-US" sz="3000" dirty="0"/>
              <a:t>Perform in-vehicle inspection. </a:t>
            </a:r>
          </a:p>
        </p:txBody>
      </p:sp>
      <p:sp>
        <p:nvSpPr>
          <p:cNvPr id="3" name="Content Placeholder 2"/>
          <p:cNvSpPr>
            <a:spLocks noGrp="1"/>
          </p:cNvSpPr>
          <p:nvPr>
            <p:ph idx="1"/>
          </p:nvPr>
        </p:nvSpPr>
        <p:spPr>
          <a:xfrm>
            <a:off x="428367" y="846667"/>
            <a:ext cx="8292300" cy="3378824"/>
          </a:xfrm>
        </p:spPr>
        <p:txBody>
          <a:bodyPr/>
          <a:lstStyle/>
          <a:p>
            <a:pPr lvl="0"/>
            <a:r>
              <a:rPr lang="en-US" sz="2200" dirty="0"/>
              <a:t>OBD-II system</a:t>
            </a:r>
          </a:p>
          <a:p>
            <a:pPr lvl="1"/>
            <a:r>
              <a:rPr lang="en-US" sz="1800" dirty="0"/>
              <a:t>Tests and analyzes engine’s systems </a:t>
            </a:r>
          </a:p>
          <a:p>
            <a:pPr lvl="2"/>
            <a:r>
              <a:rPr lang="en-US" sz="1600" dirty="0"/>
              <a:t>While vehicle is being operated</a:t>
            </a:r>
          </a:p>
          <a:p>
            <a:pPr lvl="1"/>
            <a:r>
              <a:rPr lang="en-US" sz="1800" dirty="0"/>
              <a:t>Will set and store DTC if a fault is detected</a:t>
            </a:r>
          </a:p>
          <a:p>
            <a:r>
              <a:rPr lang="en-US" sz="2200" dirty="0"/>
              <a:t>During in-vehicle inspection</a:t>
            </a:r>
          </a:p>
          <a:p>
            <a:pPr lvl="1"/>
            <a:r>
              <a:rPr lang="en-US" sz="1800" dirty="0"/>
              <a:t>Retrieve DTCs if any MILs are illuminated</a:t>
            </a:r>
          </a:p>
          <a:p>
            <a:pPr lvl="1"/>
            <a:r>
              <a:rPr lang="en-US" sz="1800" dirty="0"/>
              <a:t>The code will help you diagnose any faults</a:t>
            </a:r>
          </a:p>
        </p:txBody>
      </p:sp>
    </p:spTree>
    <p:extLst>
      <p:ext uri="{BB962C8B-B14F-4D97-AF65-F5344CB8AC3E}">
        <p14:creationId xmlns:p14="http://schemas.microsoft.com/office/powerpoint/2010/main" val="33928086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13-10: </a:t>
            </a:r>
            <a:r>
              <a:rPr lang="en-US" sz="3600" dirty="0"/>
              <a:t>Checking the Fluid Level of a Manual Transmission/Transaxle  </a:t>
            </a:r>
            <a:endParaRPr lang="en-US" dirty="0"/>
          </a:p>
        </p:txBody>
      </p:sp>
    </p:spTree>
    <p:extLst>
      <p:ext uri="{BB962C8B-B14F-4D97-AF65-F5344CB8AC3E}">
        <p14:creationId xmlns:p14="http://schemas.microsoft.com/office/powerpoint/2010/main" val="761459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6349F66-2882-D84D-B859-2859BB6655F3}"/>
              </a:ext>
            </a:extLst>
          </p:cNvPr>
          <p:cNvSpPr>
            <a:spLocks noGrp="1"/>
          </p:cNvSpPr>
          <p:nvPr>
            <p:ph type="title"/>
          </p:nvPr>
        </p:nvSpPr>
        <p:spPr>
          <a:xfrm>
            <a:off x="436605" y="164757"/>
            <a:ext cx="8287265" cy="840259"/>
          </a:xfrm>
        </p:spPr>
        <p:txBody>
          <a:bodyPr/>
          <a:lstStyle/>
          <a:p>
            <a:r>
              <a:rPr lang="en-US" altLang="en-US" sz="3000" dirty="0"/>
              <a:t>Skill Drill 13-10: </a:t>
            </a:r>
            <a:r>
              <a:rPr lang="en-US" sz="3000" dirty="0"/>
              <a:t>Checking the Fluid Level of a Manual Transmission/Transaxle </a:t>
            </a:r>
            <a:endParaRPr lang="en-US" altLang="en-US" sz="3000" dirty="0"/>
          </a:p>
        </p:txBody>
      </p:sp>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36605" y="1173622"/>
            <a:ext cx="459671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1. 	Safely raise and support the vehicle on the lift so that it is level. Inspect the transmission for leaks. Remove the filler plug using the proper tool. Inspect the filler plug and fill hole for thread damage, and replace or repair if necessary. </a:t>
            </a:r>
            <a:endParaRPr lang="en-US" sz="2200" dirty="0">
              <a:effectLst/>
            </a:endParaRPr>
          </a:p>
        </p:txBody>
      </p:sp>
      <p:pic>
        <p:nvPicPr>
          <p:cNvPr id="63490" name="Picture 2" descr="A close-up view of a manual trans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328649"/>
            <a:ext cx="2819667" cy="18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8071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36605" y="1140589"/>
            <a:ext cx="459671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2. 	If the gearbox fluid begins to run out as the filler plug is removed, let the gearbox fluid seek its own level before reinstalling the filler plug. The gearbox fluid level should be at the bottom of the fill plug hole. </a:t>
            </a:r>
            <a:endParaRPr lang="en-US" sz="2200" dirty="0">
              <a:effectLst/>
            </a:endParaRPr>
          </a:p>
        </p:txBody>
      </p:sp>
      <p:sp>
        <p:nvSpPr>
          <p:cNvPr id="7" name="Rectangle 2">
            <a:extLst>
              <a:ext uri="{FF2B5EF4-FFF2-40B4-BE49-F238E27FC236}">
                <a16:creationId xmlns:a16="http://schemas.microsoft.com/office/drawing/2014/main" id="{B353649B-DF82-0A47-85C9-4935C532C559}"/>
              </a:ext>
            </a:extLst>
          </p:cNvPr>
          <p:cNvSpPr>
            <a:spLocks noGrp="1"/>
          </p:cNvSpPr>
          <p:nvPr>
            <p:ph type="title"/>
          </p:nvPr>
        </p:nvSpPr>
        <p:spPr>
          <a:xfrm>
            <a:off x="436605" y="164757"/>
            <a:ext cx="8287265" cy="840259"/>
          </a:xfrm>
        </p:spPr>
        <p:txBody>
          <a:bodyPr/>
          <a:lstStyle/>
          <a:p>
            <a:r>
              <a:rPr lang="en-US" altLang="en-US" sz="3000" dirty="0"/>
              <a:t>Skill Drill 13-10: </a:t>
            </a:r>
            <a:r>
              <a:rPr lang="en-US" sz="3000" dirty="0"/>
              <a:t>Checking the Fluid Level of a Manual Transmission/Transaxle </a:t>
            </a:r>
            <a:endParaRPr lang="en-US" altLang="en-US" sz="3000" dirty="0"/>
          </a:p>
        </p:txBody>
      </p:sp>
      <p:pic>
        <p:nvPicPr>
          <p:cNvPr id="64514" name="Picture 2" descr="A photo of a hand holding fill plug and gearbox. Fluid pours out of the filler plug ho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399" y="1289970"/>
            <a:ext cx="2839270" cy="188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0726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36605" y="1187519"/>
            <a:ext cx="459671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3. 	If the fluid level is low, refill with the specified fluid, reinstall the filler plug, and wipe the area around the filler plug hole with a clean shop towel. Tighten the filler plug to the specified torque. </a:t>
            </a:r>
            <a:endParaRPr lang="en-US" sz="2200" dirty="0">
              <a:effectLst/>
            </a:endParaRPr>
          </a:p>
        </p:txBody>
      </p:sp>
      <p:sp>
        <p:nvSpPr>
          <p:cNvPr id="7" name="Rectangle 2">
            <a:extLst>
              <a:ext uri="{FF2B5EF4-FFF2-40B4-BE49-F238E27FC236}">
                <a16:creationId xmlns:a16="http://schemas.microsoft.com/office/drawing/2014/main" id="{CADDE67A-64F7-3C48-AFD2-718D6D874C00}"/>
              </a:ext>
            </a:extLst>
          </p:cNvPr>
          <p:cNvSpPr>
            <a:spLocks noGrp="1"/>
          </p:cNvSpPr>
          <p:nvPr>
            <p:ph type="title"/>
          </p:nvPr>
        </p:nvSpPr>
        <p:spPr>
          <a:xfrm>
            <a:off x="436605" y="164757"/>
            <a:ext cx="8287265" cy="840259"/>
          </a:xfrm>
        </p:spPr>
        <p:txBody>
          <a:bodyPr/>
          <a:lstStyle/>
          <a:p>
            <a:r>
              <a:rPr lang="en-US" altLang="en-US" sz="3000" dirty="0"/>
              <a:t>Skill Drill 13-10: </a:t>
            </a:r>
            <a:r>
              <a:rPr lang="en-US" sz="3000" dirty="0"/>
              <a:t>Checking the Fluid Level of a Manual Transmission/Transaxle </a:t>
            </a:r>
            <a:endParaRPr lang="en-US" altLang="en-US" sz="3000" dirty="0"/>
          </a:p>
        </p:txBody>
      </p:sp>
      <p:pic>
        <p:nvPicPr>
          <p:cNvPr id="65538" name="Picture 2" descr="A photo of a hand holding a fill pump close to filler plug hole in a manual transmi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1345741"/>
            <a:ext cx="2935266" cy="195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5945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13-11: </a:t>
            </a:r>
            <a:r>
              <a:rPr lang="en-US" sz="3600" dirty="0"/>
              <a:t>Checking and Adjusting the Differential Fluid Level </a:t>
            </a:r>
            <a:endParaRPr lang="en-US" dirty="0"/>
          </a:p>
        </p:txBody>
      </p:sp>
    </p:spTree>
    <p:extLst>
      <p:ext uri="{BB962C8B-B14F-4D97-AF65-F5344CB8AC3E}">
        <p14:creationId xmlns:p14="http://schemas.microsoft.com/office/powerpoint/2010/main" val="20067743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6349F66-2882-D84D-B859-2859BB6655F3}"/>
              </a:ext>
            </a:extLst>
          </p:cNvPr>
          <p:cNvSpPr>
            <a:spLocks noGrp="1"/>
          </p:cNvSpPr>
          <p:nvPr>
            <p:ph type="title"/>
          </p:nvPr>
        </p:nvSpPr>
        <p:spPr>
          <a:xfrm>
            <a:off x="221381" y="156519"/>
            <a:ext cx="8701238" cy="873211"/>
          </a:xfrm>
        </p:spPr>
        <p:txBody>
          <a:bodyPr/>
          <a:lstStyle/>
          <a:p>
            <a:r>
              <a:rPr lang="en-US" altLang="en-US" sz="3000" dirty="0"/>
              <a:t>Skill Drill 13-11: </a:t>
            </a:r>
            <a:r>
              <a:rPr lang="en-US" sz="3000" dirty="0"/>
              <a:t>Checking and Adjusting the Differential Fluid Level </a:t>
            </a:r>
            <a:endParaRPr lang="en-US" altLang="en-US" sz="3000" dirty="0"/>
          </a:p>
        </p:txBody>
      </p:sp>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61319" y="1138092"/>
            <a:ext cx="458023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458788" indent="-450850">
              <a:buFont typeface="+mj-lt"/>
              <a:buAutoNum type="arabicPeriod"/>
            </a:pPr>
            <a:r>
              <a:rPr lang="en-US" sz="2200" dirty="0"/>
              <a:t>Safely raise and support the vehicle. Inspect the differential and transfer case for leaks. Position a clean drain pan under the filler plug. Using the correct tool, remove the filler plug. Inspect the filler plug threads for damage, and replace if necessary. </a:t>
            </a:r>
          </a:p>
        </p:txBody>
      </p:sp>
      <p:pic>
        <p:nvPicPr>
          <p:cNvPr id="66562" name="Picture 2" descr="A photo of a differential and transfer case of a vehi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399" y="1248569"/>
            <a:ext cx="2837274" cy="188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62178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73326" y="1195757"/>
            <a:ext cx="460118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2. 	If the fluid begins to run out as the filler plug is removed, let the fluid seek its own level before reinstalling the filler plug. The fluid level should be at the bottom of the filler plug hole. </a:t>
            </a:r>
          </a:p>
        </p:txBody>
      </p:sp>
      <p:sp>
        <p:nvSpPr>
          <p:cNvPr id="7" name="Rectangle 2">
            <a:extLst>
              <a:ext uri="{FF2B5EF4-FFF2-40B4-BE49-F238E27FC236}">
                <a16:creationId xmlns:a16="http://schemas.microsoft.com/office/drawing/2014/main" id="{DE3DD397-CC70-1B48-9331-342E33BDA4C6}"/>
              </a:ext>
            </a:extLst>
          </p:cNvPr>
          <p:cNvSpPr>
            <a:spLocks noGrp="1"/>
          </p:cNvSpPr>
          <p:nvPr>
            <p:ph type="title"/>
          </p:nvPr>
        </p:nvSpPr>
        <p:spPr>
          <a:xfrm>
            <a:off x="221381" y="156519"/>
            <a:ext cx="8701238" cy="873211"/>
          </a:xfrm>
        </p:spPr>
        <p:txBody>
          <a:bodyPr/>
          <a:lstStyle/>
          <a:p>
            <a:r>
              <a:rPr lang="en-US" altLang="en-US" sz="3000" dirty="0"/>
              <a:t>Skill Drill 13-11: </a:t>
            </a:r>
            <a:r>
              <a:rPr lang="en-US" sz="3000" dirty="0"/>
              <a:t>Checking and Adjusting the Differential Fluid Level </a:t>
            </a:r>
            <a:endParaRPr lang="en-US" altLang="en-US" sz="3000" dirty="0"/>
          </a:p>
        </p:txBody>
      </p:sp>
      <p:pic>
        <p:nvPicPr>
          <p:cNvPr id="67586" name="Picture 2" descr="A photo of a differential and transfer case. The fluid overflows from the filler plug ho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852" y="1320103"/>
            <a:ext cx="2806823" cy="1867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1978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36605" y="1145975"/>
            <a:ext cx="469556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3. 	If the fluid level is low, refill with the specified fluid, reinstall the filler plug, and wipe the area around the filler plug hole with a clean shop towel. Tighten the filler plug to the specified torque. </a:t>
            </a:r>
          </a:p>
        </p:txBody>
      </p:sp>
      <p:sp>
        <p:nvSpPr>
          <p:cNvPr id="7" name="Rectangle 2">
            <a:extLst>
              <a:ext uri="{FF2B5EF4-FFF2-40B4-BE49-F238E27FC236}">
                <a16:creationId xmlns:a16="http://schemas.microsoft.com/office/drawing/2014/main" id="{0C67B7C7-F8C5-084C-B978-0443588B26B9}"/>
              </a:ext>
            </a:extLst>
          </p:cNvPr>
          <p:cNvSpPr>
            <a:spLocks noGrp="1"/>
          </p:cNvSpPr>
          <p:nvPr>
            <p:ph type="title"/>
          </p:nvPr>
        </p:nvSpPr>
        <p:spPr>
          <a:xfrm>
            <a:off x="221381" y="156519"/>
            <a:ext cx="8701238" cy="873211"/>
          </a:xfrm>
        </p:spPr>
        <p:txBody>
          <a:bodyPr/>
          <a:lstStyle/>
          <a:p>
            <a:r>
              <a:rPr lang="en-US" altLang="en-US" sz="3000" dirty="0"/>
              <a:t>Skill Drill 13-11: </a:t>
            </a:r>
            <a:r>
              <a:rPr lang="en-US" sz="3000" dirty="0"/>
              <a:t>Checking and Adjusting the Differential Fluid Level </a:t>
            </a:r>
            <a:endParaRPr lang="en-US" altLang="en-US" sz="3000" dirty="0"/>
          </a:p>
        </p:txBody>
      </p:sp>
      <p:pic>
        <p:nvPicPr>
          <p:cNvPr id="68610" name="Picture 2" descr=" A photo of a bottle filling fluid in differential and transfer c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1337195"/>
            <a:ext cx="2904458" cy="193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2075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13-12: </a:t>
            </a:r>
            <a:r>
              <a:rPr lang="en-US" sz="3600" dirty="0"/>
              <a:t>Locating and Identifying Fluid Leaks </a:t>
            </a:r>
            <a:endParaRPr lang="en-US" dirty="0"/>
          </a:p>
        </p:txBody>
      </p:sp>
    </p:spTree>
    <p:extLst>
      <p:ext uri="{BB962C8B-B14F-4D97-AF65-F5344CB8AC3E}">
        <p14:creationId xmlns:p14="http://schemas.microsoft.com/office/powerpoint/2010/main" val="21630282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D6349F66-2882-D84D-B859-2859BB6655F3}"/>
              </a:ext>
            </a:extLst>
          </p:cNvPr>
          <p:cNvSpPr>
            <a:spLocks noGrp="1"/>
          </p:cNvSpPr>
          <p:nvPr>
            <p:ph type="title"/>
          </p:nvPr>
        </p:nvSpPr>
        <p:spPr>
          <a:xfrm>
            <a:off x="102112" y="164757"/>
            <a:ext cx="8701238" cy="856735"/>
          </a:xfrm>
        </p:spPr>
        <p:txBody>
          <a:bodyPr/>
          <a:lstStyle/>
          <a:p>
            <a:r>
              <a:rPr lang="en-US" altLang="en-US" sz="3000" dirty="0"/>
              <a:t>Skill Drill 13-12: </a:t>
            </a:r>
            <a:r>
              <a:rPr lang="en-US" sz="3000" dirty="0"/>
              <a:t>Locating and Identifying </a:t>
            </a:r>
            <a:br>
              <a:rPr lang="en-US" sz="3000" dirty="0"/>
            </a:br>
            <a:r>
              <a:rPr lang="en-US" sz="3000" dirty="0"/>
              <a:t>Fluid Leaks </a:t>
            </a:r>
            <a:endParaRPr lang="en-US" altLang="en-US" sz="3000" dirty="0"/>
          </a:p>
        </p:txBody>
      </p:sp>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36605" y="1209171"/>
            <a:ext cx="458847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1. </a:t>
            </a:r>
            <a:r>
              <a:rPr lang="en-US" sz="2200" b="1" dirty="0"/>
              <a:t>	</a:t>
            </a:r>
            <a:r>
              <a:rPr lang="en-US" sz="2200" dirty="0"/>
              <a:t>Safely raise and support the vehicle on a lift. Use a light to check for fluid leaks at any place that fluids can leak. </a:t>
            </a:r>
          </a:p>
        </p:txBody>
      </p:sp>
      <p:pic>
        <p:nvPicPr>
          <p:cNvPr id="69634" name="Picture 2" descr=" A photo of a technician inspecting fluid leaks in a vehicle on a car l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9308" y="1311291"/>
            <a:ext cx="2869388" cy="2149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6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LO 13-1: </a:t>
            </a:r>
            <a:r>
              <a:rPr lang="en-US" sz="3000" dirty="0"/>
              <a:t>Perform in-vehicle inspection. </a:t>
            </a:r>
          </a:p>
        </p:txBody>
      </p:sp>
      <p:sp>
        <p:nvSpPr>
          <p:cNvPr id="3" name="Content Placeholder 2"/>
          <p:cNvSpPr>
            <a:spLocks noGrp="1"/>
          </p:cNvSpPr>
          <p:nvPr>
            <p:ph idx="1"/>
          </p:nvPr>
        </p:nvSpPr>
        <p:spPr>
          <a:xfrm>
            <a:off x="428367" y="846667"/>
            <a:ext cx="8292300" cy="3378824"/>
          </a:xfrm>
        </p:spPr>
        <p:txBody>
          <a:bodyPr/>
          <a:lstStyle/>
          <a:p>
            <a:pPr lvl="0"/>
            <a:r>
              <a:rPr lang="en-US" sz="2200" dirty="0"/>
              <a:t>Horn</a:t>
            </a:r>
          </a:p>
          <a:p>
            <a:pPr lvl="1"/>
            <a:r>
              <a:rPr lang="en-US" sz="1800" dirty="0"/>
              <a:t>Operated by a relay or by vehicle body control module (BCM)</a:t>
            </a:r>
          </a:p>
          <a:p>
            <a:pPr lvl="1"/>
            <a:r>
              <a:rPr lang="en-US" sz="1800" dirty="0"/>
              <a:t>Located in front of vehicle</a:t>
            </a:r>
          </a:p>
          <a:p>
            <a:pPr lvl="2"/>
            <a:r>
              <a:rPr lang="en-US" sz="1600" dirty="0"/>
              <a:t>Behind grill or bumper</a:t>
            </a:r>
          </a:p>
          <a:p>
            <a:pPr lvl="1"/>
            <a:r>
              <a:rPr lang="en-US" sz="1800" dirty="0"/>
              <a:t>Some cars have two horns</a:t>
            </a:r>
          </a:p>
          <a:p>
            <a:pPr lvl="2"/>
            <a:r>
              <a:rPr lang="en-US" sz="1600" dirty="0"/>
              <a:t>One has a lower pitch than the other</a:t>
            </a:r>
          </a:p>
          <a:p>
            <a:r>
              <a:rPr lang="en-US" sz="2200" dirty="0"/>
              <a:t>Check horn quickly before driving vehicle into the shop</a:t>
            </a:r>
          </a:p>
        </p:txBody>
      </p:sp>
    </p:spTree>
    <p:extLst>
      <p:ext uri="{BB962C8B-B14F-4D97-AF65-F5344CB8AC3E}">
        <p14:creationId xmlns:p14="http://schemas.microsoft.com/office/powerpoint/2010/main" val="17005848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28367" y="1225883"/>
            <a:ext cx="46049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2. 	Once leaky fluid is found, follow it to its source. </a:t>
            </a:r>
          </a:p>
        </p:txBody>
      </p:sp>
      <p:sp>
        <p:nvSpPr>
          <p:cNvPr id="7" name="Rectangle 2">
            <a:extLst>
              <a:ext uri="{FF2B5EF4-FFF2-40B4-BE49-F238E27FC236}">
                <a16:creationId xmlns:a16="http://schemas.microsoft.com/office/drawing/2014/main" id="{B52984EF-4F4F-5943-BA85-8B57F0D3E146}"/>
              </a:ext>
            </a:extLst>
          </p:cNvPr>
          <p:cNvSpPr>
            <a:spLocks noGrp="1"/>
          </p:cNvSpPr>
          <p:nvPr>
            <p:ph type="title"/>
          </p:nvPr>
        </p:nvSpPr>
        <p:spPr>
          <a:xfrm>
            <a:off x="102112" y="164757"/>
            <a:ext cx="8701238" cy="856735"/>
          </a:xfrm>
        </p:spPr>
        <p:txBody>
          <a:bodyPr/>
          <a:lstStyle/>
          <a:p>
            <a:r>
              <a:rPr lang="en-US" altLang="en-US" sz="3000" dirty="0"/>
              <a:t>Skill Drill 13-12: </a:t>
            </a:r>
            <a:r>
              <a:rPr lang="en-US" sz="3000" dirty="0"/>
              <a:t>Locating and Identifying </a:t>
            </a:r>
            <a:br>
              <a:rPr lang="en-US" sz="3000" dirty="0"/>
            </a:br>
            <a:r>
              <a:rPr lang="en-US" sz="3000" dirty="0"/>
              <a:t>Fluid Leaks </a:t>
            </a:r>
            <a:endParaRPr lang="en-US" altLang="en-US" sz="3000" dirty="0"/>
          </a:p>
        </p:txBody>
      </p:sp>
      <p:pic>
        <p:nvPicPr>
          <p:cNvPr id="70658" name="Picture 2" descr="A photo of a leaky fluid on a vehicle sec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932" y="1360369"/>
            <a:ext cx="2812300" cy="210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65277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44843" y="1145975"/>
            <a:ext cx="457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3. 	If it is hard to identify exactly where the leak is coming from, you may need to make it leak by pressurizing the cooling system, applying the brakes, or operating the leaking system. </a:t>
            </a:r>
          </a:p>
        </p:txBody>
      </p:sp>
      <p:sp>
        <p:nvSpPr>
          <p:cNvPr id="7" name="Rectangle 2">
            <a:extLst>
              <a:ext uri="{FF2B5EF4-FFF2-40B4-BE49-F238E27FC236}">
                <a16:creationId xmlns:a16="http://schemas.microsoft.com/office/drawing/2014/main" id="{BFCB1D60-C048-114D-BEA9-62D5EA00FF3D}"/>
              </a:ext>
            </a:extLst>
          </p:cNvPr>
          <p:cNvSpPr>
            <a:spLocks noGrp="1"/>
          </p:cNvSpPr>
          <p:nvPr>
            <p:ph type="title"/>
          </p:nvPr>
        </p:nvSpPr>
        <p:spPr>
          <a:xfrm>
            <a:off x="102112" y="164757"/>
            <a:ext cx="8701238" cy="856735"/>
          </a:xfrm>
        </p:spPr>
        <p:txBody>
          <a:bodyPr/>
          <a:lstStyle/>
          <a:p>
            <a:r>
              <a:rPr lang="en-US" altLang="en-US" sz="3000" dirty="0"/>
              <a:t>Skill Drill 13-12: </a:t>
            </a:r>
            <a:r>
              <a:rPr lang="en-US" sz="3000" dirty="0"/>
              <a:t>Locating and Identifying </a:t>
            </a:r>
            <a:br>
              <a:rPr lang="en-US" sz="3000" dirty="0"/>
            </a:br>
            <a:r>
              <a:rPr lang="en-US" sz="3000" dirty="0"/>
              <a:t>Fluid Leaks </a:t>
            </a:r>
            <a:endParaRPr lang="en-US" altLang="en-US" sz="3000" dirty="0"/>
          </a:p>
        </p:txBody>
      </p:sp>
      <p:pic>
        <p:nvPicPr>
          <p:cNvPr id="71682" name="Picture 2" descr="A photo of a hand pointing to a section which could be a potential cause of fluid l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938" y="1266365"/>
            <a:ext cx="2999001" cy="2169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2316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61865" y="1175263"/>
            <a:ext cx="457969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4. 	If you still cannot make it leak, try releasing the pressure or turning off the system. Sometimes leaks happen only when the system is shut off. This is a leak from the water pump weep hole. </a:t>
            </a:r>
          </a:p>
        </p:txBody>
      </p:sp>
      <p:sp>
        <p:nvSpPr>
          <p:cNvPr id="7" name="Rectangle 2">
            <a:extLst>
              <a:ext uri="{FF2B5EF4-FFF2-40B4-BE49-F238E27FC236}">
                <a16:creationId xmlns:a16="http://schemas.microsoft.com/office/drawing/2014/main" id="{37224E73-4F7C-A04D-9214-A2C2DC1B4514}"/>
              </a:ext>
            </a:extLst>
          </p:cNvPr>
          <p:cNvSpPr>
            <a:spLocks noGrp="1"/>
          </p:cNvSpPr>
          <p:nvPr>
            <p:ph type="title"/>
          </p:nvPr>
        </p:nvSpPr>
        <p:spPr>
          <a:xfrm>
            <a:off x="102112" y="164757"/>
            <a:ext cx="8701238" cy="856735"/>
          </a:xfrm>
        </p:spPr>
        <p:txBody>
          <a:bodyPr/>
          <a:lstStyle/>
          <a:p>
            <a:r>
              <a:rPr lang="en-US" altLang="en-US" sz="3000" dirty="0"/>
              <a:t>Skill Drill 13-12: </a:t>
            </a:r>
            <a:r>
              <a:rPr lang="en-US" sz="3000" dirty="0"/>
              <a:t>Locating and Identifying </a:t>
            </a:r>
            <a:br>
              <a:rPr lang="en-US" sz="3000" dirty="0"/>
            </a:br>
            <a:r>
              <a:rPr lang="en-US" sz="3000" dirty="0"/>
              <a:t>Fluid Leaks </a:t>
            </a:r>
            <a:endParaRPr lang="en-US" altLang="en-US" sz="3000" dirty="0"/>
          </a:p>
        </p:txBody>
      </p:sp>
      <p:pic>
        <p:nvPicPr>
          <p:cNvPr id="72706" name="Picture 2" descr="A close-up view of a section with a leak in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24" y="1280283"/>
            <a:ext cx="2861235" cy="215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7950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13-13: </a:t>
            </a:r>
            <a:r>
              <a:rPr lang="en-US" sz="3600" dirty="0"/>
              <a:t>Performing an </a:t>
            </a:r>
            <a:br>
              <a:rPr lang="en-US" sz="3600" dirty="0"/>
            </a:br>
            <a:r>
              <a:rPr lang="en-US" sz="3600" dirty="0"/>
              <a:t>Under-Vehicle Inspection </a:t>
            </a:r>
            <a:endParaRPr lang="en-US" dirty="0"/>
          </a:p>
        </p:txBody>
      </p:sp>
    </p:spTree>
    <p:extLst>
      <p:ext uri="{BB962C8B-B14F-4D97-AF65-F5344CB8AC3E}">
        <p14:creationId xmlns:p14="http://schemas.microsoft.com/office/powerpoint/2010/main" val="343297404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8F46E2D9-10BF-8F4E-94F9-5713AC38287F}"/>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sp>
        <p:nvSpPr>
          <p:cNvPr id="177155" name="Rectangle 1">
            <a:extLst>
              <a:ext uri="{FF2B5EF4-FFF2-40B4-BE49-F238E27FC236}">
                <a16:creationId xmlns:a16="http://schemas.microsoft.com/office/drawing/2014/main" id="{4BA8C9BA-6290-7B42-88E6-5B7B21743448}"/>
              </a:ext>
            </a:extLst>
          </p:cNvPr>
          <p:cNvSpPr>
            <a:spLocks noChangeArrowheads="1"/>
          </p:cNvSpPr>
          <p:nvPr/>
        </p:nvSpPr>
        <p:spPr bwMode="auto">
          <a:xfrm>
            <a:off x="474593" y="1199366"/>
            <a:ext cx="455872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458788" indent="-450850">
              <a:buFont typeface="+mj-lt"/>
              <a:buAutoNum type="arabicPeriod"/>
            </a:pPr>
            <a:r>
              <a:rPr lang="en-US" altLang="en-US" sz="2200" dirty="0"/>
              <a:t>Safely raise and secure the vehicle at a comfortable working height. Work systematically. Pay particular attention to any fluid leaks. </a:t>
            </a:r>
          </a:p>
        </p:txBody>
      </p:sp>
      <p:pic>
        <p:nvPicPr>
          <p:cNvPr id="77826" name="Picture 2" descr="A photo of a car lifted up by a safety rais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3553" y="1340369"/>
            <a:ext cx="3041235" cy="2026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78836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
            <a:extLst>
              <a:ext uri="{FF2B5EF4-FFF2-40B4-BE49-F238E27FC236}">
                <a16:creationId xmlns:a16="http://schemas.microsoft.com/office/drawing/2014/main" id="{00F41C34-B6BB-8D4D-8124-1AB7FBF660F3}"/>
              </a:ext>
            </a:extLst>
          </p:cNvPr>
          <p:cNvSpPr>
            <a:spLocks noChangeArrowheads="1"/>
          </p:cNvSpPr>
          <p:nvPr/>
        </p:nvSpPr>
        <p:spPr bwMode="auto">
          <a:xfrm>
            <a:off x="514348" y="1155321"/>
            <a:ext cx="512033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458788" indent="-450850">
              <a:buFont typeface="Arial" panose="020B0604020202020204" pitchFamily="34" charset="0"/>
              <a:buAutoNum type="arabicPeriod" startAt="2"/>
            </a:pPr>
            <a:r>
              <a:rPr lang="en-US" altLang="en-US" sz="2000" dirty="0"/>
              <a:t>Check the steering parts. </a:t>
            </a:r>
            <a:r>
              <a:rPr lang="en-US" sz="2000" dirty="0"/>
              <a:t>Grasp the front and rear of the tire and pivot it to detect wear in the steering components. Grasp the tire at the top and bottom and pivot it to detect movement in the wheel bearings or ball joints. Look for missing or torn rubber boots around the tie-rod ends and steering rack. Inspect the rack bushings and other rubber suspension bushings. </a:t>
            </a:r>
            <a:endParaRPr lang="en-US" altLang="en-US" sz="2000" dirty="0"/>
          </a:p>
        </p:txBody>
      </p:sp>
      <p:sp>
        <p:nvSpPr>
          <p:cNvPr id="7" name="Rectangle 2">
            <a:extLst>
              <a:ext uri="{FF2B5EF4-FFF2-40B4-BE49-F238E27FC236}">
                <a16:creationId xmlns:a16="http://schemas.microsoft.com/office/drawing/2014/main" id="{1765A61E-BA8D-5C45-8727-B28DDD8CF162}"/>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pic>
        <p:nvPicPr>
          <p:cNvPr id="78850" name="Picture 2" descr="A close-up view of a finger pointing to wear in a steering 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4668" y="1266825"/>
            <a:ext cx="2764575" cy="18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7669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1">
            <a:extLst>
              <a:ext uri="{FF2B5EF4-FFF2-40B4-BE49-F238E27FC236}">
                <a16:creationId xmlns:a16="http://schemas.microsoft.com/office/drawing/2014/main" id="{5B09412D-BD55-E74E-A4F6-82BBFB874972}"/>
              </a:ext>
            </a:extLst>
          </p:cNvPr>
          <p:cNvSpPr>
            <a:spLocks noChangeArrowheads="1"/>
          </p:cNvSpPr>
          <p:nvPr/>
        </p:nvSpPr>
        <p:spPr bwMode="auto">
          <a:xfrm>
            <a:off x="474593" y="1196418"/>
            <a:ext cx="4558726"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3. 	Inspect all four shock absorbers for signs of damage or leaks. Check the brake hoses and lines for signs of cracking, abrasions, or bulging. </a:t>
            </a:r>
            <a:endParaRPr lang="en-US" sz="2200" dirty="0">
              <a:effectLst/>
            </a:endParaRPr>
          </a:p>
        </p:txBody>
      </p:sp>
      <p:sp>
        <p:nvSpPr>
          <p:cNvPr id="7" name="Rectangle 2">
            <a:extLst>
              <a:ext uri="{FF2B5EF4-FFF2-40B4-BE49-F238E27FC236}">
                <a16:creationId xmlns:a16="http://schemas.microsoft.com/office/drawing/2014/main" id="{1C8B30F8-6566-1146-B968-753DD92719FC}"/>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pic>
        <p:nvPicPr>
          <p:cNvPr id="79874" name="Picture 2" descr="A photo of a hand holding wires of a shock absorb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49" y="1346719"/>
            <a:ext cx="3021907" cy="200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2442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
            <a:extLst>
              <a:ext uri="{FF2B5EF4-FFF2-40B4-BE49-F238E27FC236}">
                <a16:creationId xmlns:a16="http://schemas.microsoft.com/office/drawing/2014/main" id="{BAFBECE1-9AD1-2D4E-9264-334905680E24}"/>
              </a:ext>
            </a:extLst>
          </p:cNvPr>
          <p:cNvSpPr>
            <a:spLocks noChangeArrowheads="1"/>
          </p:cNvSpPr>
          <p:nvPr/>
        </p:nvSpPr>
        <p:spPr bwMode="auto">
          <a:xfrm>
            <a:off x="615353" y="1239024"/>
            <a:ext cx="4434441"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startAt="4"/>
            </a:pPr>
            <a:r>
              <a:rPr lang="en-US" altLang="en-US" sz="2200" dirty="0"/>
              <a:t>Check the front-wheel drive axles. On vehicles with front-wheel drive, </a:t>
            </a:r>
            <a:r>
              <a:rPr lang="en-US" sz="2200" dirty="0"/>
              <a:t>examine the inner and outer CV boots for cracks or tears. </a:t>
            </a:r>
          </a:p>
        </p:txBody>
      </p:sp>
      <p:sp>
        <p:nvSpPr>
          <p:cNvPr id="7" name="Rectangle 2">
            <a:extLst>
              <a:ext uri="{FF2B5EF4-FFF2-40B4-BE49-F238E27FC236}">
                <a16:creationId xmlns:a16="http://schemas.microsoft.com/office/drawing/2014/main" id="{D576002F-2490-124C-B8BF-CBDCEBB9C718}"/>
              </a:ext>
            </a:extLst>
          </p:cNvPr>
          <p:cNvSpPr txBox="1">
            <a:spLocks/>
          </p:cNvSpPr>
          <p:nvPr/>
        </p:nvSpPr>
        <p:spPr>
          <a:xfrm>
            <a:off x="474593" y="156519"/>
            <a:ext cx="8232802" cy="85673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a:t>Skill Drill 13-13: </a:t>
            </a:r>
            <a:r>
              <a:rPr lang="en-US" sz="3000"/>
              <a:t>Performing an </a:t>
            </a:r>
            <a:br>
              <a:rPr lang="en-US" sz="3000"/>
            </a:br>
            <a:r>
              <a:rPr lang="en-US" sz="3000"/>
              <a:t>Under-Vehicle Inspection </a:t>
            </a:r>
            <a:endParaRPr lang="en-US" altLang="en-US" sz="3000" dirty="0"/>
          </a:p>
        </p:txBody>
      </p:sp>
      <p:pic>
        <p:nvPicPr>
          <p:cNvPr id="80898" name="Picture 2" descr="A close-up view of the front-wheel drive axles in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4110" y="1353070"/>
            <a:ext cx="2934203" cy="191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4895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a:extLst>
              <a:ext uri="{FF2B5EF4-FFF2-40B4-BE49-F238E27FC236}">
                <a16:creationId xmlns:a16="http://schemas.microsoft.com/office/drawing/2014/main" id="{B60300AF-55DE-2646-ABF7-9862F254F217}"/>
              </a:ext>
            </a:extLst>
          </p:cNvPr>
          <p:cNvSpPr>
            <a:spLocks noChangeArrowheads="1"/>
          </p:cNvSpPr>
          <p:nvPr/>
        </p:nvSpPr>
        <p:spPr bwMode="auto">
          <a:xfrm>
            <a:off x="474592" y="1193141"/>
            <a:ext cx="4682293"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000" dirty="0"/>
              <a:t>5. 	Check the transmission area. Trace and record the source of fluid leaks. Check the mount. With a manual transmission, check the clutch operating mechanism for damage. For an automatic transmission, check the shift linkage for any damage. If the transmission is electronically controlled, check the wiring for damage. </a:t>
            </a:r>
            <a:endParaRPr lang="en-US" sz="2000" dirty="0">
              <a:effectLst/>
            </a:endParaRPr>
          </a:p>
        </p:txBody>
      </p:sp>
      <p:sp>
        <p:nvSpPr>
          <p:cNvPr id="7" name="Rectangle 2">
            <a:extLst>
              <a:ext uri="{FF2B5EF4-FFF2-40B4-BE49-F238E27FC236}">
                <a16:creationId xmlns:a16="http://schemas.microsoft.com/office/drawing/2014/main" id="{DD670A67-FB6E-4D4A-8DF1-F1A350490B49}"/>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pic>
        <p:nvPicPr>
          <p:cNvPr id="81922" name="Picture 2" descr="A photo of a technician inspecting the transmission area of a vehicle raised with a safety li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660" y="1288878"/>
            <a:ext cx="2901703" cy="1898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9425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
            <a:extLst>
              <a:ext uri="{FF2B5EF4-FFF2-40B4-BE49-F238E27FC236}">
                <a16:creationId xmlns:a16="http://schemas.microsoft.com/office/drawing/2014/main" id="{B60300AF-55DE-2646-ABF7-9862F254F217}"/>
              </a:ext>
            </a:extLst>
          </p:cNvPr>
          <p:cNvSpPr>
            <a:spLocks noChangeArrowheads="1"/>
          </p:cNvSpPr>
          <p:nvPr/>
        </p:nvSpPr>
        <p:spPr bwMode="auto">
          <a:xfrm>
            <a:off x="433404" y="1171366"/>
            <a:ext cx="472849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6.</a:t>
            </a:r>
            <a:r>
              <a:rPr lang="en-US" sz="2200" b="1" dirty="0"/>
              <a:t> 	</a:t>
            </a:r>
            <a:r>
              <a:rPr lang="en-US" sz="2200" dirty="0"/>
              <a:t>Check the exhaust system. Examine the catalytic converter, muffler, and resonator for signs of corrosion or deterioration. Inspect the heat shields. Check the tailpipe for corrosion, and check for damaged or missing hangers. </a:t>
            </a:r>
            <a:endParaRPr lang="en-US" sz="2200" dirty="0">
              <a:effectLst/>
            </a:endParaRPr>
          </a:p>
        </p:txBody>
      </p:sp>
      <p:sp>
        <p:nvSpPr>
          <p:cNvPr id="7" name="Rectangle 2">
            <a:extLst>
              <a:ext uri="{FF2B5EF4-FFF2-40B4-BE49-F238E27FC236}">
                <a16:creationId xmlns:a16="http://schemas.microsoft.com/office/drawing/2014/main" id="{399E7222-6F47-264A-BE97-AB3581D6004A}"/>
              </a:ext>
            </a:extLst>
          </p:cNvPr>
          <p:cNvSpPr txBox="1">
            <a:spLocks/>
          </p:cNvSpPr>
          <p:nvPr/>
        </p:nvSpPr>
        <p:spPr>
          <a:xfrm>
            <a:off x="474593" y="156519"/>
            <a:ext cx="8232802" cy="85673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a:t>Skill Drill 13-13: </a:t>
            </a:r>
            <a:r>
              <a:rPr lang="en-US" sz="3000"/>
              <a:t>Performing an </a:t>
            </a:r>
            <a:br>
              <a:rPr lang="en-US" sz="3000"/>
            </a:br>
            <a:r>
              <a:rPr lang="en-US" sz="3000"/>
              <a:t>Under-Vehicle Inspection </a:t>
            </a:r>
            <a:endParaRPr lang="en-US" altLang="en-US" sz="3000" dirty="0"/>
          </a:p>
        </p:txBody>
      </p:sp>
      <p:pic>
        <p:nvPicPr>
          <p:cNvPr id="82946" name="Picture 2" descr="A photo of a technician inspecting the exhaust system of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749" y="1279525"/>
            <a:ext cx="2942118" cy="192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835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LO 13-1: </a:t>
            </a:r>
            <a:r>
              <a:rPr lang="en-US" sz="3000" dirty="0"/>
              <a:t>Perform in-vehicle inspection. </a:t>
            </a:r>
          </a:p>
        </p:txBody>
      </p:sp>
      <p:sp>
        <p:nvSpPr>
          <p:cNvPr id="3" name="Content Placeholder 2"/>
          <p:cNvSpPr>
            <a:spLocks noGrp="1"/>
          </p:cNvSpPr>
          <p:nvPr>
            <p:ph idx="1"/>
          </p:nvPr>
        </p:nvSpPr>
        <p:spPr>
          <a:xfrm>
            <a:off x="428367" y="846667"/>
            <a:ext cx="8292300" cy="3378824"/>
          </a:xfrm>
        </p:spPr>
        <p:txBody>
          <a:bodyPr/>
          <a:lstStyle/>
          <a:p>
            <a:pPr lvl="0"/>
            <a:r>
              <a:rPr lang="en-US" sz="2200" dirty="0"/>
              <a:t>Interior lights</a:t>
            </a:r>
          </a:p>
          <a:p>
            <a:pPr lvl="1"/>
            <a:r>
              <a:rPr lang="en-US" sz="1800" dirty="0"/>
              <a:t>Courtesy lights</a:t>
            </a:r>
          </a:p>
          <a:p>
            <a:pPr lvl="2"/>
            <a:r>
              <a:rPr lang="en-US" sz="1600" dirty="0"/>
              <a:t>Turn on with use of key or after opening driver’s door </a:t>
            </a:r>
          </a:p>
          <a:p>
            <a:pPr lvl="1"/>
            <a:r>
              <a:rPr lang="en-US" sz="1800" dirty="0"/>
              <a:t>Dome lights</a:t>
            </a:r>
          </a:p>
          <a:p>
            <a:pPr lvl="2"/>
            <a:r>
              <a:rPr lang="en-US" sz="1600" dirty="0"/>
              <a:t>Turn on with use of key or after opening driver’s door </a:t>
            </a:r>
          </a:p>
          <a:p>
            <a:pPr lvl="2"/>
            <a:r>
              <a:rPr lang="en-US" sz="1600" dirty="0"/>
              <a:t>Can be switched on when door is closed</a:t>
            </a:r>
          </a:p>
          <a:p>
            <a:pPr lvl="1"/>
            <a:r>
              <a:rPr lang="en-US" sz="1800" dirty="0"/>
              <a:t>Vanity lights</a:t>
            </a:r>
          </a:p>
          <a:p>
            <a:pPr lvl="2"/>
            <a:r>
              <a:rPr lang="en-US" sz="1600" dirty="0"/>
              <a:t>Usually on back of visor; switched on</a:t>
            </a:r>
          </a:p>
          <a:p>
            <a:pPr lvl="1"/>
            <a:r>
              <a:rPr lang="en-US" sz="1800" dirty="0"/>
              <a:t>Map lights</a:t>
            </a:r>
          </a:p>
          <a:p>
            <a:pPr lvl="2"/>
            <a:r>
              <a:rPr lang="en-US" sz="1600" dirty="0"/>
              <a:t>Usually turn on when moved into a position in which they can be used</a:t>
            </a:r>
          </a:p>
          <a:p>
            <a:pPr lvl="2"/>
            <a:endParaRPr lang="en-US" sz="1200" dirty="0"/>
          </a:p>
        </p:txBody>
      </p:sp>
    </p:spTree>
    <p:extLst>
      <p:ext uri="{BB962C8B-B14F-4D97-AF65-F5344CB8AC3E}">
        <p14:creationId xmlns:p14="http://schemas.microsoft.com/office/powerpoint/2010/main" val="3296465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
            <a:extLst>
              <a:ext uri="{FF2B5EF4-FFF2-40B4-BE49-F238E27FC236}">
                <a16:creationId xmlns:a16="http://schemas.microsoft.com/office/drawing/2014/main" id="{135D21D5-00D7-DA4A-9D66-2F9CBF30ED98}"/>
              </a:ext>
            </a:extLst>
          </p:cNvPr>
          <p:cNvSpPr>
            <a:spLocks noChangeArrowheads="1"/>
          </p:cNvSpPr>
          <p:nvPr/>
        </p:nvSpPr>
        <p:spPr bwMode="auto">
          <a:xfrm>
            <a:off x="548263" y="1191398"/>
            <a:ext cx="4798094"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startAt="7"/>
            </a:pPr>
            <a:r>
              <a:rPr lang="en-US" altLang="en-US" sz="2200" dirty="0"/>
              <a:t>Check the parking brake cables. Inspect the parking brake cable to make sure it is not frayed, damaged, or binding. Look for rusted or swollen cable housings. Pull on the cables, and check that the parking brake applies. </a:t>
            </a:r>
            <a:r>
              <a:rPr lang="en-US" sz="2200" dirty="0"/>
              <a:t>Lubricate the cable if specified. </a:t>
            </a:r>
          </a:p>
        </p:txBody>
      </p:sp>
      <p:sp>
        <p:nvSpPr>
          <p:cNvPr id="7" name="Rectangle 2">
            <a:extLst>
              <a:ext uri="{FF2B5EF4-FFF2-40B4-BE49-F238E27FC236}">
                <a16:creationId xmlns:a16="http://schemas.microsoft.com/office/drawing/2014/main" id="{B14A8AB5-E966-004F-8FD2-10A4C6844562}"/>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pic>
        <p:nvPicPr>
          <p:cNvPr id="83970" name="Picture 2" descr="A photo of a gloved hand holding the parking brake cables of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115" y="1322701"/>
            <a:ext cx="3001665" cy="1993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9624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
            <a:extLst>
              <a:ext uri="{FF2B5EF4-FFF2-40B4-BE49-F238E27FC236}">
                <a16:creationId xmlns:a16="http://schemas.microsoft.com/office/drawing/2014/main" id="{331F91F2-7404-B947-B1AE-E028ECF7E5EE}"/>
              </a:ext>
            </a:extLst>
          </p:cNvPr>
          <p:cNvSpPr>
            <a:spLocks noChangeArrowheads="1"/>
          </p:cNvSpPr>
          <p:nvPr/>
        </p:nvSpPr>
        <p:spPr bwMode="auto">
          <a:xfrm>
            <a:off x="474593" y="1196412"/>
            <a:ext cx="5127137"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100" dirty="0"/>
              <a:t>8. 	Check the driveshaft. On rear-wheel drive vehicles, inspect the driveshaft universal joints for signs of excess movement or rust. To check for wear, rotate the shaft and flange in opposite directions (there should be no up-and-down or side-to-side movement). On four-wheel drive vehicles, inspect the front driveshaft universals. </a:t>
            </a:r>
            <a:endParaRPr lang="en-US" sz="2100" dirty="0">
              <a:effectLst/>
            </a:endParaRPr>
          </a:p>
        </p:txBody>
      </p:sp>
      <p:sp>
        <p:nvSpPr>
          <p:cNvPr id="7" name="Rectangle 2">
            <a:extLst>
              <a:ext uri="{FF2B5EF4-FFF2-40B4-BE49-F238E27FC236}">
                <a16:creationId xmlns:a16="http://schemas.microsoft.com/office/drawing/2014/main" id="{94DAD65C-A323-B944-B0ED-478EE6526860}"/>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pic>
        <p:nvPicPr>
          <p:cNvPr id="84994" name="Picture 2" descr="A photo of a gloved hand holding a  drivesha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352550"/>
            <a:ext cx="2902884" cy="193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109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a:extLst>
              <a:ext uri="{FF2B5EF4-FFF2-40B4-BE49-F238E27FC236}">
                <a16:creationId xmlns:a16="http://schemas.microsoft.com/office/drawing/2014/main" id="{BE692418-1B5C-8D46-8211-CCF549528F65}"/>
              </a:ext>
            </a:extLst>
          </p:cNvPr>
          <p:cNvSpPr>
            <a:spLocks noChangeArrowheads="1"/>
          </p:cNvSpPr>
          <p:nvPr/>
        </p:nvSpPr>
        <p:spPr bwMode="auto">
          <a:xfrm>
            <a:off x="474592" y="1176665"/>
            <a:ext cx="4995331"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458788" indent="-458788">
              <a:buFont typeface="+mj-lt"/>
              <a:buAutoNum type="arabicPeriod" startAt="9"/>
            </a:pPr>
            <a:r>
              <a:rPr lang="en-US" sz="2000" dirty="0"/>
              <a:t>Check the differential and rear suspension area. Inspect the pinion shaft oil seal for any signs of leakage. Inspect the suspension mounting bushings for signs of deterioration or damage. If the vehicle is fitted with leaf springs, inspect them for any cracks or misalignment. Inspect the brake hoses for signs of cracking, abrasion, and bulges. </a:t>
            </a:r>
            <a:endParaRPr lang="en-US" sz="2000" dirty="0">
              <a:effectLst/>
            </a:endParaRPr>
          </a:p>
        </p:txBody>
      </p:sp>
      <p:sp>
        <p:nvSpPr>
          <p:cNvPr id="7" name="Rectangle 2">
            <a:extLst>
              <a:ext uri="{FF2B5EF4-FFF2-40B4-BE49-F238E27FC236}">
                <a16:creationId xmlns:a16="http://schemas.microsoft.com/office/drawing/2014/main" id="{BE208597-2FEF-D34E-9812-038A20BB4812}"/>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pic>
        <p:nvPicPr>
          <p:cNvPr id="86018" name="Picture 2" descr="A photo of a hand near the differential and rear suspension area of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207" y="1273175"/>
            <a:ext cx="2924392" cy="192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79952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
            <a:extLst>
              <a:ext uri="{FF2B5EF4-FFF2-40B4-BE49-F238E27FC236}">
                <a16:creationId xmlns:a16="http://schemas.microsoft.com/office/drawing/2014/main" id="{4211C081-AACD-A544-97E3-EB3F66ACDC2E}"/>
              </a:ext>
            </a:extLst>
          </p:cNvPr>
          <p:cNvSpPr>
            <a:spLocks noChangeArrowheads="1"/>
          </p:cNvSpPr>
          <p:nvPr/>
        </p:nvSpPr>
        <p:spPr bwMode="auto">
          <a:xfrm>
            <a:off x="474593" y="1203413"/>
            <a:ext cx="462462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465137">
              <a:buFont typeface="+mj-lt"/>
              <a:buAutoNum type="arabicPeriod" startAt="10"/>
            </a:pPr>
            <a:r>
              <a:rPr lang="en-US" sz="2200" dirty="0"/>
              <a:t>Check the fuel tank area. Check all the fuel lines and brake lines for signs of damage, abrasions, leaks, or rust. </a:t>
            </a:r>
            <a:endParaRPr lang="en-US" sz="2200" dirty="0">
              <a:effectLst/>
            </a:endParaRPr>
          </a:p>
        </p:txBody>
      </p:sp>
      <p:sp>
        <p:nvSpPr>
          <p:cNvPr id="7" name="Rectangle 2">
            <a:extLst>
              <a:ext uri="{FF2B5EF4-FFF2-40B4-BE49-F238E27FC236}">
                <a16:creationId xmlns:a16="http://schemas.microsoft.com/office/drawing/2014/main" id="{B0B80575-38DF-7D48-9825-16C3FB770CA2}"/>
              </a:ext>
            </a:extLst>
          </p:cNvPr>
          <p:cNvSpPr>
            <a:spLocks noGrp="1"/>
          </p:cNvSpPr>
          <p:nvPr>
            <p:ph type="title"/>
          </p:nvPr>
        </p:nvSpPr>
        <p:spPr>
          <a:xfrm>
            <a:off x="474593" y="156519"/>
            <a:ext cx="8232802" cy="856735"/>
          </a:xfrm>
        </p:spPr>
        <p:txBody>
          <a:bodyPr/>
          <a:lstStyle/>
          <a:p>
            <a:r>
              <a:rPr lang="en-US" altLang="en-US" sz="3000" dirty="0"/>
              <a:t>Skill Drill 13-13: </a:t>
            </a:r>
            <a:r>
              <a:rPr lang="en-US" sz="3000" dirty="0"/>
              <a:t>Performing an </a:t>
            </a:r>
            <a:br>
              <a:rPr lang="en-US" sz="3000" dirty="0"/>
            </a:br>
            <a:r>
              <a:rPr lang="en-US" sz="3000" dirty="0"/>
              <a:t>Under-Vehicle Inspection </a:t>
            </a:r>
            <a:endParaRPr lang="en-US" altLang="en-US" sz="3000" dirty="0"/>
          </a:p>
        </p:txBody>
      </p:sp>
      <p:pic>
        <p:nvPicPr>
          <p:cNvPr id="87042" name="Picture 2" descr="A photo of a technician inspecting the fuel tank area of a vehi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399" y="1327576"/>
            <a:ext cx="2962568" cy="197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6974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13-14: </a:t>
            </a:r>
            <a:r>
              <a:rPr lang="en-US" sz="3600" dirty="0"/>
              <a:t>Performing a Visual Inspection of the Vehicle’s Exterior </a:t>
            </a:r>
            <a:endParaRPr lang="en-US" dirty="0"/>
          </a:p>
        </p:txBody>
      </p:sp>
    </p:spTree>
    <p:extLst>
      <p:ext uri="{BB962C8B-B14F-4D97-AF65-F5344CB8AC3E}">
        <p14:creationId xmlns:p14="http://schemas.microsoft.com/office/powerpoint/2010/main" val="513050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0CBCCB6C-A1AA-1A43-874A-42B6665CA7C1}"/>
              </a:ext>
            </a:extLst>
          </p:cNvPr>
          <p:cNvSpPr>
            <a:spLocks noGrp="1"/>
          </p:cNvSpPr>
          <p:nvPr>
            <p:ph type="title"/>
          </p:nvPr>
        </p:nvSpPr>
        <p:spPr>
          <a:xfrm>
            <a:off x="444843" y="164757"/>
            <a:ext cx="8262552" cy="889686"/>
          </a:xfrm>
        </p:spPr>
        <p:txBody>
          <a:bodyPr/>
          <a:lstStyle/>
          <a:p>
            <a:r>
              <a:rPr lang="en-US" altLang="en-US" sz="3000" dirty="0"/>
              <a:t>Skill Drill 13-14: </a:t>
            </a:r>
            <a:r>
              <a:rPr lang="en-US" sz="3000" dirty="0"/>
              <a:t>Performing a Visual Inspection of the Vehicle’s Exterior </a:t>
            </a:r>
            <a:endParaRPr lang="en-US" altLang="en-US" sz="3000" dirty="0"/>
          </a:p>
        </p:txBody>
      </p:sp>
      <p:sp>
        <p:nvSpPr>
          <p:cNvPr id="95235" name="Rectangle 1">
            <a:extLst>
              <a:ext uri="{FF2B5EF4-FFF2-40B4-BE49-F238E27FC236}">
                <a16:creationId xmlns:a16="http://schemas.microsoft.com/office/drawing/2014/main" id="{A842F3C3-6825-7B49-9A0B-3FE9563DF61F}"/>
              </a:ext>
            </a:extLst>
          </p:cNvPr>
          <p:cNvSpPr>
            <a:spLocks noChangeArrowheads="1"/>
          </p:cNvSpPr>
          <p:nvPr/>
        </p:nvSpPr>
        <p:spPr bwMode="auto">
          <a:xfrm>
            <a:off x="444842" y="1201552"/>
            <a:ext cx="46174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2200" dirty="0"/>
              <a:t>Prepare the vehicle. Park the vehicle in a well-lit area. Turn off the engine and unlock the doors and trunk or rear hatch. </a:t>
            </a:r>
          </a:p>
        </p:txBody>
      </p:sp>
      <p:pic>
        <p:nvPicPr>
          <p:cNvPr id="88066" name="Picture 2" descr="A close-up view of a gloved hand holding a parked vehi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287" y="1325715"/>
            <a:ext cx="3071121" cy="2049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508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a:extLst>
              <a:ext uri="{FF2B5EF4-FFF2-40B4-BE49-F238E27FC236}">
                <a16:creationId xmlns:a16="http://schemas.microsoft.com/office/drawing/2014/main" id="{C8131242-5161-FA4E-ADD7-2F861BEB09CC}"/>
              </a:ext>
            </a:extLst>
          </p:cNvPr>
          <p:cNvSpPr>
            <a:spLocks noChangeArrowheads="1"/>
          </p:cNvSpPr>
          <p:nvPr/>
        </p:nvSpPr>
        <p:spPr bwMode="auto">
          <a:xfrm>
            <a:off x="444843" y="1204603"/>
            <a:ext cx="458847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2200" dirty="0"/>
              <a:t>Walk around the vehicle, observing any obvious items that need attention. Check the body condition.</a:t>
            </a:r>
          </a:p>
        </p:txBody>
      </p:sp>
      <p:sp>
        <p:nvSpPr>
          <p:cNvPr id="7" name="Rectangle 2">
            <a:extLst>
              <a:ext uri="{FF2B5EF4-FFF2-40B4-BE49-F238E27FC236}">
                <a16:creationId xmlns:a16="http://schemas.microsoft.com/office/drawing/2014/main" id="{192A3A45-6CCD-1E4F-9DBD-2FF69195180B}"/>
              </a:ext>
            </a:extLst>
          </p:cNvPr>
          <p:cNvSpPr>
            <a:spLocks noGrp="1"/>
          </p:cNvSpPr>
          <p:nvPr>
            <p:ph type="title"/>
          </p:nvPr>
        </p:nvSpPr>
        <p:spPr>
          <a:xfrm>
            <a:off x="444843" y="164757"/>
            <a:ext cx="8262552" cy="889686"/>
          </a:xfrm>
        </p:spPr>
        <p:txBody>
          <a:bodyPr/>
          <a:lstStyle/>
          <a:p>
            <a:r>
              <a:rPr lang="en-US" altLang="en-US" sz="3000" dirty="0"/>
              <a:t>Skill Drill 13-14: </a:t>
            </a:r>
            <a:r>
              <a:rPr lang="en-US" sz="3000" dirty="0"/>
              <a:t>Performing a Visual Inspection of the Vehicle’s Exterior </a:t>
            </a:r>
            <a:endParaRPr lang="en-US" altLang="en-US" sz="3000" dirty="0"/>
          </a:p>
        </p:txBody>
      </p:sp>
      <p:pic>
        <p:nvPicPr>
          <p:cNvPr id="89090" name="Picture 2" descr="A photo of a gloved hand on the car light of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029" y="1422770"/>
            <a:ext cx="2960778" cy="1969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4157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a:extLst>
              <a:ext uri="{FF2B5EF4-FFF2-40B4-BE49-F238E27FC236}">
                <a16:creationId xmlns:a16="http://schemas.microsoft.com/office/drawing/2014/main" id="{2E92C63D-48E9-5541-A49E-7524385034FD}"/>
              </a:ext>
            </a:extLst>
          </p:cNvPr>
          <p:cNvSpPr>
            <a:spLocks noChangeArrowheads="1"/>
          </p:cNvSpPr>
          <p:nvPr/>
        </p:nvSpPr>
        <p:spPr bwMode="auto">
          <a:xfrm>
            <a:off x="444843" y="1220915"/>
            <a:ext cx="45802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2200" dirty="0"/>
              <a:t>Check exterior component and system operation. </a:t>
            </a:r>
          </a:p>
        </p:txBody>
      </p:sp>
      <p:sp>
        <p:nvSpPr>
          <p:cNvPr id="7" name="Rectangle 2">
            <a:extLst>
              <a:ext uri="{FF2B5EF4-FFF2-40B4-BE49-F238E27FC236}">
                <a16:creationId xmlns:a16="http://schemas.microsoft.com/office/drawing/2014/main" id="{00FE7E63-BFD0-4D4F-9527-9D8FCC189BC3}"/>
              </a:ext>
            </a:extLst>
          </p:cNvPr>
          <p:cNvSpPr>
            <a:spLocks noGrp="1"/>
          </p:cNvSpPr>
          <p:nvPr>
            <p:ph type="title"/>
          </p:nvPr>
        </p:nvSpPr>
        <p:spPr>
          <a:xfrm>
            <a:off x="444843" y="164757"/>
            <a:ext cx="8262552" cy="889686"/>
          </a:xfrm>
        </p:spPr>
        <p:txBody>
          <a:bodyPr/>
          <a:lstStyle/>
          <a:p>
            <a:r>
              <a:rPr lang="en-US" altLang="en-US" sz="3000" dirty="0"/>
              <a:t>Skill Drill 13-14: </a:t>
            </a:r>
            <a:r>
              <a:rPr lang="en-US" sz="3000" dirty="0"/>
              <a:t>Performing a Visual Inspection of the Vehicle’s Exterior </a:t>
            </a:r>
            <a:endParaRPr lang="en-US" altLang="en-US" sz="3000" dirty="0"/>
          </a:p>
        </p:txBody>
      </p:sp>
      <p:pic>
        <p:nvPicPr>
          <p:cNvPr id="90114" name="Picture 2" descr="A photo of a technician holding the wiper of a car with his gloved h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397015"/>
            <a:ext cx="2845357" cy="1893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147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a:extLst>
              <a:ext uri="{FF2B5EF4-FFF2-40B4-BE49-F238E27FC236}">
                <a16:creationId xmlns:a16="http://schemas.microsoft.com/office/drawing/2014/main" id="{F1BFF16A-6C1C-2A49-97CB-43E84740E03C}"/>
              </a:ext>
            </a:extLst>
          </p:cNvPr>
          <p:cNvSpPr>
            <a:spLocks noChangeArrowheads="1"/>
          </p:cNvSpPr>
          <p:nvPr/>
        </p:nvSpPr>
        <p:spPr bwMode="auto">
          <a:xfrm>
            <a:off x="444843" y="1242147"/>
            <a:ext cx="470380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4"/>
            </a:pPr>
            <a:r>
              <a:rPr lang="en-US" altLang="en-US" sz="2200" dirty="0"/>
              <a:t>Open and close doors to check that they are operating correctly.</a:t>
            </a:r>
          </a:p>
        </p:txBody>
      </p:sp>
      <p:sp>
        <p:nvSpPr>
          <p:cNvPr id="7" name="Rectangle 2">
            <a:extLst>
              <a:ext uri="{FF2B5EF4-FFF2-40B4-BE49-F238E27FC236}">
                <a16:creationId xmlns:a16="http://schemas.microsoft.com/office/drawing/2014/main" id="{FB3A54E4-AFEC-8A4A-8DD2-2B3B66D04E19}"/>
              </a:ext>
            </a:extLst>
          </p:cNvPr>
          <p:cNvSpPr>
            <a:spLocks noGrp="1"/>
          </p:cNvSpPr>
          <p:nvPr>
            <p:ph type="title"/>
          </p:nvPr>
        </p:nvSpPr>
        <p:spPr>
          <a:xfrm>
            <a:off x="444843" y="164757"/>
            <a:ext cx="8262552" cy="815546"/>
          </a:xfrm>
        </p:spPr>
        <p:txBody>
          <a:bodyPr/>
          <a:lstStyle/>
          <a:p>
            <a:r>
              <a:rPr lang="en-US" altLang="en-US" sz="3000" dirty="0"/>
              <a:t>Skill Drill 13-14: </a:t>
            </a:r>
            <a:r>
              <a:rPr lang="en-US" sz="3000" dirty="0"/>
              <a:t>Performing a Visual Inspection of the Vehicle’s Exterior </a:t>
            </a:r>
            <a:endParaRPr lang="en-US" altLang="en-US" sz="3000" dirty="0"/>
          </a:p>
        </p:txBody>
      </p:sp>
      <p:pic>
        <p:nvPicPr>
          <p:cNvPr id="91138" name="Picture 2" descr="A photo of a technician holding the open rear door of a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479" y="1419478"/>
            <a:ext cx="3015468" cy="2015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2784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a:extLst>
              <a:ext uri="{FF2B5EF4-FFF2-40B4-BE49-F238E27FC236}">
                <a16:creationId xmlns:a16="http://schemas.microsoft.com/office/drawing/2014/main" id="{3D78C612-83FE-0546-93E3-A09537FC9E00}"/>
              </a:ext>
            </a:extLst>
          </p:cNvPr>
          <p:cNvSpPr>
            <a:spLocks noChangeArrowheads="1"/>
          </p:cNvSpPr>
          <p:nvPr/>
        </p:nvSpPr>
        <p:spPr bwMode="auto">
          <a:xfrm>
            <a:off x="444843" y="1196232"/>
            <a:ext cx="45967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5"/>
            </a:pPr>
            <a:r>
              <a:rPr lang="en-US" altLang="en-US" sz="2200" dirty="0"/>
              <a:t>Push and pull on the bumpers and fenders to ensure that they are secure.</a:t>
            </a:r>
          </a:p>
        </p:txBody>
      </p:sp>
      <p:sp>
        <p:nvSpPr>
          <p:cNvPr id="7" name="Rectangle 2">
            <a:extLst>
              <a:ext uri="{FF2B5EF4-FFF2-40B4-BE49-F238E27FC236}">
                <a16:creationId xmlns:a16="http://schemas.microsoft.com/office/drawing/2014/main" id="{D1588B8C-9563-E843-A7C8-928DADD510E0}"/>
              </a:ext>
            </a:extLst>
          </p:cNvPr>
          <p:cNvSpPr>
            <a:spLocks noGrp="1"/>
          </p:cNvSpPr>
          <p:nvPr>
            <p:ph type="title"/>
          </p:nvPr>
        </p:nvSpPr>
        <p:spPr>
          <a:xfrm>
            <a:off x="444843" y="164757"/>
            <a:ext cx="8262552" cy="799070"/>
          </a:xfrm>
        </p:spPr>
        <p:txBody>
          <a:bodyPr/>
          <a:lstStyle/>
          <a:p>
            <a:r>
              <a:rPr lang="en-US" altLang="en-US" sz="3000" dirty="0"/>
              <a:t>Skill Drill 13-14: </a:t>
            </a:r>
            <a:r>
              <a:rPr lang="en-US" sz="3000" dirty="0"/>
              <a:t>Performing a Visual Inspection of the Vehicle’s Exterior </a:t>
            </a:r>
            <a:endParaRPr lang="en-US" altLang="en-US" sz="3000" dirty="0"/>
          </a:p>
        </p:txBody>
      </p:sp>
      <p:pic>
        <p:nvPicPr>
          <p:cNvPr id="92162" name="Picture 2" descr="A photo of a technician holding the bumper of a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846" y="1393840"/>
            <a:ext cx="2865304" cy="1915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835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49795" cy="3269902"/>
          </a:xfrm>
        </p:spPr>
        <p:txBody>
          <a:bodyPr/>
          <a:lstStyle/>
          <a:p>
            <a:pPr lvl="0"/>
            <a:r>
              <a:rPr lang="en-US" sz="2200" dirty="0" err="1"/>
              <a:t>Underhood</a:t>
            </a:r>
            <a:r>
              <a:rPr lang="en-US" sz="2200" dirty="0"/>
              <a:t> inspection</a:t>
            </a:r>
          </a:p>
          <a:p>
            <a:pPr lvl="1"/>
            <a:r>
              <a:rPr lang="en-US" sz="1800" dirty="0"/>
              <a:t>Perform at manufacturer’s recommended intervals or prior to a long driving trip</a:t>
            </a:r>
          </a:p>
          <a:p>
            <a:pPr lvl="1"/>
            <a:r>
              <a:rPr lang="en-US" sz="1800" dirty="0"/>
              <a:t>Check for low fluid level, torn belt</a:t>
            </a:r>
          </a:p>
          <a:p>
            <a:pPr lvl="1"/>
            <a:r>
              <a:rPr lang="en-US" sz="1800" dirty="0"/>
              <a:t>Can prevent many future problems</a:t>
            </a:r>
          </a:p>
        </p:txBody>
      </p:sp>
      <p:pic>
        <p:nvPicPr>
          <p:cNvPr id="17410" name="Picture 2" descr="A photo of a man inspecting the engine 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459" y="1064826"/>
            <a:ext cx="2910040" cy="2071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6043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C813CA94-140F-4945-876E-C49D9BCF0179}"/>
              </a:ext>
            </a:extLst>
          </p:cNvPr>
          <p:cNvSpPr>
            <a:spLocks noChangeArrowheads="1"/>
          </p:cNvSpPr>
          <p:nvPr/>
        </p:nvSpPr>
        <p:spPr bwMode="auto">
          <a:xfrm>
            <a:off x="444843" y="1135409"/>
            <a:ext cx="45967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6"/>
            </a:pPr>
            <a:r>
              <a:rPr lang="en-US" altLang="en-US" sz="2200" dirty="0"/>
              <a:t>Inspect the external mirrors to ensure that they are secure and not broken.</a:t>
            </a:r>
          </a:p>
        </p:txBody>
      </p:sp>
      <p:sp>
        <p:nvSpPr>
          <p:cNvPr id="7" name="Rectangle 2">
            <a:extLst>
              <a:ext uri="{FF2B5EF4-FFF2-40B4-BE49-F238E27FC236}">
                <a16:creationId xmlns:a16="http://schemas.microsoft.com/office/drawing/2014/main" id="{CBF837B4-C2C9-0A4E-962E-617B03FCBFF1}"/>
              </a:ext>
            </a:extLst>
          </p:cNvPr>
          <p:cNvSpPr>
            <a:spLocks noGrp="1"/>
          </p:cNvSpPr>
          <p:nvPr>
            <p:ph type="title"/>
          </p:nvPr>
        </p:nvSpPr>
        <p:spPr>
          <a:xfrm>
            <a:off x="444843" y="164757"/>
            <a:ext cx="8262552" cy="799070"/>
          </a:xfrm>
        </p:spPr>
        <p:txBody>
          <a:bodyPr/>
          <a:lstStyle/>
          <a:p>
            <a:r>
              <a:rPr lang="en-US" altLang="en-US" sz="3000" dirty="0"/>
              <a:t>Skill Drill 13-14: </a:t>
            </a:r>
            <a:r>
              <a:rPr lang="en-US" sz="3000" dirty="0"/>
              <a:t>Performing a Visual Inspection of the Vehicle’s Exterior </a:t>
            </a:r>
            <a:endParaRPr lang="en-US" altLang="en-US" sz="3000" dirty="0"/>
          </a:p>
        </p:txBody>
      </p:sp>
      <p:pic>
        <p:nvPicPr>
          <p:cNvPr id="93186" name="Picture 2" descr="A photo of a gloved hand holding the external mirror of a ca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308383"/>
            <a:ext cx="2785375" cy="1862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2158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13-15: </a:t>
            </a:r>
            <a:r>
              <a:rPr lang="en-US" sz="3600" dirty="0"/>
              <a:t>Checking Shock Absorbers</a:t>
            </a:r>
            <a:endParaRPr lang="en-US" dirty="0"/>
          </a:p>
        </p:txBody>
      </p:sp>
    </p:spTree>
    <p:extLst>
      <p:ext uri="{BB962C8B-B14F-4D97-AF65-F5344CB8AC3E}">
        <p14:creationId xmlns:p14="http://schemas.microsoft.com/office/powerpoint/2010/main" val="26055007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0A39FBE5-8130-7742-9918-717509AE1988}"/>
              </a:ext>
            </a:extLst>
          </p:cNvPr>
          <p:cNvSpPr>
            <a:spLocks noGrp="1"/>
          </p:cNvSpPr>
          <p:nvPr>
            <p:ph type="title"/>
          </p:nvPr>
        </p:nvSpPr>
        <p:spPr>
          <a:xfrm>
            <a:off x="436604" y="148281"/>
            <a:ext cx="8287265" cy="551935"/>
          </a:xfrm>
        </p:spPr>
        <p:txBody>
          <a:bodyPr/>
          <a:lstStyle/>
          <a:p>
            <a:r>
              <a:rPr lang="en-US" altLang="en-US" sz="3000" dirty="0"/>
              <a:t>Skill Drill 13-15: </a:t>
            </a:r>
            <a:r>
              <a:rPr lang="en-US" sz="3000" dirty="0"/>
              <a:t>Checking Shock Absorbers</a:t>
            </a:r>
            <a:endParaRPr lang="en-US" altLang="en-US" sz="3000" dirty="0"/>
          </a:p>
        </p:txBody>
      </p:sp>
      <p:sp>
        <p:nvSpPr>
          <p:cNvPr id="105474" name="Rectangle 1">
            <a:extLst>
              <a:ext uri="{FF2B5EF4-FFF2-40B4-BE49-F238E27FC236}">
                <a16:creationId xmlns:a16="http://schemas.microsoft.com/office/drawing/2014/main" id="{C813CA94-140F-4945-876E-C49D9BCF0179}"/>
              </a:ext>
            </a:extLst>
          </p:cNvPr>
          <p:cNvSpPr>
            <a:spLocks noChangeArrowheads="1"/>
          </p:cNvSpPr>
          <p:nvPr/>
        </p:nvSpPr>
        <p:spPr bwMode="auto">
          <a:xfrm>
            <a:off x="436604" y="1002089"/>
            <a:ext cx="486032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a:pPr>
            <a:r>
              <a:rPr lang="en-US" sz="2200" dirty="0"/>
              <a:t>Place your weight on a bumper, and begin to bounce the vehicle until it reaches its maximum amount of travel produced by your weight. Stop bouncing at the bottom of the bounce. If the shock absorbers are performing well, the vehicle will rebound once and then return to its original position. </a:t>
            </a:r>
            <a:endParaRPr lang="en-US" sz="2200" dirty="0">
              <a:effectLst/>
            </a:endParaRPr>
          </a:p>
        </p:txBody>
      </p:sp>
      <p:pic>
        <p:nvPicPr>
          <p:cNvPr id="94210" name="Picture 2" descr="A close-up view of a hand putting pressure on the bumper of a vehi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157733"/>
            <a:ext cx="3012333" cy="2004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5004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C813CA94-140F-4945-876E-C49D9BCF0179}"/>
              </a:ext>
            </a:extLst>
          </p:cNvPr>
          <p:cNvSpPr>
            <a:spLocks noChangeArrowheads="1"/>
          </p:cNvSpPr>
          <p:nvPr/>
        </p:nvSpPr>
        <p:spPr bwMode="auto">
          <a:xfrm>
            <a:off x="436604" y="948001"/>
            <a:ext cx="459671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startAt="2"/>
            </a:pPr>
            <a:r>
              <a:rPr lang="en-US" sz="2200" dirty="0"/>
              <a:t>Pay particular attention to the top strut mounting during the bounce test. Place your hand on top of the mounting during the bounce test. Any noise or looseness in the mounting could indicate the need to replace the mount. </a:t>
            </a:r>
            <a:endParaRPr lang="en-US" sz="2200" dirty="0">
              <a:effectLst/>
            </a:endParaRPr>
          </a:p>
        </p:txBody>
      </p:sp>
      <p:sp>
        <p:nvSpPr>
          <p:cNvPr id="7" name="Rectangle 2">
            <a:extLst>
              <a:ext uri="{FF2B5EF4-FFF2-40B4-BE49-F238E27FC236}">
                <a16:creationId xmlns:a16="http://schemas.microsoft.com/office/drawing/2014/main" id="{9B7E1022-FFC4-7249-ABB2-BF93749A7E40}"/>
              </a:ext>
            </a:extLst>
          </p:cNvPr>
          <p:cNvSpPr>
            <a:spLocks noGrp="1"/>
          </p:cNvSpPr>
          <p:nvPr>
            <p:ph type="title"/>
          </p:nvPr>
        </p:nvSpPr>
        <p:spPr>
          <a:xfrm>
            <a:off x="436604" y="148281"/>
            <a:ext cx="8287265" cy="551935"/>
          </a:xfrm>
        </p:spPr>
        <p:txBody>
          <a:bodyPr/>
          <a:lstStyle/>
          <a:p>
            <a:r>
              <a:rPr lang="en-US" altLang="en-US" sz="3000" dirty="0"/>
              <a:t>Skill Drill 13-15: </a:t>
            </a:r>
            <a:r>
              <a:rPr lang="en-US" sz="3000" dirty="0"/>
              <a:t>Checking Shock Absorbers</a:t>
            </a:r>
            <a:endParaRPr lang="en-US" altLang="en-US" sz="3000" dirty="0"/>
          </a:p>
        </p:txBody>
      </p:sp>
      <p:pic>
        <p:nvPicPr>
          <p:cNvPr id="95234" name="Picture 2" descr="A close-up view of a hand holding the top strut mounting of a vehi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663" y="1123550"/>
            <a:ext cx="3127932" cy="208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991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C813CA94-140F-4945-876E-C49D9BCF0179}"/>
              </a:ext>
            </a:extLst>
          </p:cNvPr>
          <p:cNvSpPr>
            <a:spLocks noChangeArrowheads="1"/>
          </p:cNvSpPr>
          <p:nvPr/>
        </p:nvSpPr>
        <p:spPr bwMode="auto">
          <a:xfrm>
            <a:off x="436603" y="956239"/>
            <a:ext cx="459671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startAt="3"/>
            </a:pPr>
            <a:r>
              <a:rPr lang="en-US" sz="2200" dirty="0"/>
              <a:t>Visually inspect the shock absorber mounting points for security and corrosion, and note any wet-looking patches on the sides of the shock absorbers. Slight dampness on the shock is typically normal, but a drip on the shock indicates leaking. </a:t>
            </a:r>
            <a:endParaRPr lang="en-US" sz="2200" dirty="0">
              <a:effectLst/>
            </a:endParaRPr>
          </a:p>
        </p:txBody>
      </p:sp>
      <p:sp>
        <p:nvSpPr>
          <p:cNvPr id="7" name="Rectangle 2">
            <a:extLst>
              <a:ext uri="{FF2B5EF4-FFF2-40B4-BE49-F238E27FC236}">
                <a16:creationId xmlns:a16="http://schemas.microsoft.com/office/drawing/2014/main" id="{0A2B74A0-A853-5847-9D57-769929B40DB6}"/>
              </a:ext>
            </a:extLst>
          </p:cNvPr>
          <p:cNvSpPr>
            <a:spLocks noGrp="1"/>
          </p:cNvSpPr>
          <p:nvPr>
            <p:ph type="title"/>
          </p:nvPr>
        </p:nvSpPr>
        <p:spPr>
          <a:xfrm>
            <a:off x="436604" y="148281"/>
            <a:ext cx="8287265" cy="551935"/>
          </a:xfrm>
        </p:spPr>
        <p:txBody>
          <a:bodyPr/>
          <a:lstStyle/>
          <a:p>
            <a:r>
              <a:rPr lang="en-US" altLang="en-US" sz="3000" dirty="0"/>
              <a:t>Skill Drill 13-15: </a:t>
            </a:r>
            <a:r>
              <a:rPr lang="en-US" sz="3000" dirty="0"/>
              <a:t>Checking Shock Absorbers</a:t>
            </a:r>
            <a:endParaRPr lang="en-US" altLang="en-US" sz="3000" dirty="0"/>
          </a:p>
        </p:txBody>
      </p:sp>
      <p:pic>
        <p:nvPicPr>
          <p:cNvPr id="96258" name="Picture 2" descr="A close-up view of a hand holding the shock absorber mounting points of a vehi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063729"/>
            <a:ext cx="3089399" cy="205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8658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13-16: </a:t>
            </a:r>
            <a:r>
              <a:rPr lang="en-US" sz="3600" dirty="0"/>
              <a:t>Checking the Exterior Lights </a:t>
            </a:r>
            <a:endParaRPr lang="en-US" dirty="0"/>
          </a:p>
        </p:txBody>
      </p:sp>
    </p:spTree>
    <p:extLst>
      <p:ext uri="{BB962C8B-B14F-4D97-AF65-F5344CB8AC3E}">
        <p14:creationId xmlns:p14="http://schemas.microsoft.com/office/powerpoint/2010/main" val="163656732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A4B849F4-240B-5B42-805A-5EE69673E347}"/>
              </a:ext>
            </a:extLst>
          </p:cNvPr>
          <p:cNvSpPr>
            <a:spLocks noGrp="1"/>
          </p:cNvSpPr>
          <p:nvPr>
            <p:ph type="title"/>
          </p:nvPr>
        </p:nvSpPr>
        <p:spPr>
          <a:xfrm>
            <a:off x="408332" y="164758"/>
            <a:ext cx="8327336" cy="510746"/>
          </a:xfrm>
        </p:spPr>
        <p:txBody>
          <a:bodyPr/>
          <a:lstStyle/>
          <a:p>
            <a:r>
              <a:rPr lang="en-US" altLang="en-US" sz="3000" dirty="0"/>
              <a:t>Skill Drill 13-16: </a:t>
            </a:r>
            <a:r>
              <a:rPr lang="en-US" sz="3000" dirty="0"/>
              <a:t>Checking the Exterior Lights </a:t>
            </a:r>
            <a:endParaRPr lang="en-US" altLang="en-US" sz="3000" dirty="0"/>
          </a:p>
        </p:txBody>
      </p:sp>
      <p:sp>
        <p:nvSpPr>
          <p:cNvPr id="132099" name="Rectangle 1">
            <a:extLst>
              <a:ext uri="{FF2B5EF4-FFF2-40B4-BE49-F238E27FC236}">
                <a16:creationId xmlns:a16="http://schemas.microsoft.com/office/drawing/2014/main" id="{42A9F7EB-4405-7F48-A7D6-6F577FACB96D}"/>
              </a:ext>
            </a:extLst>
          </p:cNvPr>
          <p:cNvSpPr>
            <a:spLocks noChangeArrowheads="1"/>
          </p:cNvSpPr>
          <p:nvPr/>
        </p:nvSpPr>
        <p:spPr bwMode="auto">
          <a:xfrm>
            <a:off x="408331" y="966177"/>
            <a:ext cx="4690891"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a:pPr>
            <a:r>
              <a:rPr lang="en-US" sz="2200" dirty="0"/>
              <a:t>Have someone sit in the vehicle, turn the ignition on, and switch the light switch to the park light position. Check that the taillights, side markers, and rear license plate lights come on. </a:t>
            </a:r>
            <a:endParaRPr lang="en-US" sz="2200" dirty="0">
              <a:effectLst/>
            </a:endParaRPr>
          </a:p>
        </p:txBody>
      </p:sp>
      <p:pic>
        <p:nvPicPr>
          <p:cNvPr id="97282" name="Picture 2" descr="A photo of a back portion of a car with taillights, side markers, and rear license plate light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398" y="1106458"/>
            <a:ext cx="2819667" cy="1876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462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a:extLst>
              <a:ext uri="{FF2B5EF4-FFF2-40B4-BE49-F238E27FC236}">
                <a16:creationId xmlns:a16="http://schemas.microsoft.com/office/drawing/2014/main" id="{CA4F5BC4-D3D0-9E42-BBED-46AA008E60F6}"/>
              </a:ext>
            </a:extLst>
          </p:cNvPr>
          <p:cNvSpPr>
            <a:spLocks noChangeArrowheads="1"/>
          </p:cNvSpPr>
          <p:nvPr/>
        </p:nvSpPr>
        <p:spPr bwMode="auto">
          <a:xfrm>
            <a:off x="408331" y="963572"/>
            <a:ext cx="49297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startAt="2"/>
            </a:pPr>
            <a:r>
              <a:rPr lang="en-US" sz="2200" dirty="0"/>
              <a:t>Put the turn signal switch in the left-turn and then in the right-turn position, and check that the signals flash equally on each side. </a:t>
            </a:r>
            <a:endParaRPr lang="en-US" sz="2200" dirty="0">
              <a:effectLst/>
            </a:endParaRPr>
          </a:p>
        </p:txBody>
      </p:sp>
      <p:sp>
        <p:nvSpPr>
          <p:cNvPr id="7" name="Rectangle 2">
            <a:extLst>
              <a:ext uri="{FF2B5EF4-FFF2-40B4-BE49-F238E27FC236}">
                <a16:creationId xmlns:a16="http://schemas.microsoft.com/office/drawing/2014/main" id="{B291C19C-86BC-6C40-BE6D-66EF0C630818}"/>
              </a:ext>
            </a:extLst>
          </p:cNvPr>
          <p:cNvSpPr>
            <a:spLocks noGrp="1"/>
          </p:cNvSpPr>
          <p:nvPr>
            <p:ph type="title"/>
          </p:nvPr>
        </p:nvSpPr>
        <p:spPr>
          <a:xfrm>
            <a:off x="408332" y="164758"/>
            <a:ext cx="8327336" cy="510746"/>
          </a:xfrm>
        </p:spPr>
        <p:txBody>
          <a:bodyPr/>
          <a:lstStyle/>
          <a:p>
            <a:r>
              <a:rPr lang="en-US" altLang="en-US" sz="3000" dirty="0"/>
              <a:t>Skill Drill 13-16: </a:t>
            </a:r>
            <a:r>
              <a:rPr lang="en-US" sz="3000" dirty="0"/>
              <a:t>Checking the Exterior Lights </a:t>
            </a:r>
            <a:endParaRPr lang="en-US" altLang="en-US" sz="3000" dirty="0"/>
          </a:p>
        </p:txBody>
      </p:sp>
      <p:pic>
        <p:nvPicPr>
          <p:cNvPr id="98306" name="Picture 2" descr="A photo of a rear portion of a car with right tailgate light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8027" y="1081385"/>
            <a:ext cx="2949291" cy="197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6761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a:extLst>
              <a:ext uri="{FF2B5EF4-FFF2-40B4-BE49-F238E27FC236}">
                <a16:creationId xmlns:a16="http://schemas.microsoft.com/office/drawing/2014/main" id="{FDD47528-EC3D-DC4D-AA9E-D3C62B17CAC5}"/>
              </a:ext>
            </a:extLst>
          </p:cNvPr>
          <p:cNvSpPr>
            <a:spLocks noChangeArrowheads="1"/>
          </p:cNvSpPr>
          <p:nvPr/>
        </p:nvSpPr>
        <p:spPr bwMode="auto">
          <a:xfrm>
            <a:off x="408332" y="960827"/>
            <a:ext cx="483093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startAt="3"/>
            </a:pPr>
            <a:r>
              <a:rPr lang="en-US" sz="2200" dirty="0"/>
              <a:t>With the ignition key on and the engine off, place the transmission in reverse and observe the backup lights. </a:t>
            </a:r>
            <a:endParaRPr lang="en-US" sz="2200" dirty="0">
              <a:effectLst/>
            </a:endParaRPr>
          </a:p>
        </p:txBody>
      </p:sp>
      <p:sp>
        <p:nvSpPr>
          <p:cNvPr id="7" name="Rectangle 2">
            <a:extLst>
              <a:ext uri="{FF2B5EF4-FFF2-40B4-BE49-F238E27FC236}">
                <a16:creationId xmlns:a16="http://schemas.microsoft.com/office/drawing/2014/main" id="{CDA2569B-8498-3D43-9B0D-6FE715D27661}"/>
              </a:ext>
            </a:extLst>
          </p:cNvPr>
          <p:cNvSpPr>
            <a:spLocks noGrp="1"/>
          </p:cNvSpPr>
          <p:nvPr>
            <p:ph type="title"/>
          </p:nvPr>
        </p:nvSpPr>
        <p:spPr>
          <a:xfrm>
            <a:off x="408332" y="164758"/>
            <a:ext cx="8327336" cy="510746"/>
          </a:xfrm>
        </p:spPr>
        <p:txBody>
          <a:bodyPr/>
          <a:lstStyle/>
          <a:p>
            <a:r>
              <a:rPr lang="en-US" altLang="en-US" sz="3000" dirty="0"/>
              <a:t>Skill Drill 13-16: </a:t>
            </a:r>
            <a:r>
              <a:rPr lang="en-US" sz="3000" dirty="0"/>
              <a:t>Checking the Exterior Lights </a:t>
            </a:r>
            <a:endParaRPr lang="en-US" altLang="en-US" sz="3000" dirty="0"/>
          </a:p>
        </p:txBody>
      </p:sp>
      <p:pic>
        <p:nvPicPr>
          <p:cNvPr id="99330" name="Picture 2" descr="A photo of a car with rear lights 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036" y="1084990"/>
            <a:ext cx="2916156" cy="1940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712135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
            <a:extLst>
              <a:ext uri="{FF2B5EF4-FFF2-40B4-BE49-F238E27FC236}">
                <a16:creationId xmlns:a16="http://schemas.microsoft.com/office/drawing/2014/main" id="{6E2D0848-1796-D04F-A129-232A11D58F69}"/>
              </a:ext>
            </a:extLst>
          </p:cNvPr>
          <p:cNvSpPr>
            <a:spLocks noChangeArrowheads="1"/>
          </p:cNvSpPr>
          <p:nvPr/>
        </p:nvSpPr>
        <p:spPr bwMode="auto">
          <a:xfrm>
            <a:off x="408332" y="964992"/>
            <a:ext cx="47650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458788" indent="-450850">
              <a:buFont typeface="+mj-lt"/>
              <a:buAutoNum type="arabicPeriod" startAt="4"/>
            </a:pPr>
            <a:r>
              <a:rPr lang="en-US" altLang="en-US" sz="2200" dirty="0"/>
              <a:t>Depress the brake pedal to make sure the brake lights work. Check that the third (center) brake light works.</a:t>
            </a:r>
          </a:p>
        </p:txBody>
      </p:sp>
      <p:sp>
        <p:nvSpPr>
          <p:cNvPr id="7" name="Rectangle 2">
            <a:extLst>
              <a:ext uri="{FF2B5EF4-FFF2-40B4-BE49-F238E27FC236}">
                <a16:creationId xmlns:a16="http://schemas.microsoft.com/office/drawing/2014/main" id="{6F9DBE0D-66B9-DF42-9747-ACA27B627CE8}"/>
              </a:ext>
            </a:extLst>
          </p:cNvPr>
          <p:cNvSpPr>
            <a:spLocks noGrp="1"/>
          </p:cNvSpPr>
          <p:nvPr>
            <p:ph type="title"/>
          </p:nvPr>
        </p:nvSpPr>
        <p:spPr>
          <a:xfrm>
            <a:off x="408332" y="164758"/>
            <a:ext cx="8327336" cy="510746"/>
          </a:xfrm>
        </p:spPr>
        <p:txBody>
          <a:bodyPr/>
          <a:lstStyle/>
          <a:p>
            <a:r>
              <a:rPr lang="en-US" altLang="en-US" sz="3000" dirty="0"/>
              <a:t>Skill Drill 13-16: </a:t>
            </a:r>
            <a:r>
              <a:rPr lang="en-US" sz="3000" dirty="0"/>
              <a:t>Checking the Exterior Lights </a:t>
            </a:r>
            <a:endParaRPr lang="en-US" altLang="en-US" sz="3000" dirty="0"/>
          </a:p>
        </p:txBody>
      </p:sp>
      <p:pic>
        <p:nvPicPr>
          <p:cNvPr id="100354" name="Picture 2" descr=" A photo of a rear part of car with brake light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082805"/>
            <a:ext cx="2969403" cy="1985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358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49795" cy="3269902"/>
          </a:xfrm>
        </p:spPr>
        <p:txBody>
          <a:bodyPr/>
          <a:lstStyle/>
          <a:p>
            <a:pPr lvl="0"/>
            <a:r>
              <a:rPr lang="en-US" sz="2200" dirty="0"/>
              <a:t>Vehicle fluids</a:t>
            </a:r>
          </a:p>
          <a:p>
            <a:pPr lvl="1"/>
            <a:r>
              <a:rPr lang="en-US" sz="1800" dirty="0"/>
              <a:t>All must be at right level</a:t>
            </a:r>
          </a:p>
          <a:p>
            <a:pPr lvl="1"/>
            <a:r>
              <a:rPr lang="en-US" sz="1800" dirty="0"/>
              <a:t>Use manufacturer’s recommended type</a:t>
            </a:r>
          </a:p>
          <a:p>
            <a:pPr lvl="1"/>
            <a:r>
              <a:rPr lang="en-US" sz="1800" dirty="0"/>
              <a:t>Nearly all fluids get old and wear out</a:t>
            </a:r>
          </a:p>
          <a:p>
            <a:pPr lvl="2"/>
            <a:r>
              <a:rPr lang="en-US" sz="1600" dirty="0"/>
              <a:t>Except some automatic transmission/transaxle fluids</a:t>
            </a:r>
          </a:p>
          <a:p>
            <a:pPr lvl="2"/>
            <a:r>
              <a:rPr lang="en-US" sz="1600" dirty="0"/>
              <a:t>Replacement is necessary</a:t>
            </a:r>
          </a:p>
          <a:p>
            <a:pPr lvl="1"/>
            <a:r>
              <a:rPr lang="en-US" sz="1800" dirty="0"/>
              <a:t>Different fluids show age differently.</a:t>
            </a:r>
          </a:p>
        </p:txBody>
      </p:sp>
      <p:pic>
        <p:nvPicPr>
          <p:cNvPr id="18434" name="Picture 2" descr="A photo of a gloved hand checking valves in the engine ba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459" y="1086579"/>
            <a:ext cx="2253628" cy="150279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There are oil stains on the cl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4459" y="2736448"/>
            <a:ext cx="2253628" cy="149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8207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
            <a:extLst>
              <a:ext uri="{FF2B5EF4-FFF2-40B4-BE49-F238E27FC236}">
                <a16:creationId xmlns:a16="http://schemas.microsoft.com/office/drawing/2014/main" id="{32BC5193-E9C3-CF40-861B-6F496D4C8CE9}"/>
              </a:ext>
            </a:extLst>
          </p:cNvPr>
          <p:cNvSpPr>
            <a:spLocks noChangeArrowheads="1"/>
          </p:cNvSpPr>
          <p:nvPr/>
        </p:nvSpPr>
        <p:spPr bwMode="auto">
          <a:xfrm>
            <a:off x="408331" y="950339"/>
            <a:ext cx="461674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5"/>
            </a:pPr>
            <a:r>
              <a:rPr lang="en-US" altLang="en-US" sz="2200" dirty="0"/>
              <a:t>Make sure that the high and low headlight beams work properly.</a:t>
            </a:r>
          </a:p>
        </p:txBody>
      </p:sp>
      <p:sp>
        <p:nvSpPr>
          <p:cNvPr id="7" name="Rectangle 2">
            <a:extLst>
              <a:ext uri="{FF2B5EF4-FFF2-40B4-BE49-F238E27FC236}">
                <a16:creationId xmlns:a16="http://schemas.microsoft.com/office/drawing/2014/main" id="{A25A6A5B-A6C7-324F-A5B0-F6BB7AA9CA1C}"/>
              </a:ext>
            </a:extLst>
          </p:cNvPr>
          <p:cNvSpPr>
            <a:spLocks noGrp="1"/>
          </p:cNvSpPr>
          <p:nvPr>
            <p:ph type="title"/>
          </p:nvPr>
        </p:nvSpPr>
        <p:spPr>
          <a:xfrm>
            <a:off x="408332" y="164758"/>
            <a:ext cx="8327336" cy="510746"/>
          </a:xfrm>
        </p:spPr>
        <p:txBody>
          <a:bodyPr/>
          <a:lstStyle/>
          <a:p>
            <a:r>
              <a:rPr lang="en-US" altLang="en-US" sz="3000" dirty="0"/>
              <a:t>Skill Drill 13-16: </a:t>
            </a:r>
            <a:r>
              <a:rPr lang="en-US" sz="3000" dirty="0"/>
              <a:t>Checking the Exterior Lights </a:t>
            </a:r>
            <a:endParaRPr lang="en-US" altLang="en-US" sz="3000" dirty="0"/>
          </a:p>
        </p:txBody>
      </p:sp>
      <p:pic>
        <p:nvPicPr>
          <p:cNvPr id="101378" name="Picture 2" descr=" A photo of the front section of a car with headlight beam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599" y="1120375"/>
            <a:ext cx="3082287" cy="206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0895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1">
            <a:extLst>
              <a:ext uri="{FF2B5EF4-FFF2-40B4-BE49-F238E27FC236}">
                <a16:creationId xmlns:a16="http://schemas.microsoft.com/office/drawing/2014/main" id="{35589316-2D44-DC4A-8409-7B7ED9C3766D}"/>
              </a:ext>
            </a:extLst>
          </p:cNvPr>
          <p:cNvSpPr>
            <a:spLocks noChangeArrowheads="1"/>
          </p:cNvSpPr>
          <p:nvPr/>
        </p:nvSpPr>
        <p:spPr bwMode="auto">
          <a:xfrm>
            <a:off x="408332" y="984911"/>
            <a:ext cx="46332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6"/>
            </a:pPr>
            <a:r>
              <a:rPr lang="en-US" altLang="en-US" sz="2200" dirty="0"/>
              <a:t>Make sure that the park lights, side markers, turn indicators, and daytime running lamps (if equipped) are all working correctly.</a:t>
            </a:r>
          </a:p>
        </p:txBody>
      </p:sp>
      <p:sp>
        <p:nvSpPr>
          <p:cNvPr id="7" name="Rectangle 2">
            <a:extLst>
              <a:ext uri="{FF2B5EF4-FFF2-40B4-BE49-F238E27FC236}">
                <a16:creationId xmlns:a16="http://schemas.microsoft.com/office/drawing/2014/main" id="{D479D208-CA34-A34C-A4D7-9C68B6B8337C}"/>
              </a:ext>
            </a:extLst>
          </p:cNvPr>
          <p:cNvSpPr>
            <a:spLocks noGrp="1"/>
          </p:cNvSpPr>
          <p:nvPr>
            <p:ph type="title"/>
          </p:nvPr>
        </p:nvSpPr>
        <p:spPr>
          <a:xfrm>
            <a:off x="408332" y="164758"/>
            <a:ext cx="8327336" cy="510746"/>
          </a:xfrm>
        </p:spPr>
        <p:txBody>
          <a:bodyPr/>
          <a:lstStyle/>
          <a:p>
            <a:r>
              <a:rPr lang="en-US" altLang="en-US" sz="3000" dirty="0"/>
              <a:t>Skill Drill 13-16: </a:t>
            </a:r>
            <a:r>
              <a:rPr lang="en-US" sz="3000" dirty="0"/>
              <a:t>Checking the Exterior Lights </a:t>
            </a:r>
            <a:endParaRPr lang="en-US" altLang="en-US" sz="3000" dirty="0"/>
          </a:p>
        </p:txBody>
      </p:sp>
      <p:pic>
        <p:nvPicPr>
          <p:cNvPr id="102402" name="Picture 2" descr="A photo of the front section of a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207" y="1111829"/>
            <a:ext cx="3066601" cy="2050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66158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13-17: </a:t>
            </a:r>
            <a:r>
              <a:rPr lang="en-US" sz="3600" dirty="0"/>
              <a:t>Checking and Replacing the Windshield Wiper Blades </a:t>
            </a:r>
            <a:endParaRPr lang="en-US" dirty="0"/>
          </a:p>
        </p:txBody>
      </p:sp>
    </p:spTree>
    <p:extLst>
      <p:ext uri="{BB962C8B-B14F-4D97-AF65-F5344CB8AC3E}">
        <p14:creationId xmlns:p14="http://schemas.microsoft.com/office/powerpoint/2010/main" val="27344682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A4FC443A-4D35-D442-B201-27AC7D8F52B9}"/>
              </a:ext>
            </a:extLst>
          </p:cNvPr>
          <p:cNvSpPr>
            <a:spLocks noGrp="1"/>
          </p:cNvSpPr>
          <p:nvPr>
            <p:ph type="title"/>
          </p:nvPr>
        </p:nvSpPr>
        <p:spPr>
          <a:xfrm>
            <a:off x="444843" y="164758"/>
            <a:ext cx="8254314" cy="823784"/>
          </a:xfrm>
        </p:spPr>
        <p:txBody>
          <a:bodyPr/>
          <a:lstStyle/>
          <a:p>
            <a:r>
              <a:rPr lang="en-US" altLang="en-US" sz="3000" dirty="0"/>
              <a:t>Skill Drill: 13-17: </a:t>
            </a:r>
            <a:r>
              <a:rPr lang="en-US" sz="3000" dirty="0"/>
              <a:t>Checking and Replacing the Windshield Wiper Blades </a:t>
            </a:r>
            <a:endParaRPr lang="en-US" altLang="en-US" sz="3000" dirty="0"/>
          </a:p>
        </p:txBody>
      </p:sp>
      <p:sp>
        <p:nvSpPr>
          <p:cNvPr id="109571" name="Rectangle 1">
            <a:extLst>
              <a:ext uri="{FF2B5EF4-FFF2-40B4-BE49-F238E27FC236}">
                <a16:creationId xmlns:a16="http://schemas.microsoft.com/office/drawing/2014/main" id="{E027EF49-9746-4A42-9573-F06CD5DBB245}"/>
              </a:ext>
            </a:extLst>
          </p:cNvPr>
          <p:cNvSpPr>
            <a:spLocks noChangeArrowheads="1"/>
          </p:cNvSpPr>
          <p:nvPr/>
        </p:nvSpPr>
        <p:spPr bwMode="auto">
          <a:xfrm>
            <a:off x="540852" y="1202725"/>
            <a:ext cx="461603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2200" dirty="0"/>
              <a:t>Check the windshield wiper blades. Lift the wiper arm away from the windshield and inspect the condition of the blades. Look for damage or loss of resilience in the material. </a:t>
            </a:r>
          </a:p>
        </p:txBody>
      </p:sp>
      <p:pic>
        <p:nvPicPr>
          <p:cNvPr id="104450" name="Picture 2" descr="A close-up view of gloved hands holding windshield wiper blad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1320103"/>
            <a:ext cx="3015442" cy="200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9838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a:extLst>
              <a:ext uri="{FF2B5EF4-FFF2-40B4-BE49-F238E27FC236}">
                <a16:creationId xmlns:a16="http://schemas.microsoft.com/office/drawing/2014/main" id="{D63E2D11-31F2-5A44-AD26-6BBF5DB5D3C4}"/>
              </a:ext>
            </a:extLst>
          </p:cNvPr>
          <p:cNvSpPr>
            <a:spLocks noChangeArrowheads="1"/>
          </p:cNvSpPr>
          <p:nvPr/>
        </p:nvSpPr>
        <p:spPr bwMode="auto">
          <a:xfrm>
            <a:off x="444843" y="1194450"/>
            <a:ext cx="4604952"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marL="458788" indent="-450850">
              <a:buFont typeface="+mj-lt"/>
              <a:buAutoNum type="arabicPeriod" startAt="2"/>
            </a:pPr>
            <a:r>
              <a:rPr lang="en-US" altLang="en-US" sz="2200" dirty="0"/>
              <a:t>Wet the windshield with a hose or with the washers and switch the wipers on. If the windshield is being wiped cleanly, do not replace the wiper blades. If the wiper blades are not wiping the glass evenly or are smearing, replace the blades.</a:t>
            </a:r>
          </a:p>
        </p:txBody>
      </p:sp>
      <p:sp>
        <p:nvSpPr>
          <p:cNvPr id="7" name="Rectangle 2">
            <a:extLst>
              <a:ext uri="{FF2B5EF4-FFF2-40B4-BE49-F238E27FC236}">
                <a16:creationId xmlns:a16="http://schemas.microsoft.com/office/drawing/2014/main" id="{5B5195B8-40A4-2041-8F9D-6C75347CFBA2}"/>
              </a:ext>
            </a:extLst>
          </p:cNvPr>
          <p:cNvSpPr>
            <a:spLocks noGrp="1"/>
          </p:cNvSpPr>
          <p:nvPr>
            <p:ph type="title"/>
          </p:nvPr>
        </p:nvSpPr>
        <p:spPr>
          <a:xfrm>
            <a:off x="444843" y="164758"/>
            <a:ext cx="8254314" cy="823784"/>
          </a:xfrm>
        </p:spPr>
        <p:txBody>
          <a:bodyPr/>
          <a:lstStyle/>
          <a:p>
            <a:r>
              <a:rPr lang="en-US" altLang="en-US" sz="3000" dirty="0"/>
              <a:t>Skill Drill: 13-17: </a:t>
            </a:r>
            <a:r>
              <a:rPr lang="en-US" sz="3000" dirty="0"/>
              <a:t>Checking and Replacing the Windshield Wiper Blades </a:t>
            </a:r>
            <a:endParaRPr lang="en-US" altLang="en-US" sz="3000" dirty="0"/>
          </a:p>
        </p:txBody>
      </p:sp>
      <p:pic>
        <p:nvPicPr>
          <p:cNvPr id="105474" name="Picture 2" descr="A close-up view of a hand holding the wiper kn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913" y="1345741"/>
            <a:ext cx="2973799" cy="1978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38457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a:extLst>
              <a:ext uri="{FF2B5EF4-FFF2-40B4-BE49-F238E27FC236}">
                <a16:creationId xmlns:a16="http://schemas.microsoft.com/office/drawing/2014/main" id="{A74F0B13-74AC-BB4A-8316-6DF249D0E3B9}"/>
              </a:ext>
            </a:extLst>
          </p:cNvPr>
          <p:cNvSpPr>
            <a:spLocks noChangeArrowheads="1"/>
          </p:cNvSpPr>
          <p:nvPr/>
        </p:nvSpPr>
        <p:spPr bwMode="auto">
          <a:xfrm>
            <a:off x="444843" y="1177122"/>
            <a:ext cx="458847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2200" dirty="0"/>
              <a:t>Place a folded up fender cover under the wiper blade you are working on to protect the windshield.</a:t>
            </a:r>
          </a:p>
        </p:txBody>
      </p:sp>
      <p:sp>
        <p:nvSpPr>
          <p:cNvPr id="7" name="Rectangle 2">
            <a:extLst>
              <a:ext uri="{FF2B5EF4-FFF2-40B4-BE49-F238E27FC236}">
                <a16:creationId xmlns:a16="http://schemas.microsoft.com/office/drawing/2014/main" id="{F893BAD4-6D64-BC47-8EFB-C756C6B006DB}"/>
              </a:ext>
            </a:extLst>
          </p:cNvPr>
          <p:cNvSpPr>
            <a:spLocks noGrp="1"/>
          </p:cNvSpPr>
          <p:nvPr>
            <p:ph type="title"/>
          </p:nvPr>
        </p:nvSpPr>
        <p:spPr>
          <a:xfrm>
            <a:off x="444843" y="164758"/>
            <a:ext cx="8254314" cy="823784"/>
          </a:xfrm>
        </p:spPr>
        <p:txBody>
          <a:bodyPr/>
          <a:lstStyle/>
          <a:p>
            <a:r>
              <a:rPr lang="en-US" altLang="en-US" sz="3000" dirty="0"/>
              <a:t>Skill Drill: 13-17: </a:t>
            </a:r>
            <a:r>
              <a:rPr lang="en-US" sz="3000" dirty="0"/>
              <a:t>Checking and Replacing the Windshield Wiper Blades </a:t>
            </a:r>
            <a:endParaRPr lang="en-US" altLang="en-US" sz="3000" dirty="0"/>
          </a:p>
        </p:txBody>
      </p:sp>
      <p:pic>
        <p:nvPicPr>
          <p:cNvPr id="106498" name="Picture 2" descr=" A photo of gloved hands holding fender cover under the wiper bl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483" y="1296730"/>
            <a:ext cx="2987152" cy="194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760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
            <a:extLst>
              <a:ext uri="{FF2B5EF4-FFF2-40B4-BE49-F238E27FC236}">
                <a16:creationId xmlns:a16="http://schemas.microsoft.com/office/drawing/2014/main" id="{F8752CF2-155D-454A-9BCF-18EABBB0626C}"/>
              </a:ext>
            </a:extLst>
          </p:cNvPr>
          <p:cNvSpPr>
            <a:spLocks noChangeArrowheads="1"/>
          </p:cNvSpPr>
          <p:nvPr/>
        </p:nvSpPr>
        <p:spPr bwMode="auto">
          <a:xfrm>
            <a:off x="570941" y="1200182"/>
            <a:ext cx="446237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4"/>
            </a:pPr>
            <a:r>
              <a:rPr lang="en-US" altLang="en-US" sz="2200" dirty="0"/>
              <a:t>Remove the blade assembly.</a:t>
            </a:r>
          </a:p>
        </p:txBody>
      </p:sp>
      <p:sp>
        <p:nvSpPr>
          <p:cNvPr id="7" name="Rectangle 2">
            <a:extLst>
              <a:ext uri="{FF2B5EF4-FFF2-40B4-BE49-F238E27FC236}">
                <a16:creationId xmlns:a16="http://schemas.microsoft.com/office/drawing/2014/main" id="{11D6ED36-1090-0E47-AF05-8AA7B77AC84C}"/>
              </a:ext>
            </a:extLst>
          </p:cNvPr>
          <p:cNvSpPr>
            <a:spLocks noGrp="1"/>
          </p:cNvSpPr>
          <p:nvPr>
            <p:ph type="title"/>
          </p:nvPr>
        </p:nvSpPr>
        <p:spPr>
          <a:xfrm>
            <a:off x="444843" y="164758"/>
            <a:ext cx="8254314" cy="823784"/>
          </a:xfrm>
        </p:spPr>
        <p:txBody>
          <a:bodyPr/>
          <a:lstStyle/>
          <a:p>
            <a:r>
              <a:rPr lang="en-US" altLang="en-US" sz="3000" dirty="0"/>
              <a:t>Skill Drill: 13-17: </a:t>
            </a:r>
            <a:r>
              <a:rPr lang="en-US" sz="3000" dirty="0"/>
              <a:t>Checking and Replacing the Windshield Wiper Blades </a:t>
            </a:r>
            <a:endParaRPr lang="en-US" altLang="en-US" sz="3000" dirty="0"/>
          </a:p>
        </p:txBody>
      </p:sp>
      <p:pic>
        <p:nvPicPr>
          <p:cNvPr id="107522" name="Picture 2" descr="A close-up of a gloved hand removing the wiper blad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479" y="1354286"/>
            <a:ext cx="2871044" cy="191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1719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1">
            <a:extLst>
              <a:ext uri="{FF2B5EF4-FFF2-40B4-BE49-F238E27FC236}">
                <a16:creationId xmlns:a16="http://schemas.microsoft.com/office/drawing/2014/main" id="{AEF9F708-4492-414F-870D-B6BF021729DF}"/>
              </a:ext>
            </a:extLst>
          </p:cNvPr>
          <p:cNvSpPr>
            <a:spLocks noChangeArrowheads="1"/>
          </p:cNvSpPr>
          <p:nvPr/>
        </p:nvSpPr>
        <p:spPr bwMode="auto">
          <a:xfrm>
            <a:off x="444843" y="1196166"/>
            <a:ext cx="466261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5"/>
            </a:pPr>
            <a:r>
              <a:rPr lang="en-US" altLang="en-US" sz="2200" dirty="0"/>
              <a:t>Obtain and install the appropriate replacement blades.</a:t>
            </a:r>
          </a:p>
        </p:txBody>
      </p:sp>
      <p:sp>
        <p:nvSpPr>
          <p:cNvPr id="7" name="Rectangle 2">
            <a:extLst>
              <a:ext uri="{FF2B5EF4-FFF2-40B4-BE49-F238E27FC236}">
                <a16:creationId xmlns:a16="http://schemas.microsoft.com/office/drawing/2014/main" id="{6288A9BB-6DB5-DE44-8F5E-DBC69007EF6B}"/>
              </a:ext>
            </a:extLst>
          </p:cNvPr>
          <p:cNvSpPr>
            <a:spLocks noGrp="1"/>
          </p:cNvSpPr>
          <p:nvPr>
            <p:ph type="title"/>
          </p:nvPr>
        </p:nvSpPr>
        <p:spPr>
          <a:xfrm>
            <a:off x="444843" y="164758"/>
            <a:ext cx="8254314" cy="823784"/>
          </a:xfrm>
        </p:spPr>
        <p:txBody>
          <a:bodyPr/>
          <a:lstStyle/>
          <a:p>
            <a:r>
              <a:rPr lang="en-US" altLang="en-US" sz="3000" dirty="0"/>
              <a:t>Skill Drill: 13-17: </a:t>
            </a:r>
            <a:r>
              <a:rPr lang="en-US" sz="3000" dirty="0"/>
              <a:t>Checking and Replacing the Windshield Wiper Blades </a:t>
            </a:r>
            <a:endParaRPr lang="en-US" altLang="en-US" sz="3000" dirty="0"/>
          </a:p>
        </p:txBody>
      </p:sp>
      <p:pic>
        <p:nvPicPr>
          <p:cNvPr id="108546" name="Picture 2" descr="A close-up view of a gloved hand installing wiper bl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1388469"/>
            <a:ext cx="2935268" cy="195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0771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1">
            <a:extLst>
              <a:ext uri="{FF2B5EF4-FFF2-40B4-BE49-F238E27FC236}">
                <a16:creationId xmlns:a16="http://schemas.microsoft.com/office/drawing/2014/main" id="{AC54DD16-6243-154A-888C-28961B023B9E}"/>
              </a:ext>
            </a:extLst>
          </p:cNvPr>
          <p:cNvSpPr>
            <a:spLocks noChangeArrowheads="1"/>
          </p:cNvSpPr>
          <p:nvPr/>
        </p:nvSpPr>
        <p:spPr bwMode="auto">
          <a:xfrm>
            <a:off x="444843" y="1211814"/>
            <a:ext cx="478618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6"/>
            </a:pPr>
            <a:r>
              <a:rPr lang="en-US" altLang="en-US" sz="2200" dirty="0"/>
              <a:t>Once the wiper blades are installed, test them for proper operation.</a:t>
            </a:r>
          </a:p>
        </p:txBody>
      </p:sp>
      <p:sp>
        <p:nvSpPr>
          <p:cNvPr id="7" name="Rectangle 2">
            <a:extLst>
              <a:ext uri="{FF2B5EF4-FFF2-40B4-BE49-F238E27FC236}">
                <a16:creationId xmlns:a16="http://schemas.microsoft.com/office/drawing/2014/main" id="{E29A307B-79F9-1B4D-81DE-6BFD40754EAB}"/>
              </a:ext>
            </a:extLst>
          </p:cNvPr>
          <p:cNvSpPr txBox="1">
            <a:spLocks/>
          </p:cNvSpPr>
          <p:nvPr/>
        </p:nvSpPr>
        <p:spPr>
          <a:xfrm>
            <a:off x="444843" y="164758"/>
            <a:ext cx="8254314" cy="82378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a:t>Skill Drill: 13-17: </a:t>
            </a:r>
            <a:r>
              <a:rPr lang="en-US" sz="3000"/>
              <a:t>Checking and Replacing the Windshield Wiper Blades </a:t>
            </a:r>
            <a:endParaRPr lang="en-US" altLang="en-US" sz="3000" dirty="0"/>
          </a:p>
        </p:txBody>
      </p:sp>
      <p:pic>
        <p:nvPicPr>
          <p:cNvPr id="109570" name="Picture 2" descr="A photo of an operating wiper bl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116" y="1371378"/>
            <a:ext cx="3063710" cy="2038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84393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13-18: Inspecting the Windshield</a:t>
            </a:r>
            <a:endParaRPr lang="en-US" dirty="0"/>
          </a:p>
        </p:txBody>
      </p:sp>
    </p:spTree>
    <p:extLst>
      <p:ext uri="{BB962C8B-B14F-4D97-AF65-F5344CB8AC3E}">
        <p14:creationId xmlns:p14="http://schemas.microsoft.com/office/powerpoint/2010/main" val="1297695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r>
              <a:rPr lang="en-US" sz="2200" dirty="0"/>
              <a:t>Engine oil levels</a:t>
            </a:r>
          </a:p>
          <a:p>
            <a:pPr lvl="1"/>
            <a:r>
              <a:rPr lang="en-US" sz="1800" dirty="0"/>
              <a:t>Too low: oil pump starves for oil</a:t>
            </a:r>
          </a:p>
          <a:p>
            <a:pPr lvl="1"/>
            <a:r>
              <a:rPr lang="en-US" sz="1800" dirty="0"/>
              <a:t>Too high: crankshaft churns oil to foam</a:t>
            </a:r>
          </a:p>
          <a:p>
            <a:r>
              <a:rPr lang="en-US" sz="2200" dirty="0"/>
              <a:t>Both cause lack of lubrication</a:t>
            </a:r>
          </a:p>
          <a:p>
            <a:pPr lvl="1"/>
            <a:r>
              <a:rPr lang="en-US" sz="1800" dirty="0"/>
              <a:t>Leads to damage throughout engine</a:t>
            </a:r>
          </a:p>
        </p:txBody>
      </p:sp>
      <p:pic>
        <p:nvPicPr>
          <p:cNvPr id="19458" name="Picture 2" descr="A photo of damaged parts of a motor vehicle. The parts appear cha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721" y="1098564"/>
            <a:ext cx="2810171" cy="171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1391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A831A367-9D1A-4E4F-AF5C-D4C287851976}"/>
              </a:ext>
            </a:extLst>
          </p:cNvPr>
          <p:cNvSpPr>
            <a:spLocks noGrp="1"/>
          </p:cNvSpPr>
          <p:nvPr>
            <p:ph type="title"/>
          </p:nvPr>
        </p:nvSpPr>
        <p:spPr>
          <a:xfrm>
            <a:off x="436605" y="196504"/>
            <a:ext cx="8279027" cy="478999"/>
          </a:xfrm>
        </p:spPr>
        <p:txBody>
          <a:bodyPr/>
          <a:lstStyle/>
          <a:p>
            <a:r>
              <a:rPr lang="en-US" altLang="en-US" sz="3000" dirty="0"/>
              <a:t>Skill Drill 13-18: Inspecting the Windshield</a:t>
            </a:r>
          </a:p>
        </p:txBody>
      </p:sp>
      <p:sp>
        <p:nvSpPr>
          <p:cNvPr id="123907" name="Rectangle 1">
            <a:extLst>
              <a:ext uri="{FF2B5EF4-FFF2-40B4-BE49-F238E27FC236}">
                <a16:creationId xmlns:a16="http://schemas.microsoft.com/office/drawing/2014/main" id="{C70C16E6-B096-1C4F-941F-D4DE3AC44B29}"/>
              </a:ext>
            </a:extLst>
          </p:cNvPr>
          <p:cNvSpPr>
            <a:spLocks noChangeArrowheads="1"/>
          </p:cNvSpPr>
          <p:nvPr/>
        </p:nvSpPr>
        <p:spPr bwMode="auto">
          <a:xfrm>
            <a:off x="436605" y="956889"/>
            <a:ext cx="459671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2200" dirty="0"/>
              <a:t>Prepare the windshield. First, use glass cleaner to clean the windshield thoroughly. </a:t>
            </a:r>
          </a:p>
        </p:txBody>
      </p:sp>
      <p:pic>
        <p:nvPicPr>
          <p:cNvPr id="110594" name="Picture 2" descr="A photo of a gloved hand cleaning the wind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750" y="1106458"/>
            <a:ext cx="2909578" cy="19358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a:extLst>
              <a:ext uri="{FF2B5EF4-FFF2-40B4-BE49-F238E27FC236}">
                <a16:creationId xmlns:a16="http://schemas.microsoft.com/office/drawing/2014/main" id="{60103755-3376-3B4E-B628-F53428ABB8F1}"/>
              </a:ext>
            </a:extLst>
          </p:cNvPr>
          <p:cNvSpPr>
            <a:spLocks noChangeArrowheads="1"/>
          </p:cNvSpPr>
          <p:nvPr/>
        </p:nvSpPr>
        <p:spPr bwMode="auto">
          <a:xfrm>
            <a:off x="436605" y="951471"/>
            <a:ext cx="460495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2200" dirty="0"/>
              <a:t>Inspect the glass. Look closely at the surface of the glass. It may help to use a flashlight or trouble light at an angle while inspecting.</a:t>
            </a:r>
          </a:p>
        </p:txBody>
      </p:sp>
      <p:sp>
        <p:nvSpPr>
          <p:cNvPr id="7" name="Rectangle 2">
            <a:extLst>
              <a:ext uri="{FF2B5EF4-FFF2-40B4-BE49-F238E27FC236}">
                <a16:creationId xmlns:a16="http://schemas.microsoft.com/office/drawing/2014/main" id="{5D43AC80-68CB-3B4F-8D80-0A47AB6C850D}"/>
              </a:ext>
            </a:extLst>
          </p:cNvPr>
          <p:cNvSpPr txBox="1">
            <a:spLocks/>
          </p:cNvSpPr>
          <p:nvPr/>
        </p:nvSpPr>
        <p:spPr>
          <a:xfrm>
            <a:off x="436605" y="196504"/>
            <a:ext cx="8279027" cy="47899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a:t>Skill Drill 13-18: Inspecting the Windshield</a:t>
            </a:r>
            <a:endParaRPr lang="en-US" altLang="en-US" sz="3000" dirty="0"/>
          </a:p>
        </p:txBody>
      </p:sp>
      <p:pic>
        <p:nvPicPr>
          <p:cNvPr id="111618" name="Picture 2" descr="A close-up view of a finger placed on the windshield of a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599" y="1080821"/>
            <a:ext cx="3002709" cy="20042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a:extLst>
              <a:ext uri="{FF2B5EF4-FFF2-40B4-BE49-F238E27FC236}">
                <a16:creationId xmlns:a16="http://schemas.microsoft.com/office/drawing/2014/main" id="{BF0F176B-EE55-644F-BC31-D7D2276E30FA}"/>
              </a:ext>
            </a:extLst>
          </p:cNvPr>
          <p:cNvSpPr>
            <a:spLocks noChangeArrowheads="1"/>
          </p:cNvSpPr>
          <p:nvPr/>
        </p:nvSpPr>
        <p:spPr bwMode="auto">
          <a:xfrm>
            <a:off x="436604" y="964680"/>
            <a:ext cx="45967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2200" dirty="0"/>
              <a:t>Look for any delamination conditions present.</a:t>
            </a:r>
          </a:p>
        </p:txBody>
      </p:sp>
      <p:sp>
        <p:nvSpPr>
          <p:cNvPr id="7" name="Rectangle 2">
            <a:extLst>
              <a:ext uri="{FF2B5EF4-FFF2-40B4-BE49-F238E27FC236}">
                <a16:creationId xmlns:a16="http://schemas.microsoft.com/office/drawing/2014/main" id="{44F73B30-1C39-6D4D-A51C-3C0108C1CEE2}"/>
              </a:ext>
            </a:extLst>
          </p:cNvPr>
          <p:cNvSpPr>
            <a:spLocks noGrp="1"/>
          </p:cNvSpPr>
          <p:nvPr>
            <p:ph type="title"/>
          </p:nvPr>
        </p:nvSpPr>
        <p:spPr>
          <a:xfrm>
            <a:off x="436605" y="196504"/>
            <a:ext cx="8279027" cy="478999"/>
          </a:xfrm>
        </p:spPr>
        <p:txBody>
          <a:bodyPr/>
          <a:lstStyle/>
          <a:p>
            <a:r>
              <a:rPr lang="en-US" altLang="en-US" sz="3000" dirty="0"/>
              <a:t>Skill Drill 13-18: Inspecting the Windshield</a:t>
            </a:r>
          </a:p>
        </p:txBody>
      </p:sp>
      <p:pic>
        <p:nvPicPr>
          <p:cNvPr id="112642" name="Picture 2" descr="A photo of fingers investigating for any delamination on windshie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743" y="1072927"/>
            <a:ext cx="3293928" cy="2191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a:extLst>
              <a:ext uri="{FF2B5EF4-FFF2-40B4-BE49-F238E27FC236}">
                <a16:creationId xmlns:a16="http://schemas.microsoft.com/office/drawing/2014/main" id="{56462A21-7B9A-B84D-BF16-C9F72C5724E1}"/>
              </a:ext>
            </a:extLst>
          </p:cNvPr>
          <p:cNvSpPr>
            <a:spLocks noGrp="1"/>
          </p:cNvSpPr>
          <p:nvPr>
            <p:ph type="title"/>
          </p:nvPr>
        </p:nvSpPr>
        <p:spPr/>
        <p:txBody>
          <a:bodyPr/>
          <a:lstStyle/>
          <a:p>
            <a:pPr eaLnBrk="1" hangingPunct="1"/>
            <a:r>
              <a:rPr lang="en-US" altLang="en-US">
                <a:cs typeface="Arial" panose="020B0604020202020204" pitchFamily="34" charset="0"/>
              </a:rPr>
              <a:t>Credits</a:t>
            </a:r>
          </a:p>
        </p:txBody>
      </p:sp>
      <p:sp>
        <p:nvSpPr>
          <p:cNvPr id="168962" name="Rectangle 3">
            <a:extLst>
              <a:ext uri="{FF2B5EF4-FFF2-40B4-BE49-F238E27FC236}">
                <a16:creationId xmlns:a16="http://schemas.microsoft.com/office/drawing/2014/main" id="{995311D5-FEF2-5F4A-B090-78C4BEDF0D87}"/>
              </a:ext>
            </a:extLst>
          </p:cNvPr>
          <p:cNvSpPr>
            <a:spLocks noGrp="1"/>
          </p:cNvSpPr>
          <p:nvPr>
            <p:ph idx="1"/>
          </p:nvPr>
        </p:nvSpPr>
        <p:spPr/>
        <p:txBody>
          <a:bodyPr/>
          <a:lstStyle/>
          <a:p>
            <a:pPr eaLnBrk="1" hangingPunct="1"/>
            <a:r>
              <a:rPr lang="en-US" altLang="en-US" i="1"/>
              <a:t>Unless otherwise indicated, all photographs and illustrations are under copyright of Jones &amp; Bartlett Learning.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r>
              <a:rPr lang="en-US" sz="2200" dirty="0"/>
              <a:t>Checking engine oil levels</a:t>
            </a:r>
          </a:p>
          <a:p>
            <a:pPr lvl="1"/>
            <a:r>
              <a:rPr lang="en-US" sz="1800" dirty="0"/>
              <a:t>Vehicle </a:t>
            </a:r>
            <a:r>
              <a:rPr lang="en-US" sz="1800" u="sng" dirty="0"/>
              <a:t>must</a:t>
            </a:r>
            <a:r>
              <a:rPr lang="en-US" sz="1800" dirty="0"/>
              <a:t> be on level surface</a:t>
            </a:r>
          </a:p>
          <a:p>
            <a:pPr lvl="1"/>
            <a:r>
              <a:rPr lang="en-US" sz="1800" dirty="0"/>
              <a:t>Engine OFF</a:t>
            </a:r>
          </a:p>
          <a:p>
            <a:r>
              <a:rPr lang="en-US" sz="2200" dirty="0"/>
              <a:t>Use a dipstick</a:t>
            </a:r>
          </a:p>
          <a:p>
            <a:pPr lvl="1"/>
            <a:r>
              <a:rPr lang="en-US" sz="1800" i="1" dirty="0"/>
              <a:t>Full/add</a:t>
            </a:r>
            <a:r>
              <a:rPr lang="en-US" sz="1800" dirty="0"/>
              <a:t> or </a:t>
            </a:r>
            <a:r>
              <a:rPr lang="en-US" sz="1800" i="1" dirty="0"/>
              <a:t>min/max</a:t>
            </a:r>
            <a:r>
              <a:rPr lang="en-US" sz="1800" dirty="0"/>
              <a:t> levels marked</a:t>
            </a:r>
          </a:p>
          <a:p>
            <a:pPr lvl="1"/>
            <a:r>
              <a:rPr lang="en-US" sz="1800" dirty="0"/>
              <a:t>Difference between full and add marks</a:t>
            </a:r>
          </a:p>
          <a:p>
            <a:pPr lvl="2"/>
            <a:r>
              <a:rPr lang="en-US" sz="1600" dirty="0"/>
              <a:t>Differs by vehicle</a:t>
            </a:r>
          </a:p>
          <a:p>
            <a:pPr lvl="2"/>
            <a:r>
              <a:rPr lang="en-US" sz="1600" dirty="0"/>
              <a:t>Usually 1 quart (0.9 liter)</a:t>
            </a:r>
          </a:p>
          <a:p>
            <a:pPr lvl="2"/>
            <a:r>
              <a:rPr lang="en-US" sz="1600" dirty="0"/>
              <a:t>Can reach 2 quarts (1.9 liters)</a:t>
            </a:r>
          </a:p>
          <a:p>
            <a:pPr lvl="1"/>
            <a:endParaRPr lang="en-US" sz="1800" dirty="0"/>
          </a:p>
          <a:p>
            <a:pPr lvl="1"/>
            <a:endParaRPr lang="en-US" sz="1800" dirty="0"/>
          </a:p>
        </p:txBody>
      </p:sp>
      <p:pic>
        <p:nvPicPr>
          <p:cNvPr id="20482" name="Picture 2" descr="A photo of bright yellow colored dipstick in the engine ba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0979" y="1078033"/>
            <a:ext cx="2350879" cy="1570026"/>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A photo of a dipstick with two holes representing minimum and maximum oil level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979" y="2739092"/>
            <a:ext cx="2350879" cy="1562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382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r>
              <a:rPr lang="en-US" sz="2200" dirty="0"/>
              <a:t>Dipstick</a:t>
            </a:r>
          </a:p>
          <a:p>
            <a:pPr lvl="1"/>
            <a:r>
              <a:rPr lang="en-US" sz="1800" dirty="0"/>
              <a:t>Read horizontally</a:t>
            </a:r>
          </a:p>
          <a:p>
            <a:pPr lvl="1"/>
            <a:r>
              <a:rPr lang="en-US" sz="1800" dirty="0"/>
              <a:t>Check both sides</a:t>
            </a:r>
          </a:p>
          <a:p>
            <a:pPr lvl="1"/>
            <a:r>
              <a:rPr lang="en-US" sz="1800" dirty="0"/>
              <a:t>Lower level usually more accurate</a:t>
            </a:r>
            <a:endParaRPr lang="en-US" sz="2200" dirty="0"/>
          </a:p>
        </p:txBody>
      </p:sp>
      <p:pic>
        <p:nvPicPr>
          <p:cNvPr id="21506" name="Picture 2" descr="A photo of a dipstick with oi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8348" y="1105954"/>
            <a:ext cx="2584791" cy="1184968"/>
          </a:xfrm>
          <a:prstGeom prst="rect">
            <a:avLst/>
          </a:prstGeom>
          <a:noFill/>
          <a:extLst>
            <a:ext uri="{909E8E84-426E-40DD-AFC4-6F175D3DCCD1}">
              <a14:hiddenFill xmlns:a14="http://schemas.microsoft.com/office/drawing/2010/main">
                <a:solidFill>
                  <a:srgbClr val="FFFFFF"/>
                </a:solidFill>
              </a14:hiddenFill>
            </a:ext>
          </a:extLst>
        </p:spPr>
      </p:pic>
      <p:pic>
        <p:nvPicPr>
          <p:cNvPr id="21507" name="Picture 3" descr="A photo of a dipstick with oil on both e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348" y="2573150"/>
            <a:ext cx="2584791" cy="160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17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r>
              <a:rPr lang="en-US" dirty="0"/>
              <a:t>Oil-life monitoring (OLM) system</a:t>
            </a:r>
          </a:p>
          <a:p>
            <a:pPr lvl="1"/>
            <a:r>
              <a:rPr lang="en-US" sz="1800" dirty="0"/>
              <a:t>Check to determine if time for oil change</a:t>
            </a:r>
          </a:p>
          <a:p>
            <a:pPr lvl="1"/>
            <a:r>
              <a:rPr lang="en-US" sz="1800" dirty="0"/>
              <a:t>Indicates remaining % of oil life</a:t>
            </a:r>
            <a:endParaRPr lang="en-US" dirty="0"/>
          </a:p>
          <a:p>
            <a:r>
              <a:rPr lang="en-US" sz="2200" dirty="0"/>
              <a:t>Vehicles without OLMs</a:t>
            </a:r>
          </a:p>
          <a:p>
            <a:pPr lvl="1"/>
            <a:r>
              <a:rPr lang="en-US" sz="1800" dirty="0"/>
              <a:t>Consult service information</a:t>
            </a:r>
          </a:p>
          <a:p>
            <a:pPr lvl="1"/>
            <a:r>
              <a:rPr lang="en-US" sz="1800" dirty="0"/>
              <a:t>Recommended mileage/time interval between changes</a:t>
            </a:r>
          </a:p>
        </p:txBody>
      </p:sp>
      <p:pic>
        <p:nvPicPr>
          <p:cNvPr id="22530" name="Picture 2" descr="A photo of a digital display to monitor the oil life. Text on the display reads, Oil Life 78 percent remaining 5542 mi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435" y="1086577"/>
            <a:ext cx="2142604" cy="143093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A photo of an open booklet. The text on the booklet reads, Maintaining your vehic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436" y="2697675"/>
            <a:ext cx="2142604" cy="144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16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pPr lvl="0"/>
            <a:r>
              <a:rPr lang="en-US" sz="2200" dirty="0"/>
              <a:t>If engine oil needs to be changed</a:t>
            </a:r>
          </a:p>
          <a:p>
            <a:pPr lvl="1"/>
            <a:r>
              <a:rPr lang="en-US" sz="1800" dirty="0"/>
              <a:t>Still check oil level with dipstick</a:t>
            </a:r>
          </a:p>
          <a:p>
            <a:pPr lvl="1"/>
            <a:r>
              <a:rPr lang="en-US" sz="1800" dirty="0"/>
              <a:t>Low reading could = leak or engine is using oil</a:t>
            </a:r>
          </a:p>
          <a:p>
            <a:pPr lvl="1"/>
            <a:r>
              <a:rPr lang="en-US" sz="1800" dirty="0"/>
              <a:t>Both situations require further investigation</a:t>
            </a:r>
          </a:p>
          <a:p>
            <a:r>
              <a:rPr lang="en-US" sz="2200" dirty="0"/>
              <a:t>Refer to Chapters 18 and 19 for more information on engine lubrication.</a:t>
            </a:r>
          </a:p>
          <a:p>
            <a:endParaRPr lang="en-US" sz="2200" dirty="0"/>
          </a:p>
        </p:txBody>
      </p:sp>
      <p:pic>
        <p:nvPicPr>
          <p:cNvPr id="23554" name="Picture 2" descr="A photo of a web page with the service information circ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7320" y="1072215"/>
            <a:ext cx="3038295" cy="1711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757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0514" y="1929259"/>
            <a:ext cx="8142972" cy="1284981"/>
          </a:xfrm>
        </p:spPr>
        <p:txBody>
          <a:bodyPr/>
          <a:lstStyle/>
          <a:p>
            <a:r>
              <a:rPr lang="en-US" dirty="0"/>
              <a:t>Chapter 13</a:t>
            </a:r>
          </a:p>
          <a:p>
            <a:r>
              <a:rPr lang="en-US" dirty="0"/>
              <a:t>Vehicle Maintenance Inspection</a:t>
            </a:r>
          </a:p>
        </p:txBody>
      </p:sp>
    </p:spTree>
    <p:extLst>
      <p:ext uri="{BB962C8B-B14F-4D97-AF65-F5344CB8AC3E}">
        <p14:creationId xmlns:p14="http://schemas.microsoft.com/office/powerpoint/2010/main" val="20175054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48432" cy="3269902"/>
          </a:xfrm>
        </p:spPr>
        <p:txBody>
          <a:bodyPr/>
          <a:lstStyle/>
          <a:p>
            <a:r>
              <a:rPr lang="en-US" sz="2200" dirty="0"/>
              <a:t>Coolant</a:t>
            </a:r>
          </a:p>
          <a:p>
            <a:pPr lvl="1"/>
            <a:r>
              <a:rPr lang="en-US" sz="1800" dirty="0"/>
              <a:t>Transfers excessive heat </a:t>
            </a:r>
          </a:p>
          <a:p>
            <a:pPr lvl="2"/>
            <a:r>
              <a:rPr lang="en-US" sz="1600" dirty="0"/>
              <a:t>From engine </a:t>
            </a:r>
            <a:r>
              <a:rPr lang="en-US" sz="1600" dirty="0">
                <a:sym typeface="Wingdings" pitchFamily="2" charset="2"/>
              </a:rPr>
              <a:t></a:t>
            </a:r>
            <a:r>
              <a:rPr lang="en-US" sz="1600" dirty="0"/>
              <a:t> radiator</a:t>
            </a:r>
          </a:p>
          <a:p>
            <a:pPr lvl="1"/>
            <a:r>
              <a:rPr lang="en-US" sz="1800" dirty="0"/>
              <a:t>Check whenever checking engine oil</a:t>
            </a:r>
          </a:p>
          <a:p>
            <a:r>
              <a:rPr lang="en-US" sz="2200" dirty="0"/>
              <a:t>Checking coolant levels</a:t>
            </a:r>
          </a:p>
          <a:p>
            <a:pPr lvl="1"/>
            <a:r>
              <a:rPr lang="en-US" sz="1800" dirty="0"/>
              <a:t>Some vehicles have tank with hot/cold markings</a:t>
            </a:r>
          </a:p>
          <a:p>
            <a:pPr lvl="1"/>
            <a:r>
              <a:rPr lang="en-US" sz="1800" dirty="0"/>
              <a:t>Allows for check without having to remove the cap</a:t>
            </a:r>
          </a:p>
        </p:txBody>
      </p:sp>
      <p:pic>
        <p:nvPicPr>
          <p:cNvPr id="24578" name="Picture 2" descr="A photo of a calibrated coolant reservo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8733" y="1154945"/>
            <a:ext cx="2898695" cy="193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038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8262552" cy="3269902"/>
          </a:xfrm>
        </p:spPr>
        <p:txBody>
          <a:bodyPr/>
          <a:lstStyle/>
          <a:p>
            <a:r>
              <a:rPr lang="en-US" sz="2200" dirty="0"/>
              <a:t>Coolant level check, cont’d</a:t>
            </a:r>
          </a:p>
          <a:p>
            <a:pPr lvl="1"/>
            <a:r>
              <a:rPr lang="en-US" sz="1800" dirty="0"/>
              <a:t>Other vehicles have a transparent overflow tank</a:t>
            </a:r>
          </a:p>
          <a:p>
            <a:pPr lvl="2"/>
            <a:r>
              <a:rPr lang="en-US" sz="1600" dirty="0"/>
              <a:t>Can view fluid hot/cold levels</a:t>
            </a:r>
          </a:p>
          <a:p>
            <a:pPr lvl="1"/>
            <a:r>
              <a:rPr lang="en-US" sz="1800" dirty="0"/>
              <a:t>Older vehicles</a:t>
            </a:r>
          </a:p>
          <a:p>
            <a:pPr lvl="2"/>
            <a:r>
              <a:rPr lang="en-US" sz="1600" dirty="0"/>
              <a:t>May require removing radiator cap</a:t>
            </a:r>
          </a:p>
          <a:p>
            <a:pPr lvl="2"/>
            <a:r>
              <a:rPr lang="en-US" sz="1600" dirty="0"/>
              <a:t>Confirm coolant level is about 1.5 inches (38.1 millimeters) below filler neck</a:t>
            </a:r>
          </a:p>
          <a:p>
            <a:endParaRPr lang="en-US" sz="2200" dirty="0"/>
          </a:p>
        </p:txBody>
      </p:sp>
    </p:spTree>
    <p:extLst>
      <p:ext uri="{BB962C8B-B14F-4D97-AF65-F5344CB8AC3E}">
        <p14:creationId xmlns:p14="http://schemas.microsoft.com/office/powerpoint/2010/main" val="1542233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8262552" cy="3269902"/>
          </a:xfrm>
        </p:spPr>
        <p:txBody>
          <a:bodyPr/>
          <a:lstStyle/>
          <a:p>
            <a:pPr lvl="0"/>
            <a:r>
              <a:rPr lang="en-US" sz="2200" dirty="0"/>
              <a:t>Checking coolant freeze point</a:t>
            </a:r>
          </a:p>
          <a:p>
            <a:pPr lvl="1"/>
            <a:r>
              <a:rPr lang="en-US" sz="1800" dirty="0"/>
              <a:t>Insufficient antifreeze can </a:t>
            </a:r>
            <a:r>
              <a:rPr lang="en-US" sz="1800" dirty="0">
                <a:sym typeface="Wingdings" pitchFamily="2" charset="2"/>
              </a:rPr>
              <a:t> </a:t>
            </a:r>
            <a:r>
              <a:rPr lang="en-US" sz="1800" dirty="0"/>
              <a:t>coolant freezing </a:t>
            </a:r>
            <a:r>
              <a:rPr lang="en-US" sz="1800" dirty="0">
                <a:sym typeface="Wingdings" pitchFamily="2" charset="2"/>
              </a:rPr>
              <a:t> </a:t>
            </a:r>
            <a:r>
              <a:rPr lang="en-US" sz="1800" dirty="0"/>
              <a:t>cooling system components expanding and cracking</a:t>
            </a:r>
          </a:p>
          <a:p>
            <a:pPr lvl="1"/>
            <a:r>
              <a:rPr lang="en-US" sz="1800" dirty="0"/>
              <a:t>Measured with antifreeze hydrometer or refractometer</a:t>
            </a:r>
          </a:p>
        </p:txBody>
      </p:sp>
    </p:spTree>
    <p:extLst>
      <p:ext uri="{BB962C8B-B14F-4D97-AF65-F5344CB8AC3E}">
        <p14:creationId xmlns:p14="http://schemas.microsoft.com/office/powerpoint/2010/main" val="20492122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165310" cy="3269902"/>
          </a:xfrm>
        </p:spPr>
        <p:txBody>
          <a:bodyPr/>
          <a:lstStyle/>
          <a:p>
            <a:r>
              <a:rPr lang="en-US" sz="2200" dirty="0"/>
              <a:t>Brake fluid</a:t>
            </a:r>
          </a:p>
          <a:p>
            <a:pPr lvl="1"/>
            <a:r>
              <a:rPr lang="en-US" sz="1800" dirty="0"/>
              <a:t>Check level when oil level is checked</a:t>
            </a:r>
          </a:p>
          <a:p>
            <a:pPr lvl="1"/>
            <a:r>
              <a:rPr lang="en-US" sz="1800" dirty="0"/>
              <a:t>Hygroscopic and hydraulic braking systems depend on it</a:t>
            </a:r>
          </a:p>
          <a:p>
            <a:pPr lvl="1"/>
            <a:r>
              <a:rPr lang="en-US" sz="1800" dirty="0"/>
              <a:t>Hygroscopic brake fluids absorb water from atmosphere</a:t>
            </a:r>
          </a:p>
          <a:p>
            <a:pPr lvl="2"/>
            <a:r>
              <a:rPr lang="en-US" sz="1600" dirty="0"/>
              <a:t>Change every 2 to 4 years</a:t>
            </a:r>
          </a:p>
          <a:p>
            <a:pPr lvl="1"/>
            <a:r>
              <a:rPr lang="en-US" sz="1800" dirty="0"/>
              <a:t>Brake fluid tester or brake fluid test strips</a:t>
            </a:r>
          </a:p>
          <a:p>
            <a:pPr lvl="1"/>
            <a:r>
              <a:rPr lang="en-US" sz="1800" dirty="0"/>
              <a:t>Check brake master cylinder reservoir or  separate fluid reservoir</a:t>
            </a:r>
            <a:endParaRPr lang="en-US" sz="2200" dirty="0"/>
          </a:p>
        </p:txBody>
      </p:sp>
      <p:pic>
        <p:nvPicPr>
          <p:cNvPr id="31746" name="Picture 2" descr="A photo of a finger pointing to a brake fluid reservoir of a motor vehicle which is connected to the brake syste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900" y="1077321"/>
            <a:ext cx="2473695" cy="1529670"/>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A photo of a finger pointing to brake master cylin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900" y="2710279"/>
            <a:ext cx="2473695" cy="1646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109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r>
              <a:rPr lang="en-US" sz="2200" dirty="0"/>
              <a:t>Power steering fluid</a:t>
            </a:r>
          </a:p>
          <a:p>
            <a:pPr lvl="1"/>
            <a:r>
              <a:rPr lang="en-US" sz="1800" dirty="0"/>
              <a:t>Engine should be idling </a:t>
            </a:r>
          </a:p>
          <a:p>
            <a:pPr lvl="1"/>
            <a:r>
              <a:rPr lang="en-US" sz="1800" dirty="0"/>
              <a:t>Fluid should be hot</a:t>
            </a:r>
          </a:p>
          <a:p>
            <a:pPr lvl="1"/>
            <a:r>
              <a:rPr lang="en-US" sz="1800" dirty="0"/>
              <a:t>Fluid reservoir or separate container </a:t>
            </a:r>
          </a:p>
          <a:p>
            <a:r>
              <a:rPr lang="en-US" dirty="0"/>
              <a:t>Check</a:t>
            </a:r>
          </a:p>
          <a:p>
            <a:pPr lvl="1"/>
            <a:r>
              <a:rPr lang="en-US" dirty="0"/>
              <a:t>Appearance</a:t>
            </a:r>
          </a:p>
          <a:p>
            <a:pPr lvl="2"/>
            <a:r>
              <a:rPr lang="en-US" dirty="0"/>
              <a:t>Dark fluid = needs to be changed</a:t>
            </a:r>
          </a:p>
          <a:p>
            <a:pPr lvl="1"/>
            <a:r>
              <a:rPr lang="en-US" dirty="0"/>
              <a:t>Level with dipstick</a:t>
            </a:r>
          </a:p>
          <a:p>
            <a:pPr lvl="2"/>
            <a:r>
              <a:rPr lang="en-US" dirty="0"/>
              <a:t>Connected to filler cap</a:t>
            </a:r>
          </a:p>
        </p:txBody>
      </p:sp>
      <p:pic>
        <p:nvPicPr>
          <p:cNvPr id="32770" name="Picture 2" descr="A photo of a close-up view of power steering fluid reservoir mounted on engine-driven hydraulic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068" y="853040"/>
            <a:ext cx="1608586" cy="1070499"/>
          </a:xfrm>
          <a:prstGeom prst="rect">
            <a:avLst/>
          </a:prstGeom>
          <a:noFill/>
          <a:extLst>
            <a:ext uri="{909E8E84-426E-40DD-AFC4-6F175D3DCCD1}">
              <a14:hiddenFill xmlns:a14="http://schemas.microsoft.com/office/drawing/2010/main">
                <a:solidFill>
                  <a:srgbClr val="FFFFFF"/>
                </a:solidFill>
              </a14:hiddenFill>
            </a:ext>
          </a:extLst>
        </p:spPr>
      </p:pic>
      <p:pic>
        <p:nvPicPr>
          <p:cNvPr id="32771" name="Picture 3" descr="A photo of a close-up view of power steering fluid reservoir and engine-driven hydraulic 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066" y="2000606"/>
            <a:ext cx="1608587" cy="1089139"/>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A photo of a hand holding cap of an open power steering fluid reservo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8069" y="3235353"/>
            <a:ext cx="1608586" cy="1071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99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282189" cy="3269902"/>
          </a:xfrm>
        </p:spPr>
        <p:txBody>
          <a:bodyPr/>
          <a:lstStyle/>
          <a:p>
            <a:r>
              <a:rPr lang="en-US" sz="2200" dirty="0"/>
              <a:t>Automatic transmission/transaxle fluid</a:t>
            </a:r>
          </a:p>
          <a:p>
            <a:pPr lvl="1"/>
            <a:r>
              <a:rPr lang="en-US" sz="1800" dirty="0"/>
              <a:t>Too low = slipping and shift timing faults</a:t>
            </a:r>
          </a:p>
          <a:p>
            <a:pPr lvl="1"/>
            <a:r>
              <a:rPr lang="en-US" sz="1800" dirty="0"/>
              <a:t>Too high = fluid churns and aerates</a:t>
            </a:r>
          </a:p>
          <a:p>
            <a:r>
              <a:rPr lang="en-US" sz="2200" dirty="0"/>
              <a:t>Checking levels</a:t>
            </a:r>
          </a:p>
          <a:p>
            <a:pPr lvl="1"/>
            <a:r>
              <a:rPr lang="en-US" sz="1800" dirty="0"/>
              <a:t>Engine running</a:t>
            </a:r>
          </a:p>
          <a:p>
            <a:pPr lvl="1"/>
            <a:r>
              <a:rPr lang="en-US" sz="1800" dirty="0"/>
              <a:t>Transmission fully warmed</a:t>
            </a:r>
          </a:p>
          <a:p>
            <a:pPr lvl="1"/>
            <a:r>
              <a:rPr lang="en-US" sz="1800" dirty="0"/>
              <a:t>Vehicle in Park or Neutral</a:t>
            </a:r>
          </a:p>
          <a:p>
            <a:pPr lvl="1"/>
            <a:r>
              <a:rPr lang="en-US" sz="1800" dirty="0"/>
              <a:t>Use dipstick located under the hood, near front of the transmission</a:t>
            </a:r>
          </a:p>
          <a:p>
            <a:pPr lvl="1"/>
            <a:endParaRPr lang="en-US" sz="1800" dirty="0"/>
          </a:p>
        </p:txBody>
      </p:sp>
      <p:pic>
        <p:nvPicPr>
          <p:cNvPr id="33794" name="Picture 2" descr="A photo of hand holding transmission dipsti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7713" y="1064117"/>
            <a:ext cx="2842686" cy="189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24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8262552" cy="3269902"/>
          </a:xfrm>
        </p:spPr>
        <p:txBody>
          <a:bodyPr/>
          <a:lstStyle/>
          <a:p>
            <a:pPr lvl="0"/>
            <a:r>
              <a:rPr lang="en-US" sz="2200" dirty="0"/>
              <a:t>Always use the specified type of transmission fluid</a:t>
            </a:r>
          </a:p>
          <a:p>
            <a:pPr lvl="0"/>
            <a:r>
              <a:rPr lang="en-US" sz="2200" dirty="0"/>
              <a:t>Use a funnel to add the fluid </a:t>
            </a:r>
          </a:p>
          <a:p>
            <a:pPr lvl="1"/>
            <a:r>
              <a:rPr lang="en-US" sz="1800" dirty="0"/>
              <a:t>Through dipstick tube</a:t>
            </a:r>
          </a:p>
          <a:p>
            <a:pPr lvl="1"/>
            <a:r>
              <a:rPr lang="en-US" sz="1800" dirty="0"/>
              <a:t>Add only small amounts at a time</a:t>
            </a:r>
          </a:p>
        </p:txBody>
      </p:sp>
    </p:spTree>
    <p:extLst>
      <p:ext uri="{BB962C8B-B14F-4D97-AF65-F5344CB8AC3E}">
        <p14:creationId xmlns:p14="http://schemas.microsoft.com/office/powerpoint/2010/main" val="3190995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pPr lvl="0"/>
            <a:r>
              <a:rPr lang="en-US" sz="2200" dirty="0"/>
              <a:t>Vehicles without dipsticks</a:t>
            </a:r>
          </a:p>
          <a:p>
            <a:pPr lvl="1"/>
            <a:r>
              <a:rPr lang="en-US" sz="1800" dirty="0"/>
              <a:t>Follow service information</a:t>
            </a:r>
          </a:p>
          <a:p>
            <a:pPr lvl="1"/>
            <a:r>
              <a:rPr lang="en-US" sz="1800" dirty="0"/>
              <a:t>Some have a fill plug (or “level plug”)</a:t>
            </a:r>
          </a:p>
          <a:p>
            <a:pPr lvl="2"/>
            <a:r>
              <a:rPr lang="en-US" sz="1600" dirty="0"/>
              <a:t>On side of transmission</a:t>
            </a:r>
          </a:p>
        </p:txBody>
      </p:sp>
      <p:pic>
        <p:nvPicPr>
          <p:cNvPr id="38914" name="Picture 2" descr="A photo of a hand investigating the side of a transmis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49" y="2545197"/>
            <a:ext cx="2077414" cy="1385292"/>
          </a:xfrm>
          <a:prstGeom prst="rect">
            <a:avLst/>
          </a:prstGeom>
          <a:noFill/>
          <a:extLst>
            <a:ext uri="{909E8E84-426E-40DD-AFC4-6F175D3DCCD1}">
              <a14:hiddenFill xmlns:a14="http://schemas.microsoft.com/office/drawing/2010/main">
                <a:solidFill>
                  <a:srgbClr val="FFFFFF"/>
                </a:solidFill>
              </a14:hiddenFill>
            </a:ext>
          </a:extLst>
        </p:spPr>
      </p:pic>
      <p:pic>
        <p:nvPicPr>
          <p:cNvPr id="38915" name="Picture 3" descr="The transmission has a cog-like structure with protrusion. The parts of the transmission are labeled as fill plug, level tube, level plug and oil drips at correct temperature. A red bottle labeled A T F is shown pouring fluid. The scan tool at the top has display with text reads as, trans temp X X degree Fahrenheit.  " title="An illustration shows a transmission of a vehicle and a scan t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0745" y="2545197"/>
            <a:ext cx="1367758" cy="1385292"/>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A close-up view of the transmission of a vehicle with transmission fluid out pouring the fill pl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513" y="2545197"/>
            <a:ext cx="2045985" cy="138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81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r>
              <a:rPr lang="en-US" sz="2200" dirty="0"/>
              <a:t>Diesel exhaust fluid (DEF)</a:t>
            </a:r>
          </a:p>
          <a:p>
            <a:pPr lvl="1"/>
            <a:r>
              <a:rPr lang="en-US" sz="1800" dirty="0"/>
              <a:t>Used by some diesel-powered vehicles</a:t>
            </a:r>
          </a:p>
          <a:p>
            <a:pPr lvl="1"/>
            <a:r>
              <a:rPr lang="en-US" sz="1800" dirty="0"/>
              <a:t>Helps reduce nitrogen oxides in exhaust</a:t>
            </a:r>
          </a:p>
          <a:p>
            <a:pPr lvl="1"/>
            <a:r>
              <a:rPr lang="en-US" sz="1800" dirty="0"/>
              <a:t>Consumed over time </a:t>
            </a:r>
            <a:r>
              <a:rPr lang="en-US" sz="1800" dirty="0">
                <a:sym typeface="Wingdings" pitchFamily="2" charset="2"/>
              </a:rPr>
              <a:t> </a:t>
            </a:r>
            <a:r>
              <a:rPr lang="en-US" sz="1800" dirty="0"/>
              <a:t>replenished periodically</a:t>
            </a:r>
          </a:p>
          <a:p>
            <a:pPr lvl="1"/>
            <a:r>
              <a:rPr lang="en-US" sz="1800" dirty="0"/>
              <a:t>Filler cap</a:t>
            </a:r>
          </a:p>
          <a:p>
            <a:pPr lvl="2"/>
            <a:r>
              <a:rPr lang="en-US" sz="1600" dirty="0"/>
              <a:t>Often located under the hood</a:t>
            </a:r>
          </a:p>
          <a:p>
            <a:pPr lvl="2"/>
            <a:r>
              <a:rPr lang="en-US" sz="1600" dirty="0"/>
              <a:t>Usually blue</a:t>
            </a:r>
          </a:p>
          <a:p>
            <a:endParaRPr lang="en-US" sz="2200" dirty="0"/>
          </a:p>
        </p:txBody>
      </p:sp>
      <p:pic>
        <p:nvPicPr>
          <p:cNvPr id="39938" name="Picture 2" descr="A close-up view of the reservoir of a vehicle having two knobs. A gloved hand holding a box labeled Blue D E F pours D E F using a funn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1980" y="1100122"/>
            <a:ext cx="2897713" cy="196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550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56519"/>
            <a:ext cx="8262552" cy="444843"/>
          </a:xfrm>
        </p:spPr>
        <p:txBody>
          <a:bodyPr/>
          <a:lstStyle/>
          <a:p>
            <a:r>
              <a:rPr lang="en-US" altLang="en-US" sz="3000" dirty="0"/>
              <a:t>LO 13-2: </a:t>
            </a:r>
            <a:r>
              <a:rPr lang="en-US" sz="3000" dirty="0"/>
              <a:t>Perform fluid inspection. </a:t>
            </a:r>
          </a:p>
        </p:txBody>
      </p:sp>
      <p:sp>
        <p:nvSpPr>
          <p:cNvPr id="3" name="Content Placeholder 2"/>
          <p:cNvSpPr>
            <a:spLocks noGrp="1"/>
          </p:cNvSpPr>
          <p:nvPr>
            <p:ph idx="1"/>
          </p:nvPr>
        </p:nvSpPr>
        <p:spPr>
          <a:xfrm>
            <a:off x="444843" y="955589"/>
            <a:ext cx="5058033" cy="3269902"/>
          </a:xfrm>
        </p:spPr>
        <p:txBody>
          <a:bodyPr/>
          <a:lstStyle/>
          <a:p>
            <a:pPr lvl="0"/>
            <a:r>
              <a:rPr lang="en-US" sz="2200" dirty="0"/>
              <a:t>Windshield washer fluid</a:t>
            </a:r>
          </a:p>
          <a:p>
            <a:pPr lvl="1"/>
            <a:r>
              <a:rPr lang="en-US" sz="1800" dirty="0"/>
              <a:t>Important for the safety of the driver.</a:t>
            </a:r>
          </a:p>
          <a:p>
            <a:pPr lvl="1"/>
            <a:r>
              <a:rPr lang="en-US" sz="1800" dirty="0"/>
              <a:t>Reservoir is usually under the hood</a:t>
            </a:r>
          </a:p>
          <a:p>
            <a:pPr lvl="1"/>
            <a:r>
              <a:rPr lang="en-US" sz="1800" dirty="0"/>
              <a:t>May have separate rear reservoir for rear window </a:t>
            </a:r>
          </a:p>
          <a:p>
            <a:pPr lvl="2"/>
            <a:r>
              <a:rPr lang="en-US" sz="1600" dirty="0"/>
              <a:t>Usually somewhere in rear hatch or trunk</a:t>
            </a:r>
          </a:p>
          <a:p>
            <a:pPr lvl="1"/>
            <a:r>
              <a:rPr lang="en-US" sz="1800" dirty="0"/>
              <a:t>Check level at each vehicle service</a:t>
            </a:r>
          </a:p>
        </p:txBody>
      </p:sp>
      <p:pic>
        <p:nvPicPr>
          <p:cNvPr id="40962" name="Picture 2" descr="A photo of a gloved hand near the washer reservoir of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452" y="1086205"/>
            <a:ext cx="2721522" cy="1842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365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Introduction</a:t>
            </a:r>
            <a:endParaRPr lang="en-US" sz="3000" dirty="0"/>
          </a:p>
        </p:txBody>
      </p:sp>
      <p:sp>
        <p:nvSpPr>
          <p:cNvPr id="3" name="Content Placeholder 2"/>
          <p:cNvSpPr>
            <a:spLocks noGrp="1"/>
          </p:cNvSpPr>
          <p:nvPr>
            <p:ph idx="1"/>
          </p:nvPr>
        </p:nvSpPr>
        <p:spPr>
          <a:xfrm>
            <a:off x="428368" y="963827"/>
            <a:ext cx="5074966" cy="3261664"/>
          </a:xfrm>
        </p:spPr>
        <p:txBody>
          <a:bodyPr/>
          <a:lstStyle/>
          <a:p>
            <a:pPr lvl="0"/>
            <a:r>
              <a:rPr lang="en-US" sz="2200" dirty="0"/>
              <a:t>Regular inspection and maintenance</a:t>
            </a:r>
          </a:p>
          <a:p>
            <a:pPr lvl="1"/>
            <a:r>
              <a:rPr lang="en-US" sz="1800" dirty="0"/>
              <a:t>Allows for safe and reliable operation </a:t>
            </a:r>
          </a:p>
          <a:p>
            <a:r>
              <a:rPr lang="en-US" sz="2200" dirty="0"/>
              <a:t>Common types of inspection</a:t>
            </a:r>
          </a:p>
          <a:p>
            <a:pPr lvl="1"/>
            <a:r>
              <a:rPr lang="en-US" sz="1800" dirty="0"/>
              <a:t>Basic inspection</a:t>
            </a:r>
          </a:p>
          <a:p>
            <a:pPr lvl="1"/>
            <a:r>
              <a:rPr lang="en-US" sz="1800" dirty="0"/>
              <a:t>In-depth inspection</a:t>
            </a:r>
          </a:p>
          <a:p>
            <a:pPr lvl="1"/>
            <a:r>
              <a:rPr lang="en-US" sz="1800" dirty="0"/>
              <a:t>State safety inspection</a:t>
            </a:r>
          </a:p>
          <a:p>
            <a:pPr lvl="1"/>
            <a:r>
              <a:rPr lang="en-US" sz="1800" dirty="0"/>
              <a:t>Certified used car inspection</a:t>
            </a:r>
          </a:p>
          <a:p>
            <a:pPr lvl="1"/>
            <a:r>
              <a:rPr lang="en-US" sz="1800" dirty="0"/>
              <a:t>Vehicle prepurchase inspection</a:t>
            </a:r>
          </a:p>
        </p:txBody>
      </p:sp>
      <p:pic>
        <p:nvPicPr>
          <p:cNvPr id="1026" name="Picture 2" descr="A photo of a garage technician inspecting a car’s front wheel. He holds a tire pressure gauge. The car is suspended by a car 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7158" y="1123936"/>
            <a:ext cx="2657900" cy="176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3680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62035"/>
            <a:ext cx="8270789" cy="819742"/>
          </a:xfrm>
        </p:spPr>
        <p:txBody>
          <a:bodyPr/>
          <a:lstStyle/>
          <a:p>
            <a:r>
              <a:rPr lang="en-US" altLang="en-US" sz="3000" dirty="0"/>
              <a:t>LO 13-3: </a:t>
            </a:r>
            <a:r>
              <a:rPr lang="en-US" sz="3000" dirty="0"/>
              <a:t>Perform belt, hose, and air filter/cabin air filter inspection. </a:t>
            </a:r>
          </a:p>
        </p:txBody>
      </p:sp>
      <p:sp>
        <p:nvSpPr>
          <p:cNvPr id="3" name="Content Placeholder 2"/>
          <p:cNvSpPr>
            <a:spLocks noGrp="1"/>
          </p:cNvSpPr>
          <p:nvPr>
            <p:ph idx="1"/>
          </p:nvPr>
        </p:nvSpPr>
        <p:spPr>
          <a:xfrm>
            <a:off x="428368" y="1194485"/>
            <a:ext cx="7834184" cy="3031005"/>
          </a:xfrm>
        </p:spPr>
        <p:txBody>
          <a:bodyPr/>
          <a:lstStyle/>
          <a:p>
            <a:r>
              <a:rPr lang="en-US" sz="2200" dirty="0"/>
              <a:t>Engine drive belts</a:t>
            </a:r>
          </a:p>
          <a:p>
            <a:pPr lvl="1"/>
            <a:r>
              <a:rPr lang="en-US" sz="1800" dirty="0"/>
              <a:t>Operate engine accessories</a:t>
            </a:r>
          </a:p>
          <a:p>
            <a:pPr lvl="2"/>
            <a:r>
              <a:rPr lang="en-US" sz="1600" dirty="0"/>
              <a:t>Example: water pump, alternator</a:t>
            </a:r>
          </a:p>
          <a:p>
            <a:pPr lvl="1"/>
            <a:r>
              <a:rPr lang="en-US" sz="1800" dirty="0"/>
              <a:t>Broken belts/belts that come off = engine quickly overheats</a:t>
            </a:r>
          </a:p>
        </p:txBody>
      </p:sp>
    </p:spTree>
    <p:extLst>
      <p:ext uri="{BB962C8B-B14F-4D97-AF65-F5344CB8AC3E}">
        <p14:creationId xmlns:p14="http://schemas.microsoft.com/office/powerpoint/2010/main" val="2952423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62035"/>
            <a:ext cx="8270789" cy="819742"/>
          </a:xfrm>
        </p:spPr>
        <p:txBody>
          <a:bodyPr/>
          <a:lstStyle/>
          <a:p>
            <a:r>
              <a:rPr lang="en-US" altLang="en-US" sz="3000" dirty="0"/>
              <a:t>LO 13-3: </a:t>
            </a:r>
            <a:r>
              <a:rPr lang="en-US" sz="3000" dirty="0"/>
              <a:t>Perform belt, hose, and air filter/cabin air filter inspection. </a:t>
            </a:r>
          </a:p>
        </p:txBody>
      </p:sp>
      <p:sp>
        <p:nvSpPr>
          <p:cNvPr id="3" name="Content Placeholder 2"/>
          <p:cNvSpPr>
            <a:spLocks noGrp="1"/>
          </p:cNvSpPr>
          <p:nvPr>
            <p:ph idx="1"/>
          </p:nvPr>
        </p:nvSpPr>
        <p:spPr>
          <a:xfrm>
            <a:off x="428368" y="1194485"/>
            <a:ext cx="5074965" cy="3031005"/>
          </a:xfrm>
        </p:spPr>
        <p:txBody>
          <a:bodyPr/>
          <a:lstStyle/>
          <a:p>
            <a:r>
              <a:rPr lang="en-US" sz="2200" dirty="0"/>
              <a:t>Two belt types</a:t>
            </a:r>
          </a:p>
          <a:p>
            <a:r>
              <a:rPr lang="en-US" sz="2200" dirty="0"/>
              <a:t>V-belts </a:t>
            </a:r>
          </a:p>
          <a:p>
            <a:pPr lvl="1"/>
            <a:r>
              <a:rPr lang="en-US" sz="1800" dirty="0"/>
              <a:t>Inside V-shaped groove in pulley</a:t>
            </a:r>
          </a:p>
          <a:p>
            <a:pPr lvl="1"/>
            <a:r>
              <a:rPr lang="en-US" sz="1800" dirty="0"/>
              <a:t>Wedge into its sides</a:t>
            </a:r>
          </a:p>
          <a:p>
            <a:r>
              <a:rPr lang="en-US" sz="2200" dirty="0"/>
              <a:t>Serpentine-type belts</a:t>
            </a:r>
          </a:p>
          <a:p>
            <a:pPr lvl="1"/>
            <a:r>
              <a:rPr lang="en-US" sz="1800" dirty="0"/>
              <a:t>Have grooves that are exact reverse of grooves in pulley’s outer diameter</a:t>
            </a:r>
          </a:p>
          <a:p>
            <a:pPr lvl="1"/>
            <a:r>
              <a:rPr lang="en-US" sz="1800" dirty="0"/>
              <a:t>Usually recommend also replacing tensioner</a:t>
            </a:r>
          </a:p>
          <a:p>
            <a:endParaRPr lang="en-US" sz="2200" dirty="0"/>
          </a:p>
        </p:txBody>
      </p:sp>
      <p:pic>
        <p:nvPicPr>
          <p:cNvPr id="45058" name="Picture 2" descr="A photo of V-type accessory drive belt half inside a box labeled V-Belt at the top and on the left 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9396" y="1365043"/>
            <a:ext cx="2054549" cy="1395230"/>
          </a:xfrm>
          <a:prstGeom prst="rect">
            <a:avLst/>
          </a:prstGeom>
          <a:noFill/>
          <a:extLst>
            <a:ext uri="{909E8E84-426E-40DD-AFC4-6F175D3DCCD1}">
              <a14:hiddenFill xmlns:a14="http://schemas.microsoft.com/office/drawing/2010/main">
                <a:solidFill>
                  <a:srgbClr val="FFFFFF"/>
                </a:solidFill>
              </a14:hiddenFill>
            </a:ext>
          </a:extLst>
        </p:spPr>
      </p:pic>
      <p:pic>
        <p:nvPicPr>
          <p:cNvPr id="45059" name="Picture 3" descr="A photo of a close-up view of a serpentine-type belt connected to pulleys that drive the eng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397" y="2854296"/>
            <a:ext cx="2054548" cy="1395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209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62035"/>
            <a:ext cx="8270789" cy="819742"/>
          </a:xfrm>
        </p:spPr>
        <p:txBody>
          <a:bodyPr/>
          <a:lstStyle/>
          <a:p>
            <a:r>
              <a:rPr lang="en-US" altLang="en-US" sz="3000" dirty="0"/>
              <a:t>LO 13-3: </a:t>
            </a:r>
            <a:r>
              <a:rPr lang="en-US" sz="3000" dirty="0"/>
              <a:t>Perform belt, hose, and air filter/cabin air filter inspection. </a:t>
            </a:r>
          </a:p>
        </p:txBody>
      </p:sp>
      <p:sp>
        <p:nvSpPr>
          <p:cNvPr id="3" name="Content Placeholder 2"/>
          <p:cNvSpPr>
            <a:spLocks noGrp="1"/>
          </p:cNvSpPr>
          <p:nvPr>
            <p:ph idx="1"/>
          </p:nvPr>
        </p:nvSpPr>
        <p:spPr>
          <a:xfrm>
            <a:off x="428368" y="1194485"/>
            <a:ext cx="5074965" cy="3031005"/>
          </a:xfrm>
        </p:spPr>
        <p:txBody>
          <a:bodyPr/>
          <a:lstStyle/>
          <a:p>
            <a:pPr lvl="0"/>
            <a:r>
              <a:rPr lang="en-US" sz="2200" dirty="0"/>
              <a:t>Visually inspect driver belts whenever you are under the hood </a:t>
            </a:r>
          </a:p>
          <a:p>
            <a:r>
              <a:rPr lang="en-US" sz="2200" dirty="0"/>
              <a:t>Check for:</a:t>
            </a:r>
          </a:p>
          <a:p>
            <a:pPr lvl="1"/>
            <a:r>
              <a:rPr lang="en-US" sz="1800" dirty="0"/>
              <a:t>Cracks</a:t>
            </a:r>
          </a:p>
          <a:p>
            <a:pPr lvl="1"/>
            <a:r>
              <a:rPr lang="en-US" sz="1800" dirty="0"/>
              <a:t>Oil soaking</a:t>
            </a:r>
          </a:p>
          <a:p>
            <a:pPr lvl="1"/>
            <a:r>
              <a:rPr lang="en-US" sz="1800" dirty="0"/>
              <a:t>Glazing</a:t>
            </a:r>
          </a:p>
          <a:p>
            <a:pPr lvl="1"/>
            <a:r>
              <a:rPr lang="en-US" sz="1800" dirty="0"/>
              <a:t>Tears</a:t>
            </a:r>
          </a:p>
          <a:p>
            <a:pPr lvl="1"/>
            <a:r>
              <a:rPr lang="en-US" sz="1800" dirty="0"/>
              <a:t>Bottoming out</a:t>
            </a:r>
          </a:p>
        </p:txBody>
      </p:sp>
      <p:pic>
        <p:nvPicPr>
          <p:cNvPr id="46082" name="Picture 2" descr="A photo of a serpentine belt with cra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3333" y="1261381"/>
            <a:ext cx="2051149" cy="1463035"/>
          </a:xfrm>
          <a:prstGeom prst="rect">
            <a:avLst/>
          </a:prstGeom>
          <a:noFill/>
          <a:extLst>
            <a:ext uri="{909E8E84-426E-40DD-AFC4-6F175D3DCCD1}">
              <a14:hiddenFill xmlns:a14="http://schemas.microsoft.com/office/drawing/2010/main">
                <a:solidFill>
                  <a:srgbClr val="FFFFFF"/>
                </a:solidFill>
              </a14:hiddenFill>
            </a:ext>
          </a:extLst>
        </p:spPr>
      </p:pic>
      <p:pic>
        <p:nvPicPr>
          <p:cNvPr id="46083" name="Picture 3" descr="A photo of a lubricated belt running over the pulleys of an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706" y="2878705"/>
            <a:ext cx="2059775" cy="146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909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62035"/>
            <a:ext cx="8270789" cy="819742"/>
          </a:xfrm>
        </p:spPr>
        <p:txBody>
          <a:bodyPr/>
          <a:lstStyle/>
          <a:p>
            <a:r>
              <a:rPr lang="en-US" altLang="en-US" sz="3000" dirty="0"/>
              <a:t>LO 13-3: </a:t>
            </a:r>
            <a:r>
              <a:rPr lang="en-US" sz="3000" dirty="0"/>
              <a:t>Perform belt, hose, and air filter/cabin air filter inspection. </a:t>
            </a:r>
          </a:p>
        </p:txBody>
      </p:sp>
      <p:pic>
        <p:nvPicPr>
          <p:cNvPr id="47106" name="Picture 2" descr="A photo of glazed belt running over pulleys of an en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187" y="1227198"/>
            <a:ext cx="2140409" cy="1523626"/>
          </a:xfrm>
          <a:prstGeom prst="rect">
            <a:avLst/>
          </a:prstGeom>
          <a:noFill/>
          <a:extLst>
            <a:ext uri="{909E8E84-426E-40DD-AFC4-6F175D3DCCD1}">
              <a14:hiddenFill xmlns:a14="http://schemas.microsoft.com/office/drawing/2010/main">
                <a:solidFill>
                  <a:srgbClr val="FFFFFF"/>
                </a:solidFill>
              </a14:hiddenFill>
            </a:ext>
          </a:extLst>
        </p:spPr>
      </p:pic>
      <p:pic>
        <p:nvPicPr>
          <p:cNvPr id="47107" name="Picture 3" descr="A photo of a gloved hand holding a worn-out be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411" y="1227198"/>
            <a:ext cx="1480371" cy="1523626"/>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An illustration shows two V-belt positions. One shown for correct running clearance and is marked as good friction. Other shown for bottomed out and is marked as loss of fri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186" y="3051665"/>
            <a:ext cx="2093317" cy="1332327"/>
          </a:xfrm>
          <a:prstGeom prst="rect">
            <a:avLst/>
          </a:prstGeom>
          <a:noFill/>
          <a:extLst>
            <a:ext uri="{909E8E84-426E-40DD-AFC4-6F175D3DCCD1}">
              <a14:hiddenFill xmlns:a14="http://schemas.microsoft.com/office/drawing/2010/main">
                <a:solidFill>
                  <a:srgbClr val="FFFFFF"/>
                </a:solidFill>
              </a14:hiddenFill>
            </a:ext>
          </a:extLst>
        </p:spPr>
      </p:pic>
      <p:pic>
        <p:nvPicPr>
          <p:cNvPr id="47109" name="Picture 5" descr="A photo of hands holding a serpentine belt wear tool of a vehi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1411" y="2972425"/>
            <a:ext cx="1994278" cy="141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331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62035"/>
            <a:ext cx="8270789" cy="819742"/>
          </a:xfrm>
        </p:spPr>
        <p:txBody>
          <a:bodyPr/>
          <a:lstStyle/>
          <a:p>
            <a:r>
              <a:rPr lang="en-US" altLang="en-US" sz="3000" dirty="0"/>
              <a:t>LO 13-3: </a:t>
            </a:r>
            <a:r>
              <a:rPr lang="en-US" sz="3000" dirty="0"/>
              <a:t>Perform belt, hose, and air filter/cabin air filter inspection. </a:t>
            </a:r>
          </a:p>
        </p:txBody>
      </p:sp>
      <p:sp>
        <p:nvSpPr>
          <p:cNvPr id="3" name="Content Placeholder 2"/>
          <p:cNvSpPr>
            <a:spLocks noGrp="1"/>
          </p:cNvSpPr>
          <p:nvPr>
            <p:ph idx="1"/>
          </p:nvPr>
        </p:nvSpPr>
        <p:spPr>
          <a:xfrm>
            <a:off x="428368" y="1194485"/>
            <a:ext cx="5074965" cy="3031005"/>
          </a:xfrm>
        </p:spPr>
        <p:txBody>
          <a:bodyPr/>
          <a:lstStyle/>
          <a:p>
            <a:r>
              <a:rPr lang="en-US" sz="2200" dirty="0"/>
              <a:t>Hoses</a:t>
            </a:r>
          </a:p>
          <a:p>
            <a:pPr lvl="1"/>
            <a:r>
              <a:rPr lang="en-US" sz="1800" dirty="0"/>
              <a:t>Usually two large radiator hoses</a:t>
            </a:r>
          </a:p>
          <a:p>
            <a:pPr lvl="2"/>
            <a:r>
              <a:rPr lang="en-US" sz="1600" dirty="0"/>
              <a:t>Upper and lower</a:t>
            </a:r>
          </a:p>
          <a:p>
            <a:pPr lvl="1"/>
            <a:r>
              <a:rPr lang="en-US" sz="1800" dirty="0"/>
              <a:t>Some smaller heater hoses</a:t>
            </a:r>
          </a:p>
          <a:p>
            <a:r>
              <a:rPr lang="en-US" sz="2200" dirty="0"/>
              <a:t>Inspection</a:t>
            </a:r>
          </a:p>
          <a:p>
            <a:pPr lvl="1"/>
            <a:r>
              <a:rPr lang="en-US" sz="1800" dirty="0"/>
              <a:t>Engine should be cool</a:t>
            </a:r>
          </a:p>
          <a:p>
            <a:pPr lvl="1"/>
            <a:r>
              <a:rPr lang="en-US" sz="1800" dirty="0"/>
              <a:t>Feel hoses for consistent firmness</a:t>
            </a:r>
          </a:p>
          <a:p>
            <a:pPr lvl="2"/>
            <a:r>
              <a:rPr lang="en-US" sz="1600" dirty="0"/>
              <a:t>Not too soft or hard</a:t>
            </a:r>
          </a:p>
          <a:p>
            <a:pPr lvl="1"/>
            <a:r>
              <a:rPr lang="en-US" sz="1800" dirty="0"/>
              <a:t>If hot, look for bulging in hoses</a:t>
            </a:r>
          </a:p>
        </p:txBody>
      </p:sp>
      <p:pic>
        <p:nvPicPr>
          <p:cNvPr id="48130" name="Picture 2" descr="A photo of a heater ho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8101" y="1299258"/>
            <a:ext cx="2139853" cy="740595"/>
          </a:xfrm>
          <a:prstGeom prst="rect">
            <a:avLst/>
          </a:prstGeom>
          <a:noFill/>
          <a:extLst>
            <a:ext uri="{909E8E84-426E-40DD-AFC4-6F175D3DCCD1}">
              <a14:hiddenFill xmlns:a14="http://schemas.microsoft.com/office/drawing/2010/main">
                <a:solidFill>
                  <a:srgbClr val="FFFFFF"/>
                </a:solidFill>
              </a14:hiddenFill>
            </a:ext>
          </a:extLst>
        </p:spPr>
      </p:pic>
      <p:pic>
        <p:nvPicPr>
          <p:cNvPr id="48131" name="Picture 3" descr="A photo of radiator h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1907" y="2247706"/>
            <a:ext cx="2166047" cy="808585"/>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A photo of a hand holding coolant hoses of a vehi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199" y="3234074"/>
            <a:ext cx="1694917" cy="1121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101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62035"/>
            <a:ext cx="8270789" cy="819742"/>
          </a:xfrm>
        </p:spPr>
        <p:txBody>
          <a:bodyPr/>
          <a:lstStyle/>
          <a:p>
            <a:r>
              <a:rPr lang="en-US" altLang="en-US" sz="3000" dirty="0"/>
              <a:t>LO 13-3: </a:t>
            </a:r>
            <a:r>
              <a:rPr lang="en-US" sz="3000" dirty="0"/>
              <a:t>Perform belt, hose, and air filter/cabin air filter inspection. </a:t>
            </a:r>
          </a:p>
        </p:txBody>
      </p:sp>
      <p:sp>
        <p:nvSpPr>
          <p:cNvPr id="3" name="Content Placeholder 2"/>
          <p:cNvSpPr>
            <a:spLocks noGrp="1"/>
          </p:cNvSpPr>
          <p:nvPr>
            <p:ph idx="1"/>
          </p:nvPr>
        </p:nvSpPr>
        <p:spPr>
          <a:xfrm>
            <a:off x="428368" y="1194485"/>
            <a:ext cx="5074965" cy="3031005"/>
          </a:xfrm>
        </p:spPr>
        <p:txBody>
          <a:bodyPr/>
          <a:lstStyle/>
          <a:p>
            <a:r>
              <a:rPr lang="en-US" sz="2200" dirty="0"/>
              <a:t>Air filter</a:t>
            </a:r>
          </a:p>
          <a:p>
            <a:pPr lvl="1"/>
            <a:r>
              <a:rPr lang="en-US" sz="1800" dirty="0"/>
              <a:t>Protects engine from dust, grit, etc.</a:t>
            </a:r>
          </a:p>
          <a:p>
            <a:pPr lvl="1"/>
            <a:r>
              <a:rPr lang="en-US" sz="1800" dirty="0"/>
              <a:t>Location varies by fuel system type</a:t>
            </a:r>
          </a:p>
          <a:p>
            <a:pPr lvl="2"/>
            <a:r>
              <a:rPr lang="en-US" sz="1600" dirty="0"/>
              <a:t>Check service information</a:t>
            </a:r>
          </a:p>
          <a:p>
            <a:r>
              <a:rPr lang="en-US" sz="2200" dirty="0"/>
              <a:t>Inspection</a:t>
            </a:r>
          </a:p>
          <a:p>
            <a:pPr lvl="1"/>
            <a:r>
              <a:rPr lang="en-US" sz="1800" dirty="0"/>
              <a:t>Check air cleaner housing and ductwork</a:t>
            </a:r>
          </a:p>
          <a:p>
            <a:pPr lvl="1"/>
            <a:r>
              <a:rPr lang="en-US" sz="1800" dirty="0"/>
              <a:t>Look for cracks or holes</a:t>
            </a:r>
          </a:p>
          <a:p>
            <a:pPr lvl="1"/>
            <a:r>
              <a:rPr lang="en-US" sz="1800" dirty="0"/>
              <a:t>Remove filter, hold up to light</a:t>
            </a:r>
          </a:p>
          <a:p>
            <a:pPr lvl="2"/>
            <a:r>
              <a:rPr lang="en-US" sz="1600" dirty="0"/>
              <a:t>No light = clogged, needs replacement</a:t>
            </a:r>
          </a:p>
        </p:txBody>
      </p:sp>
      <p:pic>
        <p:nvPicPr>
          <p:cNvPr id="49154" name="Picture 2" descr="A photo of a hand holding a cabin filter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723" y="1419492"/>
            <a:ext cx="2772798" cy="187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9422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843" y="162035"/>
            <a:ext cx="8270789" cy="819742"/>
          </a:xfrm>
        </p:spPr>
        <p:txBody>
          <a:bodyPr/>
          <a:lstStyle/>
          <a:p>
            <a:r>
              <a:rPr lang="en-US" altLang="en-US" sz="3000" dirty="0"/>
              <a:t>LO 13-3: </a:t>
            </a:r>
            <a:r>
              <a:rPr lang="en-US" sz="3000" dirty="0"/>
              <a:t>Perform belt, hose, and air filter/cabin air filter inspection. </a:t>
            </a:r>
          </a:p>
        </p:txBody>
      </p:sp>
      <p:sp>
        <p:nvSpPr>
          <p:cNvPr id="3" name="Content Placeholder 2"/>
          <p:cNvSpPr>
            <a:spLocks noGrp="1"/>
          </p:cNvSpPr>
          <p:nvPr>
            <p:ph idx="1"/>
          </p:nvPr>
        </p:nvSpPr>
        <p:spPr>
          <a:xfrm>
            <a:off x="428368" y="1194485"/>
            <a:ext cx="5074965" cy="3031005"/>
          </a:xfrm>
        </p:spPr>
        <p:txBody>
          <a:bodyPr/>
          <a:lstStyle/>
          <a:p>
            <a:r>
              <a:rPr lang="en-US" sz="2200" dirty="0"/>
              <a:t>Cabin air filter</a:t>
            </a:r>
          </a:p>
          <a:p>
            <a:pPr lvl="1"/>
            <a:r>
              <a:rPr lang="en-US" sz="1800" dirty="0"/>
              <a:t>Part of HVAC system, in air box</a:t>
            </a:r>
          </a:p>
          <a:p>
            <a:pPr lvl="1"/>
            <a:r>
              <a:rPr lang="en-US" sz="1800" dirty="0"/>
              <a:t>Access point differs by vehicle</a:t>
            </a:r>
          </a:p>
          <a:p>
            <a:r>
              <a:rPr lang="en-US" sz="2200" dirty="0"/>
              <a:t>Inspection</a:t>
            </a:r>
          </a:p>
          <a:p>
            <a:pPr lvl="1"/>
            <a:r>
              <a:rPr lang="en-US" sz="1800" dirty="0"/>
              <a:t>During every service</a:t>
            </a:r>
          </a:p>
          <a:p>
            <a:pPr lvl="1"/>
            <a:r>
              <a:rPr lang="en-US" sz="1800" dirty="0"/>
              <a:t>Replacement interval according to manufacturer</a:t>
            </a:r>
          </a:p>
          <a:p>
            <a:pPr lvl="1"/>
            <a:r>
              <a:rPr lang="en-US" sz="1800" dirty="0"/>
              <a:t>Hold up to light as with air filter</a:t>
            </a:r>
          </a:p>
          <a:p>
            <a:pPr lvl="1"/>
            <a:r>
              <a:rPr lang="en-US" sz="1800" dirty="0"/>
              <a:t>Also check for cracks, tears, etc.</a:t>
            </a:r>
          </a:p>
        </p:txBody>
      </p:sp>
      <p:pic>
        <p:nvPicPr>
          <p:cNvPr id="56322" name="Picture 2" descr="D:\Srini\S4C\PPT\Vangelder_Ancl_179022\Images\Ch 13\Figure 13.40A.jpg" title="A photo of a pair of clean cabin fil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1164" y="1194485"/>
            <a:ext cx="2251505" cy="1528982"/>
          </a:xfrm>
          <a:prstGeom prst="rect">
            <a:avLst/>
          </a:prstGeom>
          <a:noFill/>
          <a:extLst>
            <a:ext uri="{909E8E84-426E-40DD-AFC4-6F175D3DCCD1}">
              <a14:hiddenFill xmlns:a14="http://schemas.microsoft.com/office/drawing/2010/main">
                <a:solidFill>
                  <a:srgbClr val="FFFFFF"/>
                </a:solidFill>
              </a14:hiddenFill>
            </a:ext>
          </a:extLst>
        </p:spPr>
      </p:pic>
      <p:pic>
        <p:nvPicPr>
          <p:cNvPr id="56323" name="Picture 3" descr="A photo of a pair of dirty cabin fil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164" y="2843465"/>
            <a:ext cx="2251505" cy="152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1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066500" cy="3243714"/>
          </a:xfrm>
        </p:spPr>
        <p:txBody>
          <a:bodyPr/>
          <a:lstStyle/>
          <a:p>
            <a:r>
              <a:rPr lang="en-US" sz="2200" dirty="0"/>
              <a:t>Under-vehicle inspection</a:t>
            </a:r>
          </a:p>
          <a:p>
            <a:pPr lvl="1"/>
            <a:r>
              <a:rPr lang="en-US" sz="1800" dirty="0"/>
              <a:t>Visual inspection of major systems</a:t>
            </a:r>
          </a:p>
          <a:p>
            <a:pPr lvl="1"/>
            <a:r>
              <a:rPr lang="en-US" sz="1800" dirty="0"/>
              <a:t>Vehicle on hoist</a:t>
            </a:r>
          </a:p>
          <a:p>
            <a:pPr lvl="1"/>
            <a:r>
              <a:rPr lang="en-US" sz="1800" dirty="0"/>
              <a:t>Observable problems</a:t>
            </a:r>
          </a:p>
          <a:p>
            <a:pPr lvl="2"/>
            <a:r>
              <a:rPr lang="en-US" sz="1600" dirty="0"/>
              <a:t>Tire issues, leaks, worn parts, structural damage</a:t>
            </a:r>
          </a:p>
          <a:p>
            <a:pPr lvl="1"/>
            <a:r>
              <a:rPr lang="en-US" sz="1800" dirty="0"/>
              <a:t>Document inspection results</a:t>
            </a:r>
          </a:p>
        </p:txBody>
      </p:sp>
      <p:pic>
        <p:nvPicPr>
          <p:cNvPr id="57346" name="Picture 2" descr="A photo of a garage technician inspecting bottom of a vehicle, raised up by a car l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968" y="1060569"/>
            <a:ext cx="2964756" cy="200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598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211856" cy="3243714"/>
          </a:xfrm>
        </p:spPr>
        <p:txBody>
          <a:bodyPr/>
          <a:lstStyle/>
          <a:p>
            <a:r>
              <a:rPr lang="en-US" sz="2200" dirty="0"/>
              <a:t>Tire inspection</a:t>
            </a:r>
          </a:p>
          <a:p>
            <a:pPr lvl="1"/>
            <a:r>
              <a:rPr lang="en-US" sz="1800" dirty="0"/>
              <a:t>Checked for pressure, wear patterns, cuts, and tread depth </a:t>
            </a:r>
          </a:p>
          <a:p>
            <a:r>
              <a:rPr lang="en-US" sz="2200" dirty="0"/>
              <a:t>Tire air pressure</a:t>
            </a:r>
          </a:p>
          <a:p>
            <a:pPr lvl="1"/>
            <a:r>
              <a:rPr lang="en-US" sz="1800" dirty="0"/>
              <a:t>Check every 3 months or every oil change</a:t>
            </a:r>
          </a:p>
          <a:p>
            <a:pPr lvl="1"/>
            <a:r>
              <a:rPr lang="en-US" sz="1800" dirty="0"/>
              <a:t>Under- and over-inflated tires wear out sooner</a:t>
            </a:r>
          </a:p>
          <a:p>
            <a:pPr lvl="1"/>
            <a:r>
              <a:rPr lang="en-US" sz="1800" dirty="0"/>
              <a:t>Normal pressure varies by vehicle</a:t>
            </a:r>
          </a:p>
          <a:p>
            <a:pPr lvl="2"/>
            <a:r>
              <a:rPr lang="en-US" sz="1600" dirty="0"/>
              <a:t>Check tire placard</a:t>
            </a:r>
          </a:p>
        </p:txBody>
      </p:sp>
      <p:pic>
        <p:nvPicPr>
          <p:cNvPr id="58370" name="Picture 2" descr="A close-up view of a tire placard on a vehicle door pil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594" y="1097950"/>
            <a:ext cx="2709017" cy="183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281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066500" cy="3243714"/>
          </a:xfrm>
        </p:spPr>
        <p:txBody>
          <a:bodyPr/>
          <a:lstStyle/>
          <a:p>
            <a:r>
              <a:rPr lang="en-US" sz="2200" dirty="0"/>
              <a:t>Maximum tire pressure</a:t>
            </a:r>
          </a:p>
          <a:p>
            <a:pPr lvl="1"/>
            <a:r>
              <a:rPr lang="en-US" sz="1800" dirty="0"/>
              <a:t>For that tire</a:t>
            </a:r>
          </a:p>
          <a:p>
            <a:pPr lvl="2"/>
            <a:r>
              <a:rPr lang="en-US" sz="1600" u="sng" dirty="0"/>
              <a:t>Not</a:t>
            </a:r>
            <a:r>
              <a:rPr lang="en-US" sz="1600" dirty="0"/>
              <a:t> the vehicle</a:t>
            </a:r>
          </a:p>
          <a:p>
            <a:pPr lvl="1"/>
            <a:r>
              <a:rPr lang="en-US" sz="1800" dirty="0"/>
              <a:t>Never go over the maximum</a:t>
            </a:r>
          </a:p>
          <a:p>
            <a:r>
              <a:rPr lang="en-US" sz="2200" dirty="0"/>
              <a:t>Inflated with compressed air or nitrogen</a:t>
            </a:r>
          </a:p>
        </p:txBody>
      </p:sp>
      <p:pic>
        <p:nvPicPr>
          <p:cNvPr id="59394" name="Picture 2" descr="The text on the tire reads, P R I, Canada and United States codes only, max load 580 kilograms 1279 pounds, maximum pressure 350 kilo Pascal or 51 pounds per square inch.  " title="A photo of a section of a t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7329" y="1091576"/>
            <a:ext cx="2218171" cy="1506345"/>
          </a:xfrm>
          <a:prstGeom prst="rect">
            <a:avLst/>
          </a:prstGeom>
          <a:noFill/>
          <a:extLst>
            <a:ext uri="{909E8E84-426E-40DD-AFC4-6F175D3DCCD1}">
              <a14:hiddenFill xmlns:a14="http://schemas.microsoft.com/office/drawing/2010/main">
                <a:solidFill>
                  <a:srgbClr val="FFFFFF"/>
                </a:solidFill>
              </a14:hiddenFill>
            </a:ext>
          </a:extLst>
        </p:spPr>
      </p:pic>
      <p:pic>
        <p:nvPicPr>
          <p:cNvPr id="59395" name="Picture 3" descr="A photo of hands holding a tire inflator filling air into a t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28" y="2727692"/>
            <a:ext cx="2218171" cy="1506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66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Introduction</a:t>
            </a:r>
            <a:endParaRPr lang="en-US" sz="3000" dirty="0"/>
          </a:p>
        </p:txBody>
      </p:sp>
      <p:sp>
        <p:nvSpPr>
          <p:cNvPr id="3" name="Content Placeholder 2"/>
          <p:cNvSpPr>
            <a:spLocks noGrp="1"/>
          </p:cNvSpPr>
          <p:nvPr>
            <p:ph idx="1"/>
          </p:nvPr>
        </p:nvSpPr>
        <p:spPr>
          <a:xfrm>
            <a:off x="428367" y="963827"/>
            <a:ext cx="5066271" cy="3261664"/>
          </a:xfrm>
        </p:spPr>
        <p:txBody>
          <a:bodyPr/>
          <a:lstStyle/>
          <a:p>
            <a:r>
              <a:rPr lang="en-US" sz="2200" dirty="0"/>
              <a:t>Document inspection process</a:t>
            </a:r>
          </a:p>
          <a:p>
            <a:pPr lvl="1"/>
            <a:r>
              <a:rPr lang="en-US" sz="1800" dirty="0"/>
              <a:t>Paper forms</a:t>
            </a:r>
          </a:p>
          <a:p>
            <a:pPr lvl="1"/>
            <a:r>
              <a:rPr lang="en-US" sz="1800" dirty="0"/>
              <a:t>Electronic forms</a:t>
            </a:r>
            <a:endParaRPr lang="en-US" sz="1600" dirty="0"/>
          </a:p>
          <a:p>
            <a:r>
              <a:rPr lang="en-US" sz="2200" dirty="0"/>
              <a:t>Technicians need to:</a:t>
            </a:r>
          </a:p>
          <a:p>
            <a:pPr lvl="1"/>
            <a:r>
              <a:rPr lang="en-US" sz="1800" dirty="0"/>
              <a:t>Take detailed notes/pictures</a:t>
            </a:r>
          </a:p>
          <a:p>
            <a:pPr lvl="1"/>
            <a:r>
              <a:rPr lang="en-US" sz="1800" dirty="0"/>
              <a:t>Follow manufacturers’ procedures and specifications</a:t>
            </a:r>
          </a:p>
          <a:p>
            <a:endParaRPr lang="en-US" sz="2200" dirty="0"/>
          </a:p>
        </p:txBody>
      </p:sp>
      <p:pic>
        <p:nvPicPr>
          <p:cNvPr id="2050" name="Picture 2" descr="A photo of hands holding a vehicle inspection 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638" y="963827"/>
            <a:ext cx="1826775" cy="141641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photo of a man holding a tablet and navigating through an inspection form. The text at the top reads, cherry inspec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636" y="2472355"/>
            <a:ext cx="1826775" cy="1680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57387" y="4153255"/>
            <a:ext cx="2807293" cy="246221"/>
          </a:xfrm>
          <a:prstGeom prst="rect">
            <a:avLst/>
          </a:prstGeom>
        </p:spPr>
        <p:txBody>
          <a:bodyPr wrap="square">
            <a:spAutoFit/>
          </a:bodyPr>
          <a:lstStyle/>
          <a:p>
            <a:r>
              <a:rPr lang="en-US" sz="1000" dirty="0">
                <a:latin typeface="Arial" pitchFamily="34" charset="0"/>
                <a:cs typeface="Arial" pitchFamily="34" charset="0"/>
              </a:rPr>
              <a:t>Courtesy of John Griffin, CEO of Drive Cherry.</a:t>
            </a:r>
          </a:p>
        </p:txBody>
      </p:sp>
    </p:spTree>
    <p:extLst>
      <p:ext uri="{BB962C8B-B14F-4D97-AF65-F5344CB8AC3E}">
        <p14:creationId xmlns:p14="http://schemas.microsoft.com/office/powerpoint/2010/main" val="2663834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7" y="981777"/>
            <a:ext cx="5194765" cy="3243714"/>
          </a:xfrm>
        </p:spPr>
        <p:txBody>
          <a:bodyPr/>
          <a:lstStyle/>
          <a:p>
            <a:r>
              <a:rPr lang="en-US" sz="2200" dirty="0"/>
              <a:t>Tread depth and wear</a:t>
            </a:r>
          </a:p>
          <a:p>
            <a:pPr lvl="1"/>
            <a:r>
              <a:rPr lang="en-US" sz="1800" dirty="0"/>
              <a:t>Inspect for wear</a:t>
            </a:r>
          </a:p>
          <a:p>
            <a:pPr lvl="1"/>
            <a:r>
              <a:rPr lang="en-US" sz="1800" dirty="0"/>
              <a:t>Measure depth at least three places per tire</a:t>
            </a:r>
          </a:p>
          <a:p>
            <a:pPr lvl="1"/>
            <a:r>
              <a:rPr lang="en-US" sz="1800" dirty="0"/>
              <a:t>Identifies uneven wear in tread</a:t>
            </a:r>
          </a:p>
          <a:p>
            <a:r>
              <a:rPr lang="en-US" sz="2200" dirty="0"/>
              <a:t>Inspect tire</a:t>
            </a:r>
          </a:p>
          <a:p>
            <a:pPr lvl="1"/>
            <a:r>
              <a:rPr lang="en-US" sz="1800" dirty="0"/>
              <a:t>Look for damage, bulges</a:t>
            </a:r>
          </a:p>
          <a:p>
            <a:pPr lvl="1"/>
            <a:r>
              <a:rPr lang="en-US" sz="1800" dirty="0"/>
              <a:t>Plug patches only work if hole diameter is &lt; 0.25 in. (6 mm)</a:t>
            </a:r>
          </a:p>
          <a:p>
            <a:pPr lvl="1"/>
            <a:r>
              <a:rPr lang="en-US" sz="1800" dirty="0"/>
              <a:t>Feel tire for bulges, be wary of steel cords</a:t>
            </a:r>
          </a:p>
          <a:p>
            <a:pPr lvl="1"/>
            <a:endParaRPr lang="en-US" sz="1800" dirty="0"/>
          </a:p>
        </p:txBody>
      </p:sp>
      <p:pic>
        <p:nvPicPr>
          <p:cNvPr id="60418" name="Picture 2" descr="A close-up view of a hand inspecting wear patterns of a tir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0087" y="1069115"/>
            <a:ext cx="2183138" cy="1478156"/>
          </a:xfrm>
          <a:prstGeom prst="rect">
            <a:avLst/>
          </a:prstGeom>
          <a:noFill/>
          <a:extLst>
            <a:ext uri="{909E8E84-426E-40DD-AFC4-6F175D3DCCD1}">
              <a14:hiddenFill xmlns:a14="http://schemas.microsoft.com/office/drawing/2010/main">
                <a:solidFill>
                  <a:srgbClr val="FFFFFF"/>
                </a:solidFill>
              </a14:hiddenFill>
            </a:ext>
          </a:extLst>
        </p:spPr>
      </p:pic>
      <p:pic>
        <p:nvPicPr>
          <p:cNvPr id="60419" name="Picture 3" descr="A photo of a finger pointing to steel cords worn out as thread on a wh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087" y="2655457"/>
            <a:ext cx="2183138" cy="1482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176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152036" cy="3243714"/>
          </a:xfrm>
        </p:spPr>
        <p:txBody>
          <a:bodyPr/>
          <a:lstStyle/>
          <a:p>
            <a:r>
              <a:rPr lang="en-US" sz="2200" dirty="0"/>
              <a:t>Tire age</a:t>
            </a:r>
          </a:p>
          <a:p>
            <a:pPr lvl="1"/>
            <a:r>
              <a:rPr lang="en-US" sz="1800" dirty="0"/>
              <a:t>Usually 6- to 10-year life</a:t>
            </a:r>
          </a:p>
          <a:p>
            <a:pPr lvl="1"/>
            <a:r>
              <a:rPr lang="en-US" sz="1800" dirty="0"/>
              <a:t>Locate DOT tire date code</a:t>
            </a:r>
          </a:p>
          <a:p>
            <a:pPr lvl="2"/>
            <a:r>
              <a:rPr lang="en-US" sz="1600" dirty="0"/>
              <a:t>Tire’s sidewall</a:t>
            </a:r>
          </a:p>
          <a:p>
            <a:pPr lvl="1"/>
            <a:r>
              <a:rPr lang="en-US" sz="1800" dirty="0"/>
              <a:t>First two digits = week of manufacture</a:t>
            </a:r>
          </a:p>
          <a:p>
            <a:pPr lvl="1"/>
            <a:r>
              <a:rPr lang="en-US" sz="1800" dirty="0"/>
              <a:t>Last two digits = year</a:t>
            </a:r>
          </a:p>
          <a:p>
            <a:pPr lvl="1"/>
            <a:r>
              <a:rPr lang="en-US" sz="1800" dirty="0"/>
              <a:t>E.g., 3020 = 30</a:t>
            </a:r>
            <a:r>
              <a:rPr lang="en-US" sz="1800" baseline="30000" dirty="0"/>
              <a:t>th</a:t>
            </a:r>
            <a:r>
              <a:rPr lang="en-US" sz="1800" dirty="0"/>
              <a:t> week of 2020</a:t>
            </a:r>
          </a:p>
          <a:p>
            <a:r>
              <a:rPr lang="en-US" sz="2200" dirty="0"/>
              <a:t>Refer to Chapter 41 for more on tires</a:t>
            </a:r>
          </a:p>
        </p:txBody>
      </p:sp>
      <p:pic>
        <p:nvPicPr>
          <p:cNvPr id="61442" name="Picture 2" descr="An illustration of a tire with text on it reads as, dot l m l r 5107 3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403" y="1062958"/>
            <a:ext cx="3011487" cy="161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531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066500" cy="3243714"/>
          </a:xfrm>
        </p:spPr>
        <p:txBody>
          <a:bodyPr/>
          <a:lstStyle/>
          <a:p>
            <a:r>
              <a:rPr lang="en-US" sz="2200" dirty="0"/>
              <a:t>Manual transmission/transaxle/ transfer case fluid</a:t>
            </a:r>
          </a:p>
          <a:p>
            <a:pPr lvl="1"/>
            <a:r>
              <a:rPr lang="en-US" sz="1800" dirty="0"/>
              <a:t>Preventative check</a:t>
            </a:r>
          </a:p>
          <a:p>
            <a:pPr lvl="1"/>
            <a:r>
              <a:rPr lang="en-US" sz="1800" dirty="0"/>
              <a:t>Fill plug usually on side of transmission/ transaxle</a:t>
            </a:r>
          </a:p>
          <a:p>
            <a:pPr lvl="1"/>
            <a:r>
              <a:rPr lang="en-US" sz="1800" dirty="0"/>
              <a:t>Remove plug, if fluid comes out, reinsert</a:t>
            </a:r>
          </a:p>
          <a:p>
            <a:pPr lvl="1"/>
            <a:r>
              <a:rPr lang="en-US" sz="1800" dirty="0"/>
              <a:t>If no fluid, use finger to feel for level</a:t>
            </a:r>
          </a:p>
          <a:p>
            <a:pPr lvl="1"/>
            <a:r>
              <a:rPr lang="en-US" sz="1800" dirty="0"/>
              <a:t>Above 0.25 in. (6 mm) from bottom is OK</a:t>
            </a:r>
          </a:p>
          <a:p>
            <a:pPr lvl="2"/>
            <a:r>
              <a:rPr lang="en-US" sz="1600" dirty="0"/>
              <a:t>Lower = add until fluid is even with bottom of fill hole</a:t>
            </a:r>
          </a:p>
        </p:txBody>
      </p:sp>
      <p:pic>
        <p:nvPicPr>
          <p:cNvPr id="62466" name="Picture 2" descr="A photo of a hand pointing to manual transmission of a vehicle. Text on each block of transmission manual reads tremet, fill and use dexron 3 A T F only from top to bottom.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7360" y="1080835"/>
            <a:ext cx="2842310" cy="19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620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8295502" cy="3243714"/>
          </a:xfrm>
        </p:spPr>
        <p:txBody>
          <a:bodyPr/>
          <a:lstStyle/>
          <a:p>
            <a:r>
              <a:rPr lang="en-US" sz="2200" dirty="0"/>
              <a:t>Differential/transfer case fluid level </a:t>
            </a:r>
          </a:p>
          <a:p>
            <a:pPr lvl="1"/>
            <a:r>
              <a:rPr lang="en-US" sz="1800" dirty="0"/>
              <a:t>Similar to checking transmission fluid</a:t>
            </a:r>
          </a:p>
          <a:p>
            <a:pPr lvl="1"/>
            <a:r>
              <a:rPr lang="en-US" sz="1800" dirty="0"/>
              <a:t>Refer to service information for differences/vehicle specifics</a:t>
            </a:r>
          </a:p>
          <a:p>
            <a:r>
              <a:rPr lang="en-US" sz="2200" dirty="0"/>
              <a:t>Differentials and transfer cases</a:t>
            </a:r>
          </a:p>
          <a:p>
            <a:pPr lvl="1"/>
            <a:r>
              <a:rPr lang="en-US" sz="1800" dirty="0"/>
              <a:t>Often no drain plug</a:t>
            </a:r>
          </a:p>
          <a:p>
            <a:pPr lvl="1"/>
            <a:r>
              <a:rPr lang="en-US" sz="1800" dirty="0"/>
              <a:t>Specific bolts/covers may need to be removed </a:t>
            </a:r>
          </a:p>
        </p:txBody>
      </p:sp>
    </p:spTree>
    <p:extLst>
      <p:ext uri="{BB962C8B-B14F-4D97-AF65-F5344CB8AC3E}">
        <p14:creationId xmlns:p14="http://schemas.microsoft.com/office/powerpoint/2010/main" val="1681965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8295502" cy="3243714"/>
          </a:xfrm>
        </p:spPr>
        <p:txBody>
          <a:bodyPr/>
          <a:lstStyle/>
          <a:p>
            <a:r>
              <a:rPr lang="en-US" sz="2200" dirty="0"/>
              <a:t>Checking for fluid leaks</a:t>
            </a:r>
          </a:p>
          <a:p>
            <a:pPr lvl="1"/>
            <a:r>
              <a:rPr lang="en-US" sz="1800" dirty="0"/>
              <a:t>Clean shop floor before driving vehicle in, makes leaks clear</a:t>
            </a:r>
          </a:p>
          <a:p>
            <a:r>
              <a:rPr lang="en-US" sz="2200" dirty="0"/>
              <a:t>Become familiar with each fluid’s color, feel, and smell</a:t>
            </a:r>
          </a:p>
          <a:p>
            <a:r>
              <a:rPr lang="en-US" sz="2200" dirty="0"/>
              <a:t>Brake fluid</a:t>
            </a:r>
          </a:p>
          <a:p>
            <a:pPr lvl="1"/>
            <a:r>
              <a:rPr lang="en-US" sz="1800" dirty="0"/>
              <a:t>Clear or light amber (DOT 3/DOT 4), purple (DOT 5)</a:t>
            </a:r>
          </a:p>
          <a:p>
            <a:pPr lvl="1"/>
            <a:r>
              <a:rPr lang="en-US" sz="1800" dirty="0"/>
              <a:t>Slippery, has slight acidic smell</a:t>
            </a:r>
          </a:p>
          <a:p>
            <a:r>
              <a:rPr lang="en-US" sz="2200" dirty="0"/>
              <a:t>Automatic transmission fluid</a:t>
            </a:r>
          </a:p>
          <a:p>
            <a:pPr lvl="1"/>
            <a:r>
              <a:rPr lang="en-US" sz="1800" dirty="0"/>
              <a:t>Reddish (normally) or clear/amber (some manufacturers)</a:t>
            </a:r>
          </a:p>
          <a:p>
            <a:pPr lvl="1"/>
            <a:r>
              <a:rPr lang="en-US" sz="1800" dirty="0"/>
              <a:t>Slippery, oily, has oily smell</a:t>
            </a:r>
          </a:p>
          <a:p>
            <a:pPr lvl="1"/>
            <a:endParaRPr lang="en-US" sz="1800" dirty="0"/>
          </a:p>
        </p:txBody>
      </p:sp>
    </p:spTree>
    <p:extLst>
      <p:ext uri="{BB962C8B-B14F-4D97-AF65-F5344CB8AC3E}">
        <p14:creationId xmlns:p14="http://schemas.microsoft.com/office/powerpoint/2010/main" val="27150327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8295502" cy="3243714"/>
          </a:xfrm>
        </p:spPr>
        <p:txBody>
          <a:bodyPr/>
          <a:lstStyle/>
          <a:p>
            <a:r>
              <a:rPr lang="en-US" sz="2200" dirty="0"/>
              <a:t>Power steering fluid</a:t>
            </a:r>
          </a:p>
          <a:p>
            <a:pPr lvl="1"/>
            <a:r>
              <a:rPr lang="en-US" sz="1800" dirty="0"/>
              <a:t>Red if uses automatic transmission fluid</a:t>
            </a:r>
          </a:p>
          <a:p>
            <a:pPr lvl="1"/>
            <a:r>
              <a:rPr lang="en-US" sz="1800" dirty="0"/>
              <a:t>Clear if uses power steering fluid</a:t>
            </a:r>
          </a:p>
          <a:p>
            <a:r>
              <a:rPr lang="en-US" sz="2200" dirty="0"/>
              <a:t>Coolant</a:t>
            </a:r>
          </a:p>
          <a:p>
            <a:pPr lvl="1"/>
            <a:r>
              <a:rPr lang="en-US" sz="1800" dirty="0"/>
              <a:t>Normally green, orange, yellow (GM uses red/light red)</a:t>
            </a:r>
          </a:p>
          <a:p>
            <a:pPr lvl="1"/>
            <a:r>
              <a:rPr lang="en-US" sz="1800" dirty="0"/>
              <a:t>Slippery, has sweet/syrupy smell</a:t>
            </a:r>
          </a:p>
          <a:p>
            <a:r>
              <a:rPr lang="en-US" sz="2200" dirty="0"/>
              <a:t>Engine oil</a:t>
            </a:r>
          </a:p>
          <a:p>
            <a:pPr lvl="1"/>
            <a:r>
              <a:rPr lang="en-US" sz="1800" dirty="0"/>
              <a:t>Clear, brown, or black</a:t>
            </a:r>
          </a:p>
          <a:p>
            <a:pPr lvl="1"/>
            <a:r>
              <a:rPr lang="en-US" sz="1800" dirty="0"/>
              <a:t>Very slippery, thick, has oily smell</a:t>
            </a:r>
          </a:p>
          <a:p>
            <a:pPr lvl="1"/>
            <a:endParaRPr lang="en-US" sz="1800" dirty="0"/>
          </a:p>
        </p:txBody>
      </p:sp>
    </p:spTree>
    <p:extLst>
      <p:ext uri="{BB962C8B-B14F-4D97-AF65-F5344CB8AC3E}">
        <p14:creationId xmlns:p14="http://schemas.microsoft.com/office/powerpoint/2010/main" val="2687946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8295502" cy="3243714"/>
          </a:xfrm>
        </p:spPr>
        <p:txBody>
          <a:bodyPr/>
          <a:lstStyle/>
          <a:p>
            <a:r>
              <a:rPr lang="en-US" sz="2200" dirty="0"/>
              <a:t>Gear oil</a:t>
            </a:r>
          </a:p>
          <a:p>
            <a:pPr lvl="1"/>
            <a:r>
              <a:rPr lang="en-US" sz="1800" dirty="0"/>
              <a:t>Light brown</a:t>
            </a:r>
          </a:p>
          <a:p>
            <a:pPr lvl="1"/>
            <a:r>
              <a:rPr lang="en-US" sz="1800" dirty="0"/>
              <a:t>Very slippery, has oily smell</a:t>
            </a:r>
          </a:p>
          <a:p>
            <a:r>
              <a:rPr lang="en-US" sz="2200" dirty="0"/>
              <a:t>Gasoline</a:t>
            </a:r>
          </a:p>
          <a:p>
            <a:pPr lvl="1"/>
            <a:r>
              <a:rPr lang="en-US" sz="1800" dirty="0"/>
              <a:t>Clear</a:t>
            </a:r>
          </a:p>
          <a:p>
            <a:pPr lvl="1"/>
            <a:r>
              <a:rPr lang="en-US" sz="1800" dirty="0"/>
              <a:t>Evaporates easily, has distinct odor</a:t>
            </a:r>
          </a:p>
          <a:p>
            <a:r>
              <a:rPr lang="en-US" sz="2200" dirty="0"/>
              <a:t>Diesel</a:t>
            </a:r>
            <a:endParaRPr lang="en-US" sz="1800" dirty="0"/>
          </a:p>
          <a:p>
            <a:pPr lvl="1"/>
            <a:r>
              <a:rPr lang="en-US" sz="1800" dirty="0"/>
              <a:t>Dirty clear</a:t>
            </a:r>
          </a:p>
          <a:p>
            <a:pPr lvl="1"/>
            <a:r>
              <a:rPr lang="en-US" sz="1800" dirty="0"/>
              <a:t>Thin, has oily smell</a:t>
            </a:r>
          </a:p>
        </p:txBody>
      </p:sp>
    </p:spTree>
    <p:extLst>
      <p:ext uri="{BB962C8B-B14F-4D97-AF65-F5344CB8AC3E}">
        <p14:creationId xmlns:p14="http://schemas.microsoft.com/office/powerpoint/2010/main" val="2972493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8295502" cy="3243714"/>
          </a:xfrm>
        </p:spPr>
        <p:txBody>
          <a:bodyPr/>
          <a:lstStyle/>
          <a:p>
            <a:r>
              <a:rPr lang="en-US" sz="2200" dirty="0"/>
              <a:t>Checking for leaks</a:t>
            </a:r>
          </a:p>
          <a:p>
            <a:pPr lvl="1"/>
            <a:r>
              <a:rPr lang="en-US" sz="1800" dirty="0"/>
              <a:t>Ask customer about any smells</a:t>
            </a:r>
          </a:p>
          <a:p>
            <a:pPr lvl="1"/>
            <a:r>
              <a:rPr lang="en-US" sz="1800" dirty="0"/>
              <a:t>Ideally with vehicle on lift, engine off</a:t>
            </a:r>
          </a:p>
          <a:p>
            <a:pPr lvl="1"/>
            <a:r>
              <a:rPr lang="en-US" sz="1800" dirty="0"/>
              <a:t>Use flashlight to look for drips/wetness</a:t>
            </a:r>
          </a:p>
          <a:p>
            <a:pPr lvl="1"/>
            <a:r>
              <a:rPr lang="en-US" sz="1800" dirty="0"/>
              <a:t>Always look to top of wet are for leak source</a:t>
            </a:r>
          </a:p>
          <a:p>
            <a:pPr lvl="1"/>
            <a:r>
              <a:rPr lang="en-US" sz="1800" dirty="0"/>
              <a:t>Some leaks can send fluids far away from source</a:t>
            </a:r>
          </a:p>
          <a:p>
            <a:pPr lvl="1"/>
            <a:r>
              <a:rPr lang="en-US" sz="1800" dirty="0"/>
              <a:t>If none found, start engine and wait a few minutes</a:t>
            </a:r>
          </a:p>
          <a:p>
            <a:pPr lvl="2"/>
            <a:r>
              <a:rPr lang="en-US" sz="1600" dirty="0"/>
              <a:t>Inspect, keeping away from hot and moving parts</a:t>
            </a:r>
          </a:p>
          <a:p>
            <a:pPr lvl="2"/>
            <a:r>
              <a:rPr lang="en-US" sz="1600" dirty="0"/>
              <a:t>Shut down engine and check again</a:t>
            </a:r>
          </a:p>
        </p:txBody>
      </p:sp>
    </p:spTree>
    <p:extLst>
      <p:ext uri="{BB962C8B-B14F-4D97-AF65-F5344CB8AC3E}">
        <p14:creationId xmlns:p14="http://schemas.microsoft.com/office/powerpoint/2010/main" val="1035559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066500" cy="3243714"/>
          </a:xfrm>
        </p:spPr>
        <p:txBody>
          <a:bodyPr/>
          <a:lstStyle/>
          <a:p>
            <a:r>
              <a:rPr lang="en-US" sz="2200" dirty="0"/>
              <a:t>Steering system inspection</a:t>
            </a:r>
          </a:p>
          <a:p>
            <a:pPr lvl="1"/>
            <a:r>
              <a:rPr lang="en-US" sz="1800" dirty="0"/>
              <a:t>Best if vehicle is on lift</a:t>
            </a:r>
          </a:p>
          <a:p>
            <a:pPr lvl="1"/>
            <a:r>
              <a:rPr lang="en-US" sz="1800" dirty="0"/>
              <a:t>Look for wear and damage</a:t>
            </a:r>
          </a:p>
          <a:p>
            <a:pPr lvl="1"/>
            <a:r>
              <a:rPr lang="en-US" sz="1800" dirty="0"/>
              <a:t>Wiggle each wheel while someone else feels for any play in steering joints</a:t>
            </a:r>
          </a:p>
        </p:txBody>
      </p:sp>
      <p:pic>
        <p:nvPicPr>
          <p:cNvPr id="73730" name="Picture 2" descr="A close-up view of a gloved hand holding steering tie-rod e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3432" y="994879"/>
            <a:ext cx="2424714" cy="1542779"/>
          </a:xfrm>
          <a:prstGeom prst="rect">
            <a:avLst/>
          </a:prstGeom>
          <a:noFill/>
          <a:extLst>
            <a:ext uri="{909E8E84-426E-40DD-AFC4-6F175D3DCCD1}">
              <a14:hiddenFill xmlns:a14="http://schemas.microsoft.com/office/drawing/2010/main">
                <a:solidFill>
                  <a:srgbClr val="FFFFFF"/>
                </a:solidFill>
              </a14:hiddenFill>
            </a:ext>
          </a:extLst>
        </p:spPr>
      </p:pic>
      <p:pic>
        <p:nvPicPr>
          <p:cNvPr id="73731" name="Picture 3" descr="A photo of a gloved hand holding a rusted joint on the stabilizer l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431" y="2693780"/>
            <a:ext cx="2424715" cy="1651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71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066500" cy="3243714"/>
          </a:xfrm>
        </p:spPr>
        <p:txBody>
          <a:bodyPr/>
          <a:lstStyle/>
          <a:p>
            <a:r>
              <a:rPr lang="en-US" sz="2200" dirty="0"/>
              <a:t>Check suspension system for:</a:t>
            </a:r>
          </a:p>
          <a:p>
            <a:pPr lvl="1"/>
            <a:r>
              <a:rPr lang="en-US" sz="1800" dirty="0"/>
              <a:t>Worn or torn parts</a:t>
            </a:r>
          </a:p>
          <a:p>
            <a:pPr lvl="1"/>
            <a:r>
              <a:rPr lang="en-US" sz="1800" dirty="0"/>
              <a:t>Tears or displacement in dust boots</a:t>
            </a:r>
          </a:p>
          <a:p>
            <a:pPr lvl="1"/>
            <a:r>
              <a:rPr lang="en-US" sz="1800" dirty="0"/>
              <a:t>Leaks in shock absorbers</a:t>
            </a:r>
          </a:p>
          <a:p>
            <a:pPr lvl="1"/>
            <a:r>
              <a:rPr lang="en-US" sz="1800" dirty="0"/>
              <a:t>Cracks/bulging in brake hoses</a:t>
            </a:r>
          </a:p>
          <a:p>
            <a:pPr lvl="1"/>
            <a:r>
              <a:rPr lang="en-US" sz="1800" dirty="0"/>
              <a:t>Kinks/rust in brake lines</a:t>
            </a:r>
          </a:p>
          <a:p>
            <a:pPr lvl="1"/>
            <a:r>
              <a:rPr lang="en-US" sz="1800" dirty="0"/>
              <a:t>Excessive play in wheel bearings</a:t>
            </a:r>
          </a:p>
          <a:p>
            <a:pPr lvl="1"/>
            <a:endParaRPr lang="en-US" sz="1800" dirty="0"/>
          </a:p>
          <a:p>
            <a:pPr lvl="1"/>
            <a:endParaRPr lang="en-US" sz="1800" dirty="0"/>
          </a:p>
        </p:txBody>
      </p:sp>
      <p:pic>
        <p:nvPicPr>
          <p:cNvPr id="74754" name="Picture 2" descr="A photo of a gloved hand holding steering joints of a wheel.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252" y="1057393"/>
            <a:ext cx="3151187" cy="213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685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Introduction</a:t>
            </a:r>
            <a:endParaRPr lang="en-US" sz="3000" dirty="0"/>
          </a:p>
        </p:txBody>
      </p:sp>
      <p:sp>
        <p:nvSpPr>
          <p:cNvPr id="3" name="Content Placeholder 2"/>
          <p:cNvSpPr>
            <a:spLocks noGrp="1"/>
          </p:cNvSpPr>
          <p:nvPr>
            <p:ph idx="1"/>
          </p:nvPr>
        </p:nvSpPr>
        <p:spPr>
          <a:xfrm>
            <a:off x="428367" y="963827"/>
            <a:ext cx="5066271" cy="3261664"/>
          </a:xfrm>
        </p:spPr>
        <p:txBody>
          <a:bodyPr/>
          <a:lstStyle/>
          <a:p>
            <a:pPr lvl="0"/>
            <a:r>
              <a:rPr lang="en-US" sz="2200" dirty="0"/>
              <a:t>Cherry Inspect </a:t>
            </a:r>
          </a:p>
          <a:p>
            <a:pPr lvl="1"/>
            <a:r>
              <a:rPr lang="en-US" sz="1800" dirty="0">
                <a:hlinkClick r:id="rId2"/>
              </a:rPr>
              <a:t>www.drivecherry.com</a:t>
            </a:r>
            <a:endParaRPr lang="en-US" sz="1800" dirty="0"/>
          </a:p>
          <a:p>
            <a:pPr lvl="1"/>
            <a:r>
              <a:rPr lang="en-US" sz="1800" dirty="0"/>
              <a:t>Electronic inspection system </a:t>
            </a:r>
          </a:p>
          <a:p>
            <a:pPr lvl="1"/>
            <a:r>
              <a:rPr lang="en-US" sz="1800" dirty="0"/>
              <a:t>Can be 40% more efficient than paper inspection forms</a:t>
            </a:r>
          </a:p>
          <a:p>
            <a:pPr lvl="1"/>
            <a:r>
              <a:rPr lang="en-US" sz="1800" dirty="0"/>
              <a:t>Can include notes and pictures</a:t>
            </a:r>
          </a:p>
          <a:p>
            <a:pPr lvl="2"/>
            <a:r>
              <a:rPr lang="en-US" sz="1600" dirty="0"/>
              <a:t>Evidence for decisions made</a:t>
            </a:r>
          </a:p>
        </p:txBody>
      </p:sp>
      <p:pic>
        <p:nvPicPr>
          <p:cNvPr id="3074" name="Picture 2" descr="The text at the top left corner of the inspection report reads, SERVICE CENTER Cherry Auto Shop 1412 legend hills drive suite 230 Clearfield, Utah 84015. Text at the top right reads as follows. Name: Tyler Jeffrey Year: 2011 Make: B329ZP Model: 1500 Engine Size:, Vehicle Information Provided by CARFAX. V I N: 1D7RV1CT0BS676739 License Plate: B329ZP License Plate Status: U T Expiration Date: 10-19. Text in the center read as follows. Inspection Report: Report on conditions. Inspection Completed: 10-03-2018 17:39 PM. Inspection Report has a table with three columns. Column header 1 reads, 18 Recommended Items. The items listed under the first column read as follows. 1. Oil Change Due Quantity, 1. 2. Front Lights Quantity , 1. 3. Driver Front Daytime Running Light Quantity, 1. 4. Pass. Front Daytime Running Light Quantity, 1. 5. Headlight Cleaning Quantity, 1. SEE PICTURE number 5. 16. Rear Tires Quantity, 1. Tires Below 4 slash 32 Recommend Replacement. 17. Brake Pads Front Quantity, 1, brakes measure at 2 millimeters. SEE PICTURE number 6. 18. Brake Pads or Shoes Rear quantity, 1, brakes measure at less than 1 millimeter. SEE PICTURE number 7. Column header 2 reads, 3 Attention Items. The items listed under the second column are as follows. 1. Tire Pressure Monitor System Quantity, 1. Tire Pressure Monitor System Damaged Prior. 2. Engine Light Quantity, 1, check engine light on prior. 3. Oil level. Column header 3 reads, 6 Ok Items.  The items listed under the third column are as follows. 1. Oil System Cleaner, Customer Selected, 2 Service Indicator Light, 3. T P M S Light, 4. Windshield condition, 5. Air Filter, 6. Exhaust or Muffler System. The report at the bottom shows four pictures. PICTURE 1, Back Lights, PICTURE 2, Belts, PICTURE 3, Battery, PICTURE 4, Battery Terminal Cleaning." title="A photo of an inspection report of a motor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3150" y="741636"/>
            <a:ext cx="1467516" cy="193319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photo of a man and a woman looking at an image in a smart tab. On the right is a computer, showing same image, operated by an operator in garage. Text at the top reads, cherry inspect share picture anywh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9180" y="2921055"/>
            <a:ext cx="1858480" cy="12695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204081" y="2674834"/>
            <a:ext cx="2854603" cy="246221"/>
          </a:xfrm>
          <a:prstGeom prst="rect">
            <a:avLst/>
          </a:prstGeom>
        </p:spPr>
        <p:txBody>
          <a:bodyPr wrap="square">
            <a:spAutoFit/>
          </a:bodyPr>
          <a:lstStyle/>
          <a:p>
            <a:r>
              <a:rPr lang="en-US" sz="1000" dirty="0">
                <a:latin typeface="Arial" pitchFamily="34" charset="0"/>
                <a:cs typeface="Arial" pitchFamily="34" charset="0"/>
              </a:rPr>
              <a:t>Courtesy of John Griffin, CEO of Drive Cherry.</a:t>
            </a:r>
          </a:p>
        </p:txBody>
      </p:sp>
      <p:sp>
        <p:nvSpPr>
          <p:cNvPr id="7" name="Rectangle 6"/>
          <p:cNvSpPr/>
          <p:nvPr/>
        </p:nvSpPr>
        <p:spPr>
          <a:xfrm>
            <a:off x="5302665" y="4190627"/>
            <a:ext cx="2918081" cy="246221"/>
          </a:xfrm>
          <a:prstGeom prst="rect">
            <a:avLst/>
          </a:prstGeom>
        </p:spPr>
        <p:txBody>
          <a:bodyPr wrap="square">
            <a:spAutoFit/>
          </a:bodyPr>
          <a:lstStyle/>
          <a:p>
            <a:r>
              <a:rPr lang="en-US" sz="1000" dirty="0">
                <a:latin typeface="Arial" pitchFamily="34" charset="0"/>
                <a:cs typeface="Arial" pitchFamily="34" charset="0"/>
              </a:rPr>
              <a:t>Courtesy of John Griffin, CEO of Drive Cherry.</a:t>
            </a:r>
          </a:p>
        </p:txBody>
      </p:sp>
    </p:spTree>
    <p:extLst>
      <p:ext uri="{BB962C8B-B14F-4D97-AF65-F5344CB8AC3E}">
        <p14:creationId xmlns:p14="http://schemas.microsoft.com/office/powerpoint/2010/main" val="935496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7" y="981777"/>
            <a:ext cx="5203311" cy="3243714"/>
          </a:xfrm>
        </p:spPr>
        <p:txBody>
          <a:bodyPr/>
          <a:lstStyle/>
          <a:p>
            <a:r>
              <a:rPr lang="en-US" sz="2200" dirty="0"/>
              <a:t>Check drive axles and driveshafts for:</a:t>
            </a:r>
          </a:p>
          <a:p>
            <a:pPr lvl="1"/>
            <a:r>
              <a:rPr lang="en-US" sz="1800" dirty="0"/>
              <a:t>Worn out joints</a:t>
            </a:r>
          </a:p>
          <a:p>
            <a:pPr lvl="1"/>
            <a:r>
              <a:rPr lang="en-US" sz="1800" dirty="0"/>
              <a:t>Bent/damaged axles</a:t>
            </a:r>
          </a:p>
          <a:p>
            <a:pPr lvl="1"/>
            <a:r>
              <a:rPr lang="en-US" sz="1800" dirty="0"/>
              <a:t>Cracked, torn, or leaking dust boots/CV joints</a:t>
            </a:r>
          </a:p>
          <a:p>
            <a:pPr lvl="1"/>
            <a:r>
              <a:rPr lang="en-US" sz="1800" dirty="0"/>
              <a:t>Excessive movement, dents, or bends, in the driveshaft</a:t>
            </a:r>
          </a:p>
          <a:p>
            <a:pPr lvl="1"/>
            <a:r>
              <a:rPr lang="en-US" sz="1800" dirty="0"/>
              <a:t>Leaks around the differential</a:t>
            </a:r>
          </a:p>
          <a:p>
            <a:pPr lvl="1"/>
            <a:r>
              <a:rPr lang="en-US" sz="1800" dirty="0"/>
              <a:t>Check rear shock absorbers, leaf springs, brake hoses, and lines</a:t>
            </a:r>
          </a:p>
        </p:txBody>
      </p:sp>
      <p:pic>
        <p:nvPicPr>
          <p:cNvPr id="75778" name="Picture 2" descr="A photo of a worn-out C V boot of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702" y="1068968"/>
            <a:ext cx="2935168" cy="1993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407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5066500" cy="3243714"/>
          </a:xfrm>
        </p:spPr>
        <p:txBody>
          <a:bodyPr/>
          <a:lstStyle/>
          <a:p>
            <a:r>
              <a:rPr lang="en-US" sz="2200" dirty="0"/>
              <a:t>Engine inspection</a:t>
            </a:r>
          </a:p>
          <a:p>
            <a:pPr lvl="1"/>
            <a:r>
              <a:rPr lang="en-US" sz="1800" dirty="0"/>
              <a:t>Torn or cracked motor mounts, coolant hoses, belts</a:t>
            </a:r>
          </a:p>
          <a:p>
            <a:r>
              <a:rPr lang="en-US" sz="2200" dirty="0"/>
              <a:t>Transmission inspection</a:t>
            </a:r>
          </a:p>
          <a:p>
            <a:pPr lvl="1"/>
            <a:r>
              <a:rPr lang="en-US" sz="1800" dirty="0"/>
              <a:t>Torn or cracked mounts</a:t>
            </a:r>
          </a:p>
          <a:p>
            <a:pPr lvl="1"/>
            <a:r>
              <a:rPr lang="en-US" sz="1800" dirty="0"/>
              <a:t>Faults/looseness in clutch mechanism</a:t>
            </a:r>
          </a:p>
          <a:p>
            <a:pPr lvl="1"/>
            <a:r>
              <a:rPr lang="en-US" sz="1800" dirty="0"/>
              <a:t>Shift linkage </a:t>
            </a:r>
          </a:p>
        </p:txBody>
      </p:sp>
      <p:pic>
        <p:nvPicPr>
          <p:cNvPr id="76802" name="Picture 2" descr="A photo of a gloved hand holding  lower radiator ho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047750"/>
            <a:ext cx="2719699" cy="2025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734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8295502" cy="3243714"/>
          </a:xfrm>
        </p:spPr>
        <p:txBody>
          <a:bodyPr/>
          <a:lstStyle/>
          <a:p>
            <a:r>
              <a:rPr lang="en-US" sz="2200" dirty="0"/>
              <a:t>Exhaust system inspection</a:t>
            </a:r>
          </a:p>
          <a:p>
            <a:pPr lvl="1"/>
            <a:r>
              <a:rPr lang="en-US" sz="1800" dirty="0"/>
              <a:t>Look for signs of leaks, corrosion, or deteriorations</a:t>
            </a:r>
          </a:p>
          <a:p>
            <a:pPr lvl="1"/>
            <a:r>
              <a:rPr lang="en-US" sz="1800" dirty="0"/>
              <a:t>Check heat shields</a:t>
            </a:r>
          </a:p>
          <a:p>
            <a:pPr lvl="1"/>
            <a:r>
              <a:rPr lang="en-US" sz="1800" dirty="0"/>
              <a:t>Check exhaust pipe’s integrity</a:t>
            </a:r>
          </a:p>
          <a:p>
            <a:pPr lvl="2"/>
            <a:r>
              <a:rPr lang="en-US" sz="1600" dirty="0"/>
              <a:t>Squeeze with arc joint pliers </a:t>
            </a:r>
          </a:p>
          <a:p>
            <a:pPr lvl="2"/>
            <a:r>
              <a:rPr lang="en-US" sz="1600" dirty="0"/>
              <a:t>Squishy = needs replacing</a:t>
            </a:r>
          </a:p>
        </p:txBody>
      </p:sp>
    </p:spTree>
    <p:extLst>
      <p:ext uri="{BB962C8B-B14F-4D97-AF65-F5344CB8AC3E}">
        <p14:creationId xmlns:p14="http://schemas.microsoft.com/office/powerpoint/2010/main" val="1749790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67" y="162035"/>
            <a:ext cx="8295503" cy="513468"/>
          </a:xfrm>
        </p:spPr>
        <p:txBody>
          <a:bodyPr/>
          <a:lstStyle/>
          <a:p>
            <a:r>
              <a:rPr lang="en-US" altLang="en-US" sz="3000" dirty="0"/>
              <a:t>LO 13-4: </a:t>
            </a:r>
            <a:r>
              <a:rPr lang="en-US" sz="3000" dirty="0"/>
              <a:t>Perform under-vehicle inspection. </a:t>
            </a:r>
          </a:p>
        </p:txBody>
      </p:sp>
      <p:sp>
        <p:nvSpPr>
          <p:cNvPr id="3" name="Content Placeholder 2"/>
          <p:cNvSpPr>
            <a:spLocks noGrp="1"/>
          </p:cNvSpPr>
          <p:nvPr>
            <p:ph idx="1"/>
          </p:nvPr>
        </p:nvSpPr>
        <p:spPr>
          <a:xfrm>
            <a:off x="428368" y="981777"/>
            <a:ext cx="8295502" cy="3243714"/>
          </a:xfrm>
        </p:spPr>
        <p:txBody>
          <a:bodyPr/>
          <a:lstStyle/>
          <a:p>
            <a:r>
              <a:rPr lang="en-US" sz="2200" dirty="0"/>
              <a:t>Parking brake inspection</a:t>
            </a:r>
          </a:p>
          <a:p>
            <a:pPr lvl="1"/>
            <a:r>
              <a:rPr lang="en-US" sz="1800" dirty="0"/>
              <a:t>Check for rusted, frozen, broken, or crushed cables</a:t>
            </a:r>
          </a:p>
          <a:p>
            <a:r>
              <a:rPr lang="en-US" sz="2200" dirty="0"/>
              <a:t>Fuel tank inspection</a:t>
            </a:r>
          </a:p>
          <a:p>
            <a:pPr lvl="1"/>
            <a:r>
              <a:rPr lang="en-US" sz="1800" dirty="0"/>
              <a:t>Filler tube and hose</a:t>
            </a:r>
          </a:p>
          <a:p>
            <a:pPr lvl="1"/>
            <a:r>
              <a:rPr lang="en-US" sz="1800" dirty="0"/>
              <a:t>Vent and fuel delivery lines</a:t>
            </a:r>
          </a:p>
          <a:p>
            <a:pPr lvl="1"/>
            <a:r>
              <a:rPr lang="en-US" sz="1800" dirty="0"/>
              <a:t>Straps</a:t>
            </a:r>
          </a:p>
          <a:p>
            <a:pPr lvl="1"/>
            <a:r>
              <a:rPr lang="en-US" sz="1800" dirty="0"/>
              <a:t>Protective shields</a:t>
            </a:r>
          </a:p>
          <a:p>
            <a:pPr lvl="1"/>
            <a:r>
              <a:rPr lang="en-US" sz="1800" dirty="0"/>
              <a:t>Smell of gasoline = leak</a:t>
            </a:r>
          </a:p>
        </p:txBody>
      </p:sp>
    </p:spTree>
    <p:extLst>
      <p:ext uri="{BB962C8B-B14F-4D97-AF65-F5344CB8AC3E}">
        <p14:creationId xmlns:p14="http://schemas.microsoft.com/office/powerpoint/2010/main" val="4188241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464041"/>
          </a:xfrm>
        </p:spPr>
        <p:txBody>
          <a:bodyPr/>
          <a:lstStyle/>
          <a:p>
            <a:r>
              <a:rPr lang="en-US" altLang="en-US" sz="3000" dirty="0"/>
              <a:t>LO 13-5: </a:t>
            </a:r>
            <a:r>
              <a:rPr lang="en-US" sz="3000" dirty="0"/>
              <a:t>Perform exterior vehicle inspection. </a:t>
            </a:r>
          </a:p>
        </p:txBody>
      </p:sp>
      <p:sp>
        <p:nvSpPr>
          <p:cNvPr id="3" name="Content Placeholder 2"/>
          <p:cNvSpPr>
            <a:spLocks noGrp="1"/>
          </p:cNvSpPr>
          <p:nvPr>
            <p:ph idx="1"/>
          </p:nvPr>
        </p:nvSpPr>
        <p:spPr>
          <a:xfrm>
            <a:off x="453081" y="963827"/>
            <a:ext cx="8262551" cy="3261664"/>
          </a:xfrm>
        </p:spPr>
        <p:txBody>
          <a:bodyPr/>
          <a:lstStyle/>
          <a:p>
            <a:pPr lvl="0"/>
            <a:r>
              <a:rPr lang="en-US" sz="2200" dirty="0"/>
              <a:t>Exterior vehicle inspections</a:t>
            </a:r>
          </a:p>
          <a:p>
            <a:pPr lvl="1"/>
            <a:r>
              <a:rPr lang="en-US" sz="1800" dirty="0"/>
              <a:t>Perform whenever a vehicle is in the shop</a:t>
            </a:r>
          </a:p>
          <a:p>
            <a:pPr lvl="1"/>
            <a:r>
              <a:rPr lang="en-US" sz="1800" dirty="0"/>
              <a:t>Work in a systematic manner</a:t>
            </a:r>
          </a:p>
          <a:p>
            <a:pPr lvl="1"/>
            <a:r>
              <a:rPr lang="en-US" sz="1800" dirty="0"/>
              <a:t>Use an inspection sheet to avoid missing anything</a:t>
            </a:r>
          </a:p>
        </p:txBody>
      </p:sp>
    </p:spTree>
    <p:extLst>
      <p:ext uri="{BB962C8B-B14F-4D97-AF65-F5344CB8AC3E}">
        <p14:creationId xmlns:p14="http://schemas.microsoft.com/office/powerpoint/2010/main" val="13432308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464041"/>
          </a:xfrm>
        </p:spPr>
        <p:txBody>
          <a:bodyPr/>
          <a:lstStyle/>
          <a:p>
            <a:r>
              <a:rPr lang="en-US" altLang="en-US" sz="3000" dirty="0"/>
              <a:t>LO 13-5: </a:t>
            </a:r>
            <a:r>
              <a:rPr lang="en-US" sz="3000" dirty="0"/>
              <a:t>Perform exterior vehicle inspection. </a:t>
            </a:r>
          </a:p>
        </p:txBody>
      </p:sp>
      <p:sp>
        <p:nvSpPr>
          <p:cNvPr id="3" name="Content Placeholder 2"/>
          <p:cNvSpPr>
            <a:spLocks noGrp="1"/>
          </p:cNvSpPr>
          <p:nvPr>
            <p:ph idx="1"/>
          </p:nvPr>
        </p:nvSpPr>
        <p:spPr>
          <a:xfrm>
            <a:off x="453081" y="963827"/>
            <a:ext cx="8262551" cy="3261664"/>
          </a:xfrm>
        </p:spPr>
        <p:txBody>
          <a:bodyPr/>
          <a:lstStyle/>
          <a:p>
            <a:r>
              <a:rPr lang="en-US" sz="2200" dirty="0"/>
              <a:t>Shock absorbers</a:t>
            </a:r>
          </a:p>
          <a:p>
            <a:pPr lvl="1"/>
            <a:r>
              <a:rPr lang="en-US" sz="1800" dirty="0"/>
              <a:t>Often tested when there is unusual tire wear (appear cupped)</a:t>
            </a:r>
          </a:p>
          <a:p>
            <a:pPr lvl="1"/>
            <a:r>
              <a:rPr lang="en-US" sz="1800" dirty="0"/>
              <a:t>Absorbers might bind up, causing stiff ride</a:t>
            </a:r>
          </a:p>
          <a:p>
            <a:pPr lvl="1"/>
            <a:r>
              <a:rPr lang="en-US" sz="1800" dirty="0"/>
              <a:t>If adjustable absorbers, check that both sides are the same</a:t>
            </a:r>
          </a:p>
          <a:p>
            <a:pPr lvl="1"/>
            <a:r>
              <a:rPr lang="en-US" sz="1800" dirty="0"/>
              <a:t>Uneven ride could mean some gas has leaked</a:t>
            </a:r>
          </a:p>
          <a:p>
            <a:pPr lvl="1"/>
            <a:r>
              <a:rPr lang="en-US" sz="1800" dirty="0"/>
              <a:t>Modern and conventional shock absorbers</a:t>
            </a:r>
          </a:p>
          <a:p>
            <a:r>
              <a:rPr lang="en-US" sz="2200" dirty="0"/>
              <a:t>Bounce test</a:t>
            </a:r>
          </a:p>
          <a:p>
            <a:r>
              <a:rPr lang="en-US" sz="2200" dirty="0"/>
              <a:t>Visually inspect mounting points</a:t>
            </a:r>
          </a:p>
          <a:p>
            <a:r>
              <a:rPr lang="en-US" sz="2200" dirty="0"/>
              <a:t>Look for possible leaks</a:t>
            </a:r>
          </a:p>
        </p:txBody>
      </p:sp>
    </p:spTree>
    <p:extLst>
      <p:ext uri="{BB962C8B-B14F-4D97-AF65-F5344CB8AC3E}">
        <p14:creationId xmlns:p14="http://schemas.microsoft.com/office/powerpoint/2010/main" val="42862682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464041"/>
          </a:xfrm>
        </p:spPr>
        <p:txBody>
          <a:bodyPr/>
          <a:lstStyle/>
          <a:p>
            <a:r>
              <a:rPr lang="en-US" altLang="en-US" sz="3000" dirty="0"/>
              <a:t>LO 13-5: </a:t>
            </a:r>
            <a:r>
              <a:rPr lang="en-US" sz="3000" dirty="0"/>
              <a:t>Perform exterior vehicle inspection. </a:t>
            </a:r>
          </a:p>
        </p:txBody>
      </p:sp>
      <p:sp>
        <p:nvSpPr>
          <p:cNvPr id="3" name="Content Placeholder 2"/>
          <p:cNvSpPr>
            <a:spLocks noGrp="1"/>
          </p:cNvSpPr>
          <p:nvPr>
            <p:ph idx="1"/>
          </p:nvPr>
        </p:nvSpPr>
        <p:spPr>
          <a:xfrm>
            <a:off x="453081" y="963827"/>
            <a:ext cx="8262551" cy="3261664"/>
          </a:xfrm>
        </p:spPr>
        <p:txBody>
          <a:bodyPr/>
          <a:lstStyle/>
          <a:p>
            <a:r>
              <a:rPr lang="en-US" sz="2200" dirty="0"/>
              <a:t>Exterior lights inspection</a:t>
            </a:r>
          </a:p>
          <a:p>
            <a:pPr lvl="1"/>
            <a:r>
              <a:rPr lang="en-US" sz="1800" dirty="0"/>
              <a:t>Done periodically to look for burnout</a:t>
            </a:r>
          </a:p>
          <a:p>
            <a:pPr lvl="1"/>
            <a:r>
              <a:rPr lang="en-US" sz="1800" dirty="0"/>
              <a:t>Headlights, taillights, turn signals, side markers, brake lights, license plate lights, and backing lights</a:t>
            </a:r>
          </a:p>
          <a:p>
            <a:pPr lvl="1"/>
            <a:r>
              <a:rPr lang="en-US" sz="1800" dirty="0"/>
              <a:t>Cornering lights, driving lights, or fog lights (in some vehicles) </a:t>
            </a:r>
          </a:p>
          <a:p>
            <a:pPr lvl="1"/>
            <a:r>
              <a:rPr lang="en-US" sz="1800" dirty="0"/>
              <a:t>Check all rear light bulbs</a:t>
            </a:r>
          </a:p>
          <a:p>
            <a:pPr lvl="1"/>
            <a:endParaRPr lang="en-US" sz="1800" dirty="0"/>
          </a:p>
        </p:txBody>
      </p:sp>
    </p:spTree>
    <p:extLst>
      <p:ext uri="{BB962C8B-B14F-4D97-AF65-F5344CB8AC3E}">
        <p14:creationId xmlns:p14="http://schemas.microsoft.com/office/powerpoint/2010/main" val="11259450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464041"/>
          </a:xfrm>
        </p:spPr>
        <p:txBody>
          <a:bodyPr/>
          <a:lstStyle/>
          <a:p>
            <a:r>
              <a:rPr lang="en-US" altLang="en-US" sz="3000" dirty="0"/>
              <a:t>LO 13-5: </a:t>
            </a:r>
            <a:r>
              <a:rPr lang="en-US" sz="3000" dirty="0"/>
              <a:t>Perform exterior vehicle inspection. </a:t>
            </a:r>
          </a:p>
        </p:txBody>
      </p:sp>
      <p:sp>
        <p:nvSpPr>
          <p:cNvPr id="3" name="Content Placeholder 2"/>
          <p:cNvSpPr>
            <a:spLocks noGrp="1"/>
          </p:cNvSpPr>
          <p:nvPr>
            <p:ph idx="1"/>
          </p:nvPr>
        </p:nvSpPr>
        <p:spPr>
          <a:xfrm>
            <a:off x="453082" y="963827"/>
            <a:ext cx="5050410" cy="3261664"/>
          </a:xfrm>
        </p:spPr>
        <p:txBody>
          <a:bodyPr/>
          <a:lstStyle/>
          <a:p>
            <a:r>
              <a:rPr lang="en-US" sz="2200" dirty="0"/>
              <a:t>Wiper blades</a:t>
            </a:r>
          </a:p>
          <a:p>
            <a:pPr lvl="1"/>
            <a:r>
              <a:rPr lang="en-US" sz="1800" dirty="0"/>
              <a:t>Missing, torn, worn could result in failed state inspection</a:t>
            </a:r>
          </a:p>
          <a:p>
            <a:pPr lvl="1"/>
            <a:r>
              <a:rPr lang="en-US" sz="1800" dirty="0"/>
              <a:t>Usually replaced after a year</a:t>
            </a:r>
          </a:p>
          <a:p>
            <a:pPr lvl="1"/>
            <a:r>
              <a:rPr lang="en-US" sz="1800" dirty="0"/>
              <a:t>Never operate when dry</a:t>
            </a:r>
          </a:p>
          <a:p>
            <a:pPr lvl="1"/>
            <a:r>
              <a:rPr lang="en-US" sz="1800" dirty="0"/>
              <a:t>Never bend the arms</a:t>
            </a:r>
          </a:p>
          <a:p>
            <a:r>
              <a:rPr lang="en-US" sz="2200" dirty="0"/>
              <a:t>Avoid broken windshield</a:t>
            </a:r>
          </a:p>
          <a:p>
            <a:pPr lvl="1"/>
            <a:r>
              <a:rPr lang="en-US" sz="1800" dirty="0"/>
              <a:t>Never let arm slip</a:t>
            </a:r>
          </a:p>
          <a:p>
            <a:pPr lvl="1"/>
            <a:r>
              <a:rPr lang="en-US" sz="1800" dirty="0"/>
              <a:t>Place folded fender cover on windshield </a:t>
            </a:r>
          </a:p>
        </p:txBody>
      </p:sp>
      <p:pic>
        <p:nvPicPr>
          <p:cNvPr id="103426" name="Picture 2" descr="A photo of a broken windshield indicated by an arrow pointer. Text on windshield reads, wiper brea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1542" y="1138830"/>
            <a:ext cx="2977186" cy="1963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500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464041"/>
          </a:xfrm>
        </p:spPr>
        <p:txBody>
          <a:bodyPr/>
          <a:lstStyle/>
          <a:p>
            <a:r>
              <a:rPr lang="en-US" altLang="en-US" sz="3000" dirty="0"/>
              <a:t>LO 13-5: </a:t>
            </a:r>
            <a:r>
              <a:rPr lang="en-US" sz="3000" dirty="0"/>
              <a:t>Perform exterior vehicle inspection. </a:t>
            </a:r>
          </a:p>
        </p:txBody>
      </p:sp>
      <p:sp>
        <p:nvSpPr>
          <p:cNvPr id="3" name="Content Placeholder 2"/>
          <p:cNvSpPr>
            <a:spLocks noGrp="1"/>
          </p:cNvSpPr>
          <p:nvPr>
            <p:ph idx="1"/>
          </p:nvPr>
        </p:nvSpPr>
        <p:spPr>
          <a:xfrm>
            <a:off x="453081" y="963827"/>
            <a:ext cx="8246537" cy="3261664"/>
          </a:xfrm>
        </p:spPr>
        <p:txBody>
          <a:bodyPr/>
          <a:lstStyle/>
          <a:p>
            <a:r>
              <a:rPr lang="en-US" sz="2200" dirty="0"/>
              <a:t>Windshield</a:t>
            </a:r>
          </a:p>
          <a:p>
            <a:pPr lvl="1"/>
            <a:r>
              <a:rPr lang="en-US" sz="1800" dirty="0"/>
              <a:t>Inspect when checking wiper blades</a:t>
            </a:r>
          </a:p>
          <a:p>
            <a:pPr lvl="1"/>
            <a:r>
              <a:rPr lang="en-US" sz="1800" dirty="0"/>
              <a:t>Polish may fix any scratches or pits</a:t>
            </a:r>
          </a:p>
          <a:p>
            <a:pPr lvl="1"/>
            <a:r>
              <a:rPr lang="en-US" sz="1800" dirty="0"/>
              <a:t>Resin may repair small chips and cracks</a:t>
            </a:r>
          </a:p>
          <a:p>
            <a:pPr lvl="1"/>
            <a:r>
              <a:rPr lang="en-US" sz="1800" dirty="0"/>
              <a:t>Otherwise replacement is needed</a:t>
            </a:r>
          </a:p>
        </p:txBody>
      </p:sp>
    </p:spTree>
    <p:extLst>
      <p:ext uri="{BB962C8B-B14F-4D97-AF65-F5344CB8AC3E}">
        <p14:creationId xmlns:p14="http://schemas.microsoft.com/office/powerpoint/2010/main" val="20560672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C641D7A-C557-4311-977A-1B54D918E5E3}"/>
              </a:ext>
            </a:extLst>
          </p:cNvPr>
          <p:cNvSpPr>
            <a:spLocks noGrp="1"/>
          </p:cNvSpPr>
          <p:nvPr>
            <p:ph type="subTitle" idx="1"/>
          </p:nvPr>
        </p:nvSpPr>
        <p:spPr/>
        <p:txBody>
          <a:bodyPr/>
          <a:lstStyle/>
          <a:p>
            <a:r>
              <a:rPr lang="en-US" dirty="0"/>
              <a:t>Skill Drills</a:t>
            </a:r>
          </a:p>
        </p:txBody>
      </p:sp>
    </p:spTree>
    <p:extLst>
      <p:ext uri="{BB962C8B-B14F-4D97-AF65-F5344CB8AC3E}">
        <p14:creationId xmlns:p14="http://schemas.microsoft.com/office/powerpoint/2010/main" val="3629179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LO 13-1: </a:t>
            </a:r>
            <a:r>
              <a:rPr lang="en-US" sz="3000" dirty="0"/>
              <a:t>Perform in-vehicle inspection. </a:t>
            </a:r>
          </a:p>
        </p:txBody>
      </p:sp>
      <p:sp>
        <p:nvSpPr>
          <p:cNvPr id="3" name="Content Placeholder 2"/>
          <p:cNvSpPr>
            <a:spLocks noGrp="1"/>
          </p:cNvSpPr>
          <p:nvPr>
            <p:ph idx="1"/>
          </p:nvPr>
        </p:nvSpPr>
        <p:spPr>
          <a:xfrm>
            <a:off x="428367" y="846667"/>
            <a:ext cx="8292300" cy="3378824"/>
          </a:xfrm>
        </p:spPr>
        <p:txBody>
          <a:bodyPr/>
          <a:lstStyle/>
          <a:p>
            <a:pPr lvl="0"/>
            <a:r>
              <a:rPr lang="en-US" sz="2200" dirty="0"/>
              <a:t>In-vehicle concerns</a:t>
            </a:r>
          </a:p>
          <a:p>
            <a:pPr lvl="1"/>
            <a:r>
              <a:rPr lang="en-US" sz="1800" dirty="0"/>
              <a:t>Many drivers overlook</a:t>
            </a:r>
          </a:p>
          <a:p>
            <a:pPr lvl="1"/>
            <a:r>
              <a:rPr lang="en-US" sz="1800" dirty="0"/>
              <a:t>Others ignore</a:t>
            </a:r>
          </a:p>
          <a:p>
            <a:r>
              <a:rPr lang="en-US" sz="2200" dirty="0"/>
              <a:t>Driving vehicle into service bay, check:</a:t>
            </a:r>
          </a:p>
          <a:p>
            <a:pPr lvl="1"/>
            <a:r>
              <a:rPr lang="en-US" sz="1800" dirty="0"/>
              <a:t>Instrument cluster</a:t>
            </a:r>
          </a:p>
          <a:p>
            <a:pPr lvl="1"/>
            <a:r>
              <a:rPr lang="en-US" sz="1800" dirty="0"/>
              <a:t>Warning lights</a:t>
            </a:r>
          </a:p>
          <a:p>
            <a:pPr lvl="1"/>
            <a:r>
              <a:rPr lang="en-US" sz="1800" dirty="0"/>
              <a:t>How pedals feel</a:t>
            </a:r>
          </a:p>
          <a:p>
            <a:pPr lvl="1"/>
            <a:r>
              <a:rPr lang="en-US" sz="1800" dirty="0"/>
              <a:t>Engine sounds</a:t>
            </a:r>
          </a:p>
          <a:p>
            <a:pPr lvl="1"/>
            <a:r>
              <a:rPr lang="en-US" sz="1800" dirty="0"/>
              <a:t>Illuminated malfunction indicator lamp (MIL) = need to check for any diagnostic trouble codes (DTCs) with scan tool</a:t>
            </a:r>
          </a:p>
        </p:txBody>
      </p:sp>
    </p:spTree>
    <p:extLst>
      <p:ext uri="{BB962C8B-B14F-4D97-AF65-F5344CB8AC3E}">
        <p14:creationId xmlns:p14="http://schemas.microsoft.com/office/powerpoint/2010/main" val="2504267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13-1: Checking Instrument Panel Warning Lamps</a:t>
            </a:r>
            <a:endParaRPr lang="en-US" dirty="0"/>
          </a:p>
        </p:txBody>
      </p:sp>
    </p:spTree>
    <p:extLst>
      <p:ext uri="{BB962C8B-B14F-4D97-AF65-F5344CB8AC3E}">
        <p14:creationId xmlns:p14="http://schemas.microsoft.com/office/powerpoint/2010/main" val="1425435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B6197534-660B-C444-A2A9-39BA8D4E7A05}"/>
              </a:ext>
            </a:extLst>
          </p:cNvPr>
          <p:cNvSpPr>
            <a:spLocks noGrp="1"/>
          </p:cNvSpPr>
          <p:nvPr>
            <p:ph type="title"/>
          </p:nvPr>
        </p:nvSpPr>
        <p:spPr>
          <a:xfrm>
            <a:off x="453081" y="156518"/>
            <a:ext cx="8270789" cy="851941"/>
          </a:xfrm>
        </p:spPr>
        <p:txBody>
          <a:bodyPr/>
          <a:lstStyle/>
          <a:p>
            <a:r>
              <a:rPr lang="en-US" altLang="en-US" sz="3000" dirty="0"/>
              <a:t>Skill Drill 13-1: Checking Instrument Panel Warning Lamps</a:t>
            </a:r>
          </a:p>
        </p:txBody>
      </p:sp>
      <p:sp>
        <p:nvSpPr>
          <p:cNvPr id="156675" name="Rectangle 1">
            <a:extLst>
              <a:ext uri="{FF2B5EF4-FFF2-40B4-BE49-F238E27FC236}">
                <a16:creationId xmlns:a16="http://schemas.microsoft.com/office/drawing/2014/main" id="{59C7DFAE-117D-D448-879F-F594ABCF6D1D}"/>
              </a:ext>
            </a:extLst>
          </p:cNvPr>
          <p:cNvSpPr>
            <a:spLocks noChangeArrowheads="1"/>
          </p:cNvSpPr>
          <p:nvPr/>
        </p:nvSpPr>
        <p:spPr bwMode="auto">
          <a:xfrm>
            <a:off x="387723" y="1208277"/>
            <a:ext cx="464559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2200" dirty="0"/>
              <a:t>Perform an instrument panel self-test. When the key is switched on (before starting the engine), most of the dash warning lamps will light up as a bulb check. Note any that do not light up as expected. </a:t>
            </a:r>
          </a:p>
        </p:txBody>
      </p:sp>
      <p:pic>
        <p:nvPicPr>
          <p:cNvPr id="6146" name="Picture 2" descr="A photo of dash warning lamps lit up in a vehicle’s dash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809" y="1364969"/>
            <a:ext cx="3239867" cy="1899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249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428368" y="156519"/>
            <a:ext cx="8287264" cy="818604"/>
          </a:xfrm>
        </p:spPr>
        <p:txBody>
          <a:bodyPr/>
          <a:lstStyle/>
          <a:p>
            <a:r>
              <a:rPr lang="en-US" altLang="en-US" sz="3000" dirty="0"/>
              <a:t>Skill Drill 13-1: Checking Instrument Panel Warning Lamps</a:t>
            </a:r>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428367" y="1143000"/>
            <a:ext cx="4761471"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2200" dirty="0"/>
              <a:t>Perform an engine running check. Start the engine and observe the warning lamps. All should go off after a few seconds as the related control module runs a self-check and then commands the lamp to go off.</a:t>
            </a:r>
          </a:p>
        </p:txBody>
      </p:sp>
      <p:pic>
        <p:nvPicPr>
          <p:cNvPr id="7170" name="Picture 2" descr="A photo of dash warning lamp status while the vehicle’s engine i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263" y="1279511"/>
            <a:ext cx="3137837" cy="183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9868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13-2: </a:t>
            </a:r>
            <a:r>
              <a:rPr lang="en-US" sz="3600" dirty="0"/>
              <a:t>Retrieving and Recording DTCs  </a:t>
            </a:r>
            <a:endParaRPr lang="en-US" dirty="0"/>
          </a:p>
        </p:txBody>
      </p:sp>
    </p:spTree>
    <p:extLst>
      <p:ext uri="{BB962C8B-B14F-4D97-AF65-F5344CB8AC3E}">
        <p14:creationId xmlns:p14="http://schemas.microsoft.com/office/powerpoint/2010/main" val="15982079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1308497" y="156519"/>
            <a:ext cx="6527006" cy="1000591"/>
          </a:xfrm>
        </p:spPr>
        <p:txBody>
          <a:bodyPr/>
          <a:lstStyle/>
          <a:p>
            <a:r>
              <a:rPr lang="en-US" altLang="en-US" sz="3000" dirty="0"/>
              <a:t>Skill Drill 13-2: </a:t>
            </a:r>
            <a:r>
              <a:rPr lang="en-US" sz="3000" dirty="0"/>
              <a:t>Retrieving and Recording DTCs </a:t>
            </a:r>
            <a:endParaRPr lang="en-US" altLang="en-US" sz="3000" dirty="0"/>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421341" y="1408237"/>
            <a:ext cx="462021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a:pPr>
            <a:r>
              <a:rPr lang="en-US" sz="2200" dirty="0"/>
              <a:t>Select the scan tool to provide the best coverage for the type and make of vehicle. </a:t>
            </a:r>
          </a:p>
        </p:txBody>
      </p:sp>
      <p:pic>
        <p:nvPicPr>
          <p:cNvPr id="8194" name="Picture 2" descr="A photo of an automotive scan tool.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0847" y="1482472"/>
            <a:ext cx="2848213" cy="1895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1284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1308497" y="202925"/>
            <a:ext cx="6527006" cy="917972"/>
          </a:xfrm>
        </p:spPr>
        <p:txBody>
          <a:bodyPr/>
          <a:lstStyle/>
          <a:p>
            <a:r>
              <a:rPr lang="en-US" altLang="en-US" sz="3000" dirty="0"/>
              <a:t>Skill Drill 13-2: </a:t>
            </a:r>
            <a:r>
              <a:rPr lang="en-US" sz="3000" dirty="0"/>
              <a:t>Retrieving and Recording DTCs</a:t>
            </a:r>
            <a:endParaRPr lang="en-US" altLang="en-US" sz="3000" dirty="0"/>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369403" y="1590261"/>
            <a:ext cx="46639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2. 	Locate the DLC and connect the scan tool. </a:t>
            </a:r>
            <a:endParaRPr lang="en-US" sz="2200" dirty="0">
              <a:effectLst/>
            </a:endParaRPr>
          </a:p>
        </p:txBody>
      </p:sp>
      <p:pic>
        <p:nvPicPr>
          <p:cNvPr id="9218" name="Picture 2" descr="A photo of a hand connecting an automotive scan tool to D L 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112" y="1698508"/>
            <a:ext cx="2832685" cy="189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75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1308497" y="156519"/>
            <a:ext cx="6527006" cy="1030638"/>
          </a:xfrm>
        </p:spPr>
        <p:txBody>
          <a:bodyPr/>
          <a:lstStyle/>
          <a:p>
            <a:r>
              <a:rPr lang="en-US" altLang="en-US" sz="3000" dirty="0"/>
              <a:t>Skill Drill 13-2: </a:t>
            </a:r>
            <a:r>
              <a:rPr lang="en-US" sz="3000" dirty="0"/>
              <a:t>Retrieving and Recording DTCs</a:t>
            </a:r>
            <a:endParaRPr lang="en-US" altLang="en-US" sz="3000" dirty="0"/>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444844" y="1500263"/>
            <a:ext cx="412715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3. 	Power on the scan tool. </a:t>
            </a:r>
            <a:endParaRPr lang="en-US" sz="2200" dirty="0">
              <a:effectLst/>
            </a:endParaRPr>
          </a:p>
        </p:txBody>
      </p:sp>
      <p:pic>
        <p:nvPicPr>
          <p:cNvPr id="10242" name="Picture 2" descr="A photo of a hand holding an automotive scan tool. Text on the tool’s screen displays, Max m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4117" y="1627752"/>
            <a:ext cx="3127932" cy="208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515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1308497" y="216177"/>
            <a:ext cx="6527006" cy="917972"/>
          </a:xfrm>
        </p:spPr>
        <p:txBody>
          <a:bodyPr/>
          <a:lstStyle/>
          <a:p>
            <a:r>
              <a:rPr lang="en-US" altLang="en-US" sz="3000" dirty="0"/>
              <a:t>Skill Drill 13-2: </a:t>
            </a:r>
            <a:r>
              <a:rPr lang="en-US" sz="3000" dirty="0"/>
              <a:t>Retrieving and Recording DTCs</a:t>
            </a:r>
            <a:endParaRPr lang="en-US" altLang="en-US" sz="3000" dirty="0"/>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436604" y="1497928"/>
            <a:ext cx="4596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4.</a:t>
            </a:r>
            <a:r>
              <a:rPr lang="en-US" sz="2200" b="1" dirty="0"/>
              <a:t> 	</a:t>
            </a:r>
            <a:r>
              <a:rPr lang="en-US" sz="2200" dirty="0"/>
              <a:t>Turn on the vehicle’s ignition. This should establish scan tool communication with the vehicle’s computer. </a:t>
            </a:r>
            <a:endParaRPr lang="en-US" sz="2200" dirty="0">
              <a:effectLst/>
            </a:endParaRPr>
          </a:p>
        </p:txBody>
      </p:sp>
      <p:pic>
        <p:nvPicPr>
          <p:cNvPr id="11266" name="Picture 2" descr="A photo of an automotive scan tool while its screen i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853" y="1622091"/>
            <a:ext cx="2930930" cy="195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199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1308497" y="156519"/>
            <a:ext cx="6527006" cy="1017386"/>
          </a:xfrm>
        </p:spPr>
        <p:txBody>
          <a:bodyPr/>
          <a:lstStyle/>
          <a:p>
            <a:r>
              <a:rPr lang="en-US" altLang="en-US" sz="3000" dirty="0"/>
              <a:t>Skill Drill 13-2: </a:t>
            </a:r>
            <a:r>
              <a:rPr lang="en-US" sz="3000" dirty="0"/>
              <a:t>Retrieving and Recording DTCs</a:t>
            </a:r>
            <a:endParaRPr lang="en-US" altLang="en-US" sz="3000" dirty="0"/>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607945" y="1401092"/>
            <a:ext cx="442537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5.</a:t>
            </a:r>
            <a:r>
              <a:rPr lang="en-US" sz="2200" b="1" dirty="0"/>
              <a:t> 	</a:t>
            </a:r>
            <a:r>
              <a:rPr lang="en-US" sz="2200" dirty="0"/>
              <a:t>Retrieve and record the DTCs. </a:t>
            </a:r>
            <a:endParaRPr lang="en-US" sz="2200" dirty="0">
              <a:effectLst/>
            </a:endParaRPr>
          </a:p>
        </p:txBody>
      </p:sp>
      <p:pic>
        <p:nvPicPr>
          <p:cNvPr id="12290" name="Picture 2" descr="A photo of an automotive scan tool’s screen displaying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921" y="1509339"/>
            <a:ext cx="3116098" cy="207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727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444842" y="132170"/>
            <a:ext cx="8270789" cy="1107996"/>
          </a:xfrm>
        </p:spPr>
        <p:txBody>
          <a:bodyPr/>
          <a:lstStyle/>
          <a:p>
            <a:r>
              <a:rPr lang="en-US" altLang="en-US" sz="3000" dirty="0"/>
              <a:t>Skill Drill 13-2: </a:t>
            </a:r>
            <a:r>
              <a:rPr lang="en-US" sz="3000" dirty="0"/>
              <a:t>Retrieving and </a:t>
            </a:r>
            <a:br>
              <a:rPr lang="en-US" sz="3000" dirty="0"/>
            </a:br>
            <a:r>
              <a:rPr lang="en-US" sz="3000" dirty="0"/>
              <a:t>Recording DTCs</a:t>
            </a:r>
            <a:endParaRPr lang="en-US" altLang="en-US" sz="3000" dirty="0"/>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568187" y="1497928"/>
            <a:ext cx="446513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6.</a:t>
            </a:r>
            <a:r>
              <a:rPr lang="en-US" sz="2200" b="1" dirty="0"/>
              <a:t> 	</a:t>
            </a:r>
            <a:r>
              <a:rPr lang="en-US" sz="2200" dirty="0"/>
              <a:t>Power off the scan tool, turn off the ignition, and disconnect the scan tool. </a:t>
            </a:r>
            <a:endParaRPr lang="en-US" sz="2200" dirty="0">
              <a:effectLst/>
            </a:endParaRPr>
          </a:p>
        </p:txBody>
      </p:sp>
      <p:pic>
        <p:nvPicPr>
          <p:cNvPr id="13314" name="Picture 2" descr="A photo of a hand touching an automotive scan tool’s screen to operat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1627752"/>
            <a:ext cx="3089398" cy="2055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366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LO 13-1: </a:t>
            </a:r>
            <a:r>
              <a:rPr lang="en-US" sz="3000" dirty="0"/>
              <a:t>Perform in-vehicle inspection. </a:t>
            </a:r>
          </a:p>
        </p:txBody>
      </p:sp>
      <p:sp>
        <p:nvSpPr>
          <p:cNvPr id="3" name="Content Placeholder 2"/>
          <p:cNvSpPr>
            <a:spLocks noGrp="1"/>
          </p:cNvSpPr>
          <p:nvPr>
            <p:ph idx="1"/>
          </p:nvPr>
        </p:nvSpPr>
        <p:spPr>
          <a:xfrm>
            <a:off x="428367" y="963827"/>
            <a:ext cx="5066271" cy="3261664"/>
          </a:xfrm>
        </p:spPr>
        <p:txBody>
          <a:bodyPr/>
          <a:lstStyle/>
          <a:p>
            <a:r>
              <a:rPr lang="en-US" sz="2200" dirty="0"/>
              <a:t>Brake pedal</a:t>
            </a:r>
          </a:p>
          <a:p>
            <a:pPr lvl="1"/>
            <a:r>
              <a:rPr lang="en-US" sz="1800" dirty="0"/>
              <a:t>Any changes to the resistance can indicate a problem</a:t>
            </a:r>
          </a:p>
          <a:p>
            <a:pPr lvl="1"/>
            <a:r>
              <a:rPr lang="en-US" sz="1800" dirty="0"/>
              <a:t>If the pedal is low or hard, do </a:t>
            </a:r>
            <a:r>
              <a:rPr lang="en-US" sz="1800" i="1" dirty="0"/>
              <a:t>not</a:t>
            </a:r>
            <a:r>
              <a:rPr lang="en-US" sz="1800" dirty="0"/>
              <a:t> drive the vehicle.</a:t>
            </a:r>
          </a:p>
          <a:p>
            <a:r>
              <a:rPr lang="en-US" sz="2200" dirty="0"/>
              <a:t>Unusual brake sounds</a:t>
            </a:r>
          </a:p>
          <a:p>
            <a:pPr lvl="1"/>
            <a:r>
              <a:rPr lang="en-US" sz="1800" dirty="0"/>
              <a:t>High-pitched scrape noise</a:t>
            </a:r>
          </a:p>
          <a:p>
            <a:pPr lvl="1"/>
            <a:r>
              <a:rPr lang="en-US" sz="1800" dirty="0"/>
              <a:t>Grinding noise</a:t>
            </a:r>
          </a:p>
          <a:p>
            <a:pPr lvl="1"/>
            <a:r>
              <a:rPr lang="en-US" sz="1800" dirty="0"/>
              <a:t>Could indicate brake problems </a:t>
            </a:r>
          </a:p>
        </p:txBody>
      </p:sp>
      <p:pic>
        <p:nvPicPr>
          <p:cNvPr id="4098" name="Picture 2" descr="A close-up view of a foot on the brake pedal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717" y="1123937"/>
            <a:ext cx="2859850" cy="190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5008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13-3: </a:t>
            </a:r>
            <a:r>
              <a:rPr lang="en-US" sz="3600" dirty="0"/>
              <a:t>Performing a Horn Check </a:t>
            </a:r>
            <a:endParaRPr lang="en-US" dirty="0"/>
          </a:p>
        </p:txBody>
      </p:sp>
    </p:spTree>
    <p:extLst>
      <p:ext uri="{BB962C8B-B14F-4D97-AF65-F5344CB8AC3E}">
        <p14:creationId xmlns:p14="http://schemas.microsoft.com/office/powerpoint/2010/main" val="9814214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B22C389C-6604-214F-8902-B996D5A87B01}"/>
              </a:ext>
            </a:extLst>
          </p:cNvPr>
          <p:cNvSpPr>
            <a:spLocks noGrp="1"/>
          </p:cNvSpPr>
          <p:nvPr>
            <p:ph type="title"/>
          </p:nvPr>
        </p:nvSpPr>
        <p:spPr>
          <a:xfrm>
            <a:off x="435666" y="164757"/>
            <a:ext cx="8279966" cy="551935"/>
          </a:xfrm>
        </p:spPr>
        <p:txBody>
          <a:bodyPr/>
          <a:lstStyle/>
          <a:p>
            <a:r>
              <a:rPr lang="en-US" altLang="en-US" sz="3000" dirty="0"/>
              <a:t>Skill Drill 13-3: </a:t>
            </a:r>
            <a:r>
              <a:rPr lang="en-US" sz="3000" dirty="0"/>
              <a:t>Performing a Horn Check </a:t>
            </a:r>
            <a:endParaRPr lang="en-US" altLang="en-US" sz="3000" dirty="0"/>
          </a:p>
        </p:txBody>
      </p:sp>
      <p:sp>
        <p:nvSpPr>
          <p:cNvPr id="158722" name="Rectangle 1">
            <a:extLst>
              <a:ext uri="{FF2B5EF4-FFF2-40B4-BE49-F238E27FC236}">
                <a16:creationId xmlns:a16="http://schemas.microsoft.com/office/drawing/2014/main" id="{E8A00E2C-0ABF-B140-8D54-4EE29D126E4D}"/>
              </a:ext>
            </a:extLst>
          </p:cNvPr>
          <p:cNvSpPr>
            <a:spLocks noChangeArrowheads="1"/>
          </p:cNvSpPr>
          <p:nvPr/>
        </p:nvSpPr>
        <p:spPr bwMode="auto">
          <a:xfrm>
            <a:off x="432017" y="993909"/>
            <a:ext cx="827996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AutoNum type="arabicPeriod"/>
            </a:pPr>
            <a:r>
              <a:rPr lang="en-US" sz="2200" dirty="0"/>
              <a:t>Check the vehicle horn. Turn on the ignition and press the horn button. The horn should sound. </a:t>
            </a:r>
          </a:p>
          <a:p>
            <a:pPr>
              <a:buAutoNum type="arabicPeriod"/>
            </a:pPr>
            <a:endParaRPr lang="en-US" sz="2200" dirty="0"/>
          </a:p>
          <a:p>
            <a:pPr>
              <a:buAutoNum type="arabicPeriod"/>
            </a:pPr>
            <a:r>
              <a:rPr lang="en-US" sz="2200" dirty="0"/>
              <a:t>If the horn is not working, locate it under the hood with the help of the manufacturer’s service information. Check the wiring to make sure that it is connected securely.</a:t>
            </a:r>
          </a:p>
        </p:txBody>
      </p:sp>
    </p:spTree>
    <p:extLst>
      <p:ext uri="{BB962C8B-B14F-4D97-AF65-F5344CB8AC3E}">
        <p14:creationId xmlns:p14="http://schemas.microsoft.com/office/powerpoint/2010/main" val="3737945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13-4: Checking the Interior Lights</a:t>
            </a:r>
            <a:endParaRPr lang="en-US" dirty="0"/>
          </a:p>
        </p:txBody>
      </p:sp>
    </p:spTree>
    <p:extLst>
      <p:ext uri="{BB962C8B-B14F-4D97-AF65-F5344CB8AC3E}">
        <p14:creationId xmlns:p14="http://schemas.microsoft.com/office/powerpoint/2010/main" val="3586171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Rectangle 1">
            <a:extLst>
              <a:ext uri="{FF2B5EF4-FFF2-40B4-BE49-F238E27FC236}">
                <a16:creationId xmlns:a16="http://schemas.microsoft.com/office/drawing/2014/main" id="{515AA454-7195-B94A-AC53-550271E6DD48}"/>
              </a:ext>
            </a:extLst>
          </p:cNvPr>
          <p:cNvSpPr>
            <a:spLocks noChangeArrowheads="1"/>
          </p:cNvSpPr>
          <p:nvPr/>
        </p:nvSpPr>
        <p:spPr bwMode="auto">
          <a:xfrm>
            <a:off x="403654" y="981574"/>
            <a:ext cx="4629665"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1.</a:t>
            </a:r>
            <a:r>
              <a:rPr lang="en-US" sz="2200" b="1" dirty="0"/>
              <a:t> 	</a:t>
            </a:r>
            <a:r>
              <a:rPr lang="en-US" sz="2200" dirty="0"/>
              <a:t>Using the remote key fob or door key, unlock the doors. On most vehicles, this causes the interior lights to come on. Check that each light works as intended. On some vehicles, the lights do not come on until the door is opened. Check each door on the vehicle. </a:t>
            </a:r>
            <a:endParaRPr lang="en-US" sz="2200" dirty="0">
              <a:effectLst/>
            </a:endParaRPr>
          </a:p>
        </p:txBody>
      </p:sp>
      <p:sp>
        <p:nvSpPr>
          <p:cNvPr id="8" name="Rectangle 2">
            <a:extLst>
              <a:ext uri="{FF2B5EF4-FFF2-40B4-BE49-F238E27FC236}">
                <a16:creationId xmlns:a16="http://schemas.microsoft.com/office/drawing/2014/main" id="{AF21E820-79AE-4647-84E8-803B07DA3B3F}"/>
              </a:ext>
            </a:extLst>
          </p:cNvPr>
          <p:cNvSpPr>
            <a:spLocks noGrp="1"/>
          </p:cNvSpPr>
          <p:nvPr>
            <p:ph type="title"/>
          </p:nvPr>
        </p:nvSpPr>
        <p:spPr>
          <a:xfrm>
            <a:off x="478941" y="156518"/>
            <a:ext cx="8228454" cy="461665"/>
          </a:xfrm>
        </p:spPr>
        <p:txBody>
          <a:bodyPr/>
          <a:lstStyle/>
          <a:p>
            <a:r>
              <a:rPr lang="en-US" altLang="en-US" sz="3000" dirty="0"/>
              <a:t>Skill Drill 13-4: Checking the Interior Lights</a:t>
            </a:r>
          </a:p>
        </p:txBody>
      </p:sp>
      <p:pic>
        <p:nvPicPr>
          <p:cNvPr id="14338" name="Picture 2" descr="A photo of a hand holding remote Key fob. The interior light inside the motor vehicle is 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599" y="1089367"/>
            <a:ext cx="2977101" cy="198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7241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
            <a:extLst>
              <a:ext uri="{FF2B5EF4-FFF2-40B4-BE49-F238E27FC236}">
                <a16:creationId xmlns:a16="http://schemas.microsoft.com/office/drawing/2014/main" id="{6DF44201-3135-B744-9F7B-45BEEF1CE836}"/>
              </a:ext>
            </a:extLst>
          </p:cNvPr>
          <p:cNvSpPr>
            <a:spLocks noChangeArrowheads="1"/>
          </p:cNvSpPr>
          <p:nvPr/>
        </p:nvSpPr>
        <p:spPr bwMode="auto">
          <a:xfrm>
            <a:off x="478941" y="940713"/>
            <a:ext cx="457085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2200" dirty="0"/>
              <a:t>Enter the vehicle and close the door. Wait to see that the lights go off after a time. Repeat this check with each door on the vehicle.</a:t>
            </a:r>
          </a:p>
        </p:txBody>
      </p:sp>
      <p:sp>
        <p:nvSpPr>
          <p:cNvPr id="8" name="Rectangle 2">
            <a:extLst>
              <a:ext uri="{FF2B5EF4-FFF2-40B4-BE49-F238E27FC236}">
                <a16:creationId xmlns:a16="http://schemas.microsoft.com/office/drawing/2014/main" id="{B1BE5AE0-3141-B44A-80DF-008CD8AB9DAD}"/>
              </a:ext>
            </a:extLst>
          </p:cNvPr>
          <p:cNvSpPr>
            <a:spLocks noGrp="1"/>
          </p:cNvSpPr>
          <p:nvPr>
            <p:ph type="title"/>
          </p:nvPr>
        </p:nvSpPr>
        <p:spPr>
          <a:xfrm>
            <a:off x="478941" y="156518"/>
            <a:ext cx="8228454" cy="461665"/>
          </a:xfrm>
        </p:spPr>
        <p:txBody>
          <a:bodyPr/>
          <a:lstStyle/>
          <a:p>
            <a:r>
              <a:rPr lang="en-US" altLang="en-US" sz="3000" dirty="0"/>
              <a:t>Skill Drill 13-4: Checking the Interior Lights</a:t>
            </a:r>
          </a:p>
        </p:txBody>
      </p:sp>
      <p:pic>
        <p:nvPicPr>
          <p:cNvPr id="15362" name="Picture 2" descr="A photo of a driver partially seated inside a motor vehicle while the door is op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845" y="1063730"/>
            <a:ext cx="3127930" cy="208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397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a:extLst>
              <a:ext uri="{FF2B5EF4-FFF2-40B4-BE49-F238E27FC236}">
                <a16:creationId xmlns:a16="http://schemas.microsoft.com/office/drawing/2014/main" id="{4D825A28-A674-9949-B757-068508D1211F}"/>
              </a:ext>
            </a:extLst>
          </p:cNvPr>
          <p:cNvSpPr>
            <a:spLocks noGrp="1"/>
          </p:cNvSpPr>
          <p:nvPr>
            <p:ph type="title"/>
          </p:nvPr>
        </p:nvSpPr>
        <p:spPr>
          <a:xfrm>
            <a:off x="478941" y="156518"/>
            <a:ext cx="8228454" cy="461665"/>
          </a:xfrm>
        </p:spPr>
        <p:txBody>
          <a:bodyPr/>
          <a:lstStyle/>
          <a:p>
            <a:r>
              <a:rPr lang="en-US" altLang="en-US" sz="3000" dirty="0"/>
              <a:t>Skill Drill 13-4: Checking the Interior Lights</a:t>
            </a:r>
          </a:p>
        </p:txBody>
      </p:sp>
      <p:sp>
        <p:nvSpPr>
          <p:cNvPr id="173058" name="Rectangle 1">
            <a:extLst>
              <a:ext uri="{FF2B5EF4-FFF2-40B4-BE49-F238E27FC236}">
                <a16:creationId xmlns:a16="http://schemas.microsoft.com/office/drawing/2014/main" id="{C008730B-8998-B447-B69F-D5DAFB258053}"/>
              </a:ext>
            </a:extLst>
          </p:cNvPr>
          <p:cNvSpPr>
            <a:spLocks noChangeArrowheads="1"/>
          </p:cNvSpPr>
          <p:nvPr/>
        </p:nvSpPr>
        <p:spPr bwMode="auto">
          <a:xfrm>
            <a:off x="478941" y="975289"/>
            <a:ext cx="455437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2200" dirty="0"/>
              <a:t>Operate the courtesy lights from any other switches. Check the vanity lights and map lights, if equipped.</a:t>
            </a:r>
          </a:p>
        </p:txBody>
      </p:sp>
      <p:pic>
        <p:nvPicPr>
          <p:cNvPr id="16386" name="Picture 2" descr="A close-up view of map 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8299" y="1037370"/>
            <a:ext cx="3103327" cy="2064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68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13-5: Using a Hydrometer to Measure the Freeze Protection Level</a:t>
            </a:r>
            <a:endParaRPr lang="en-US" dirty="0"/>
          </a:p>
        </p:txBody>
      </p:sp>
    </p:spTree>
    <p:extLst>
      <p:ext uri="{BB962C8B-B14F-4D97-AF65-F5344CB8AC3E}">
        <p14:creationId xmlns:p14="http://schemas.microsoft.com/office/powerpoint/2010/main" val="30817242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3E7E8327-4D58-2244-8323-904C80BEA9DB}"/>
              </a:ext>
            </a:extLst>
          </p:cNvPr>
          <p:cNvSpPr>
            <a:spLocks noGrp="1"/>
          </p:cNvSpPr>
          <p:nvPr>
            <p:ph type="title"/>
          </p:nvPr>
        </p:nvSpPr>
        <p:spPr>
          <a:xfrm>
            <a:off x="463864" y="156519"/>
            <a:ext cx="8235293" cy="873211"/>
          </a:xfrm>
        </p:spPr>
        <p:txBody>
          <a:bodyPr/>
          <a:lstStyle/>
          <a:p>
            <a:r>
              <a:rPr lang="en-US" altLang="en-US" sz="3000" dirty="0"/>
              <a:t>Skill Drill 13-5: Using a Hydrometer to Measure the Freeze Protection Level</a:t>
            </a:r>
          </a:p>
        </p:txBody>
      </p:sp>
      <p:sp>
        <p:nvSpPr>
          <p:cNvPr id="27651" name="Rectangle 1">
            <a:extLst>
              <a:ext uri="{FF2B5EF4-FFF2-40B4-BE49-F238E27FC236}">
                <a16:creationId xmlns:a16="http://schemas.microsoft.com/office/drawing/2014/main" id="{54566DB5-4645-2E4A-8E57-44C5FE4A9D8E}"/>
              </a:ext>
            </a:extLst>
          </p:cNvPr>
          <p:cNvSpPr>
            <a:spLocks noChangeArrowheads="1"/>
          </p:cNvSpPr>
          <p:nvPr/>
        </p:nvSpPr>
        <p:spPr bwMode="auto">
          <a:xfrm>
            <a:off x="463863" y="1213999"/>
            <a:ext cx="45694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1800" dirty="0"/>
              <a:t>Select a hydrometer that is designed for use with the type of antifreeze being tested.</a:t>
            </a:r>
          </a:p>
        </p:txBody>
      </p:sp>
      <p:pic>
        <p:nvPicPr>
          <p:cNvPr id="25602" name="Picture 2" descr="A photo of coolant reservoir and a hydrometer inside a motor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6844" y="1348916"/>
            <a:ext cx="3060791" cy="2026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0931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a:extLst>
              <a:ext uri="{FF2B5EF4-FFF2-40B4-BE49-F238E27FC236}">
                <a16:creationId xmlns:a16="http://schemas.microsoft.com/office/drawing/2014/main" id="{2C699842-6C2C-9449-9A51-364F9E72B3DB}"/>
              </a:ext>
            </a:extLst>
          </p:cNvPr>
          <p:cNvSpPr>
            <a:spLocks noChangeArrowheads="1"/>
          </p:cNvSpPr>
          <p:nvPr/>
        </p:nvSpPr>
        <p:spPr bwMode="auto">
          <a:xfrm>
            <a:off x="532661" y="1198564"/>
            <a:ext cx="46077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1800" dirty="0"/>
              <a:t>Draw enough coolant into the hydrometer to bring it up to the </a:t>
            </a:r>
            <a:r>
              <a:rPr lang="en-US" altLang="en-US" sz="1800" i="1" dirty="0"/>
              <a:t>fill </a:t>
            </a:r>
            <a:r>
              <a:rPr lang="en-US" altLang="en-US" sz="1800" dirty="0"/>
              <a:t>line.</a:t>
            </a:r>
          </a:p>
        </p:txBody>
      </p:sp>
      <p:sp>
        <p:nvSpPr>
          <p:cNvPr id="7" name="Rectangle 2">
            <a:extLst>
              <a:ext uri="{FF2B5EF4-FFF2-40B4-BE49-F238E27FC236}">
                <a16:creationId xmlns:a16="http://schemas.microsoft.com/office/drawing/2014/main" id="{F8E97F0D-B38E-D245-A43A-1347C49CA47A}"/>
              </a:ext>
            </a:extLst>
          </p:cNvPr>
          <p:cNvSpPr txBox="1">
            <a:spLocks/>
          </p:cNvSpPr>
          <p:nvPr/>
        </p:nvSpPr>
        <p:spPr>
          <a:xfrm>
            <a:off x="463864" y="156520"/>
            <a:ext cx="8235293" cy="81554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dirty="0"/>
              <a:t>Skill Drill 13-5: Using a Hydrometer to Measure the Freeze Protection Level</a:t>
            </a:r>
          </a:p>
        </p:txBody>
      </p:sp>
      <p:pic>
        <p:nvPicPr>
          <p:cNvPr id="26626" name="Picture 2" descr="A photo of a hydro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753" y="1320103"/>
            <a:ext cx="3025177" cy="201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4003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A47EAB05-D3A7-734F-92B3-FA1737259AE8}"/>
              </a:ext>
            </a:extLst>
          </p:cNvPr>
          <p:cNvSpPr>
            <a:spLocks noChangeArrowheads="1"/>
          </p:cNvSpPr>
          <p:nvPr/>
        </p:nvSpPr>
        <p:spPr bwMode="auto">
          <a:xfrm>
            <a:off x="454223" y="1140885"/>
            <a:ext cx="45790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1800" dirty="0"/>
              <a:t>Hold the hydrometer vertically and read the freeze protection level. </a:t>
            </a:r>
          </a:p>
        </p:txBody>
      </p:sp>
      <p:sp>
        <p:nvSpPr>
          <p:cNvPr id="8" name="Rectangle 2">
            <a:extLst>
              <a:ext uri="{FF2B5EF4-FFF2-40B4-BE49-F238E27FC236}">
                <a16:creationId xmlns:a16="http://schemas.microsoft.com/office/drawing/2014/main" id="{213DB8AD-5FF4-2142-A0ED-B871EFAE9A18}"/>
              </a:ext>
            </a:extLst>
          </p:cNvPr>
          <p:cNvSpPr>
            <a:spLocks noGrp="1"/>
          </p:cNvSpPr>
          <p:nvPr>
            <p:ph type="title"/>
          </p:nvPr>
        </p:nvSpPr>
        <p:spPr>
          <a:xfrm>
            <a:off x="463864" y="156520"/>
            <a:ext cx="8235293" cy="815546"/>
          </a:xfrm>
        </p:spPr>
        <p:txBody>
          <a:bodyPr/>
          <a:lstStyle/>
          <a:p>
            <a:r>
              <a:rPr lang="en-US" altLang="en-US" sz="3000" dirty="0"/>
              <a:t>Skill Drill 13-5: Using a Hydrometer to Measure the Freeze Protection Level</a:t>
            </a:r>
          </a:p>
        </p:txBody>
      </p:sp>
      <p:pic>
        <p:nvPicPr>
          <p:cNvPr id="27650" name="Picture 2" descr="A photo of a vertically placed hydrometer showing calibra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296" y="1248569"/>
            <a:ext cx="3004250" cy="1998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063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LO 13-1: </a:t>
            </a:r>
            <a:r>
              <a:rPr lang="en-US" sz="3000" dirty="0"/>
              <a:t>Perform in-vehicle inspection. </a:t>
            </a:r>
          </a:p>
        </p:txBody>
      </p:sp>
      <p:sp>
        <p:nvSpPr>
          <p:cNvPr id="3" name="Content Placeholder 2"/>
          <p:cNvSpPr>
            <a:spLocks noGrp="1"/>
          </p:cNvSpPr>
          <p:nvPr>
            <p:ph idx="1"/>
          </p:nvPr>
        </p:nvSpPr>
        <p:spPr>
          <a:xfrm>
            <a:off x="428367" y="963827"/>
            <a:ext cx="5557566" cy="3261664"/>
          </a:xfrm>
        </p:spPr>
        <p:txBody>
          <a:bodyPr/>
          <a:lstStyle/>
          <a:p>
            <a:r>
              <a:rPr lang="en-US" sz="2200" dirty="0"/>
              <a:t>Service/parking brake</a:t>
            </a:r>
          </a:p>
          <a:p>
            <a:pPr lvl="1"/>
            <a:r>
              <a:rPr lang="en-US" sz="1800" dirty="0"/>
              <a:t>Holds vehicle in position when parked</a:t>
            </a:r>
          </a:p>
          <a:p>
            <a:pPr lvl="1"/>
            <a:r>
              <a:rPr lang="en-US" sz="1800" dirty="0"/>
              <a:t>Should be checked during routine inspections</a:t>
            </a:r>
          </a:p>
          <a:p>
            <a:r>
              <a:rPr lang="en-US" sz="2200" dirty="0"/>
              <a:t>Checking parking brake</a:t>
            </a:r>
          </a:p>
          <a:p>
            <a:pPr lvl="1"/>
            <a:r>
              <a:rPr lang="en-US" sz="1800" dirty="0"/>
              <a:t>Apply brake and observe how far vehicle travels</a:t>
            </a:r>
          </a:p>
          <a:p>
            <a:pPr lvl="1"/>
            <a:r>
              <a:rPr lang="en-US" sz="1800" dirty="0"/>
              <a:t>Going all the way/near its stop = brake needs further attention</a:t>
            </a:r>
          </a:p>
          <a:p>
            <a:pPr lvl="1"/>
            <a:r>
              <a:rPr lang="en-US" sz="1800" dirty="0"/>
              <a:t>Do not test </a:t>
            </a:r>
            <a:r>
              <a:rPr lang="en-US" sz="1800"/>
              <a:t>parking brake </a:t>
            </a:r>
            <a:r>
              <a:rPr lang="en-US" sz="1800" dirty="0"/>
              <a:t>in below-freezing temperatures</a:t>
            </a:r>
          </a:p>
        </p:txBody>
      </p:sp>
      <p:pic>
        <p:nvPicPr>
          <p:cNvPr id="5122" name="Picture 2" descr="A close-up view of a parking br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3070" y="1047363"/>
            <a:ext cx="2622390" cy="190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5983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13-6: Using a Refractometer to Measure the Freeze Protection Level of Coolant</a:t>
            </a:r>
            <a:endParaRPr lang="en-US" dirty="0"/>
          </a:p>
        </p:txBody>
      </p:sp>
    </p:spTree>
    <p:extLst>
      <p:ext uri="{BB962C8B-B14F-4D97-AF65-F5344CB8AC3E}">
        <p14:creationId xmlns:p14="http://schemas.microsoft.com/office/powerpoint/2010/main" val="1169199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DCBEF724-F9C3-A24C-8049-58E0F8343FEF}"/>
              </a:ext>
            </a:extLst>
          </p:cNvPr>
          <p:cNvSpPr>
            <a:spLocks noGrp="1"/>
          </p:cNvSpPr>
          <p:nvPr>
            <p:ph type="title"/>
          </p:nvPr>
        </p:nvSpPr>
        <p:spPr>
          <a:xfrm>
            <a:off x="436604" y="164757"/>
            <a:ext cx="8279027" cy="766119"/>
          </a:xfrm>
        </p:spPr>
        <p:txBody>
          <a:bodyPr/>
          <a:lstStyle/>
          <a:p>
            <a:r>
              <a:rPr lang="en-US" altLang="en-US" sz="2800" dirty="0"/>
              <a:t>Skill Drill 13-6: Using a Refractometer to Measure the Freeze Protection Level of Coolant</a:t>
            </a:r>
          </a:p>
        </p:txBody>
      </p:sp>
      <p:sp>
        <p:nvSpPr>
          <p:cNvPr id="33794" name="Rectangle 1">
            <a:extLst>
              <a:ext uri="{FF2B5EF4-FFF2-40B4-BE49-F238E27FC236}">
                <a16:creationId xmlns:a16="http://schemas.microsoft.com/office/drawing/2014/main" id="{847AE879-6ED3-E54F-AE5C-7CEF46E9EE79}"/>
              </a:ext>
            </a:extLst>
          </p:cNvPr>
          <p:cNvSpPr>
            <a:spLocks noChangeArrowheads="1"/>
          </p:cNvSpPr>
          <p:nvPr/>
        </p:nvSpPr>
        <p:spPr bwMode="auto">
          <a:xfrm>
            <a:off x="436604" y="1220052"/>
            <a:ext cx="459671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2200" dirty="0"/>
              <a:t>Remove the radiator cap and draw out a few drops of coolant.</a:t>
            </a:r>
          </a:p>
        </p:txBody>
      </p:sp>
      <p:pic>
        <p:nvPicPr>
          <p:cNvPr id="28674" name="Picture 2" descr="A photo of a hand holding dropper drawing coolant from coolant reservoir of a motor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345741"/>
            <a:ext cx="2948109" cy="1961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3654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a:extLst>
              <a:ext uri="{FF2B5EF4-FFF2-40B4-BE49-F238E27FC236}">
                <a16:creationId xmlns:a16="http://schemas.microsoft.com/office/drawing/2014/main" id="{640FB37D-47DD-5B4A-83F9-CC4A2EDFC245}"/>
              </a:ext>
            </a:extLst>
          </p:cNvPr>
          <p:cNvSpPr>
            <a:spLocks noChangeArrowheads="1"/>
          </p:cNvSpPr>
          <p:nvPr/>
        </p:nvSpPr>
        <p:spPr bwMode="auto">
          <a:xfrm>
            <a:off x="436603" y="1187101"/>
            <a:ext cx="45967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2200" dirty="0"/>
              <a:t>Place a drop or two of the coolant on the sample plate.</a:t>
            </a:r>
          </a:p>
        </p:txBody>
      </p:sp>
      <p:sp>
        <p:nvSpPr>
          <p:cNvPr id="7" name="Rectangle 2">
            <a:extLst>
              <a:ext uri="{FF2B5EF4-FFF2-40B4-BE49-F238E27FC236}">
                <a16:creationId xmlns:a16="http://schemas.microsoft.com/office/drawing/2014/main" id="{05ACF918-B1E2-F846-89EB-BB88E86DD0C0}"/>
              </a:ext>
            </a:extLst>
          </p:cNvPr>
          <p:cNvSpPr txBox="1">
            <a:spLocks/>
          </p:cNvSpPr>
          <p:nvPr/>
        </p:nvSpPr>
        <p:spPr>
          <a:xfrm>
            <a:off x="436604" y="164757"/>
            <a:ext cx="8279027" cy="74964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2800" dirty="0"/>
              <a:t>Skill Drill 13-6: Using a Refractometer to Measure the Freeze Protection Level of Coolant</a:t>
            </a:r>
          </a:p>
        </p:txBody>
      </p:sp>
      <p:pic>
        <p:nvPicPr>
          <p:cNvPr id="29698" name="Picture 2" descr="A photo of a sample plate and a dropper with the coolant flu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842" y="1295348"/>
            <a:ext cx="3203672" cy="213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6709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A5E4FDE8-4E38-3045-BC79-87FAE7E1E304}"/>
              </a:ext>
            </a:extLst>
          </p:cNvPr>
          <p:cNvSpPr>
            <a:spLocks noChangeArrowheads="1"/>
          </p:cNvSpPr>
          <p:nvPr/>
        </p:nvSpPr>
        <p:spPr bwMode="auto">
          <a:xfrm>
            <a:off x="436604" y="1198891"/>
            <a:ext cx="45967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2200" dirty="0"/>
              <a:t>Close the diffuser plate, hold the refractometer level, look through the viewfinder, and read the scale.</a:t>
            </a:r>
          </a:p>
        </p:txBody>
      </p:sp>
      <p:sp>
        <p:nvSpPr>
          <p:cNvPr id="7" name="Rectangle 2">
            <a:extLst>
              <a:ext uri="{FF2B5EF4-FFF2-40B4-BE49-F238E27FC236}">
                <a16:creationId xmlns:a16="http://schemas.microsoft.com/office/drawing/2014/main" id="{B1EEE3B0-25F0-BA46-8C2D-9ED73D434CA7}"/>
              </a:ext>
            </a:extLst>
          </p:cNvPr>
          <p:cNvSpPr txBox="1">
            <a:spLocks/>
          </p:cNvSpPr>
          <p:nvPr/>
        </p:nvSpPr>
        <p:spPr>
          <a:xfrm>
            <a:off x="436604" y="164757"/>
            <a:ext cx="8279027" cy="71669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2800"/>
              <a:t>Skill Drill 13-6: Using a Refractometer to Measure the Freeze Protection Level of Coolant</a:t>
            </a:r>
            <a:endParaRPr lang="en-US" altLang="en-US" sz="2800" dirty="0"/>
          </a:p>
        </p:txBody>
      </p:sp>
      <p:pic>
        <p:nvPicPr>
          <p:cNvPr id="30722" name="Picture 2" descr="A photo of a calibrated scale which measures freeze protection level of the coo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4655" y="1323054"/>
            <a:ext cx="3264784" cy="217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5354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13-7: </a:t>
            </a:r>
            <a:r>
              <a:rPr lang="en-US" sz="3600" dirty="0"/>
              <a:t>Checking Automatic Transmission Fluid Using a Dipstick </a:t>
            </a:r>
            <a:endParaRPr lang="en-US" dirty="0"/>
          </a:p>
        </p:txBody>
      </p:sp>
    </p:spTree>
    <p:extLst>
      <p:ext uri="{BB962C8B-B14F-4D97-AF65-F5344CB8AC3E}">
        <p14:creationId xmlns:p14="http://schemas.microsoft.com/office/powerpoint/2010/main" val="20676161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D713A9BC-CF2D-BC48-9F56-3F952C44722E}"/>
              </a:ext>
            </a:extLst>
          </p:cNvPr>
          <p:cNvSpPr>
            <a:spLocks noGrp="1"/>
          </p:cNvSpPr>
          <p:nvPr>
            <p:ph type="title"/>
          </p:nvPr>
        </p:nvSpPr>
        <p:spPr>
          <a:xfrm>
            <a:off x="436604" y="156519"/>
            <a:ext cx="8287265" cy="848497"/>
          </a:xfrm>
        </p:spPr>
        <p:txBody>
          <a:bodyPr/>
          <a:lstStyle/>
          <a:p>
            <a:r>
              <a:rPr lang="en-US" altLang="en-US" sz="3000" dirty="0"/>
              <a:t>Skill Drill 13-7: </a:t>
            </a:r>
            <a:r>
              <a:rPr lang="en-US" sz="3000" dirty="0"/>
              <a:t>Checking Automatic Transmission Fluid Using a Dipstick </a:t>
            </a:r>
            <a:endParaRPr lang="en-US" altLang="en-US" sz="3000" dirty="0"/>
          </a:p>
        </p:txBody>
      </p:sp>
      <p:sp>
        <p:nvSpPr>
          <p:cNvPr id="37890" name="Rectangle 1">
            <a:extLst>
              <a:ext uri="{FF2B5EF4-FFF2-40B4-BE49-F238E27FC236}">
                <a16:creationId xmlns:a16="http://schemas.microsoft.com/office/drawing/2014/main" id="{A5E4FDE8-4E38-3045-BC79-87FAE7E1E304}"/>
              </a:ext>
            </a:extLst>
          </p:cNvPr>
          <p:cNvSpPr>
            <a:spLocks noChangeArrowheads="1"/>
          </p:cNvSpPr>
          <p:nvPr/>
        </p:nvSpPr>
        <p:spPr bwMode="auto">
          <a:xfrm>
            <a:off x="436603" y="1145059"/>
            <a:ext cx="459671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1. 	When checking transmission fluid, first wipe off the dipstick. </a:t>
            </a:r>
            <a:endParaRPr lang="en-US" sz="2200" dirty="0">
              <a:effectLst/>
            </a:endParaRPr>
          </a:p>
        </p:txBody>
      </p:sp>
      <p:pic>
        <p:nvPicPr>
          <p:cNvPr id="34818" name="Picture 2" descr="A photo of a gloved hand holding a cloth inside the engine 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1004" y="1256481"/>
            <a:ext cx="2884993" cy="1922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6149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A5E4FDE8-4E38-3045-BC79-87FAE7E1E304}"/>
              </a:ext>
            </a:extLst>
          </p:cNvPr>
          <p:cNvSpPr>
            <a:spLocks noChangeArrowheads="1"/>
          </p:cNvSpPr>
          <p:nvPr/>
        </p:nvSpPr>
        <p:spPr bwMode="auto">
          <a:xfrm>
            <a:off x="436603" y="1168182"/>
            <a:ext cx="458847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mj-lt"/>
              <a:buAutoNum type="arabicPeriod" startAt="2"/>
            </a:pPr>
            <a:r>
              <a:rPr lang="en-US" sz="2200" dirty="0"/>
              <a:t>Observe the markings. </a:t>
            </a:r>
            <a:endParaRPr lang="en-US" sz="2200" dirty="0">
              <a:effectLst/>
            </a:endParaRPr>
          </a:p>
        </p:txBody>
      </p:sp>
      <p:sp>
        <p:nvSpPr>
          <p:cNvPr id="7" name="Rectangle 2">
            <a:extLst>
              <a:ext uri="{FF2B5EF4-FFF2-40B4-BE49-F238E27FC236}">
                <a16:creationId xmlns:a16="http://schemas.microsoft.com/office/drawing/2014/main" id="{91F9789E-1FC3-A94F-9490-AC426CE8BAC9}"/>
              </a:ext>
            </a:extLst>
          </p:cNvPr>
          <p:cNvSpPr txBox="1">
            <a:spLocks/>
          </p:cNvSpPr>
          <p:nvPr/>
        </p:nvSpPr>
        <p:spPr>
          <a:xfrm>
            <a:off x="436604" y="156519"/>
            <a:ext cx="8287265" cy="8073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dirty="0"/>
              <a:t>Skill Drill 13-7: </a:t>
            </a:r>
            <a:r>
              <a:rPr lang="en-US" sz="3000" dirty="0"/>
              <a:t>Checking Automatic Transmission Fluid Using a Dipstick </a:t>
            </a:r>
            <a:endParaRPr lang="en-US" altLang="en-US" sz="3000" dirty="0"/>
          </a:p>
        </p:txBody>
      </p:sp>
      <p:pic>
        <p:nvPicPr>
          <p:cNvPr id="35842" name="Picture 2" descr="A photo of a dips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089" y="1260475"/>
            <a:ext cx="3069641" cy="2038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51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A5E4FDE8-4E38-3045-BC79-87FAE7E1E304}"/>
              </a:ext>
            </a:extLst>
          </p:cNvPr>
          <p:cNvSpPr>
            <a:spLocks noChangeArrowheads="1"/>
          </p:cNvSpPr>
          <p:nvPr/>
        </p:nvSpPr>
        <p:spPr bwMode="auto">
          <a:xfrm>
            <a:off x="436603" y="1145059"/>
            <a:ext cx="458847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3. 	Reinsert the dipstick fully, remove it again, hold it horizontal, and read it. </a:t>
            </a:r>
            <a:endParaRPr lang="en-US" sz="2200" dirty="0">
              <a:effectLst/>
            </a:endParaRPr>
          </a:p>
        </p:txBody>
      </p:sp>
      <p:sp>
        <p:nvSpPr>
          <p:cNvPr id="7" name="Rectangle 2">
            <a:extLst>
              <a:ext uri="{FF2B5EF4-FFF2-40B4-BE49-F238E27FC236}">
                <a16:creationId xmlns:a16="http://schemas.microsoft.com/office/drawing/2014/main" id="{5CED5D53-F9D1-1C44-BB41-7BFB44B48A20}"/>
              </a:ext>
            </a:extLst>
          </p:cNvPr>
          <p:cNvSpPr>
            <a:spLocks noGrp="1"/>
          </p:cNvSpPr>
          <p:nvPr>
            <p:ph type="title"/>
          </p:nvPr>
        </p:nvSpPr>
        <p:spPr>
          <a:xfrm>
            <a:off x="436604" y="156519"/>
            <a:ext cx="8287265" cy="799070"/>
          </a:xfrm>
        </p:spPr>
        <p:txBody>
          <a:bodyPr/>
          <a:lstStyle/>
          <a:p>
            <a:r>
              <a:rPr lang="en-US" altLang="en-US" sz="3000" dirty="0"/>
              <a:t>Skill Drill 13-7: </a:t>
            </a:r>
            <a:r>
              <a:rPr lang="en-US" sz="3000" dirty="0"/>
              <a:t>Checking Automatic Transmission Fluid Using a Dipstick </a:t>
            </a:r>
            <a:endParaRPr lang="en-US" altLang="en-US" sz="3000" dirty="0"/>
          </a:p>
        </p:txBody>
      </p:sp>
      <p:pic>
        <p:nvPicPr>
          <p:cNvPr id="36866" name="Picture 2" descr="A photo of a dipstick with oil layer on one end on a stained clo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646" y="1266825"/>
            <a:ext cx="2945638" cy="1946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4632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a:extLst>
              <a:ext uri="{FF2B5EF4-FFF2-40B4-BE49-F238E27FC236}">
                <a16:creationId xmlns:a16="http://schemas.microsoft.com/office/drawing/2014/main" id="{A5E4FDE8-4E38-3045-BC79-87FAE7E1E304}"/>
              </a:ext>
            </a:extLst>
          </p:cNvPr>
          <p:cNvSpPr>
            <a:spLocks noChangeArrowheads="1"/>
          </p:cNvSpPr>
          <p:nvPr/>
        </p:nvSpPr>
        <p:spPr bwMode="auto">
          <a:xfrm>
            <a:off x="436603" y="1194526"/>
            <a:ext cx="459671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r>
              <a:rPr lang="en-US" sz="2200" dirty="0"/>
              <a:t>4. 	Turn over the dipstick and read the back side. The lowest reading between the front and the back is likely the most accurate reading. </a:t>
            </a:r>
            <a:endParaRPr lang="en-US" sz="2200" dirty="0">
              <a:effectLst/>
            </a:endParaRPr>
          </a:p>
        </p:txBody>
      </p:sp>
      <p:sp>
        <p:nvSpPr>
          <p:cNvPr id="7" name="Rectangle 2">
            <a:extLst>
              <a:ext uri="{FF2B5EF4-FFF2-40B4-BE49-F238E27FC236}">
                <a16:creationId xmlns:a16="http://schemas.microsoft.com/office/drawing/2014/main" id="{3CA1E0A2-4547-AD44-A4BB-03A57C757C5D}"/>
              </a:ext>
            </a:extLst>
          </p:cNvPr>
          <p:cNvSpPr txBox="1">
            <a:spLocks/>
          </p:cNvSpPr>
          <p:nvPr/>
        </p:nvSpPr>
        <p:spPr>
          <a:xfrm>
            <a:off x="436604" y="156519"/>
            <a:ext cx="8287265" cy="84025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dirty="0"/>
              <a:t>Skill Drill 13-7: </a:t>
            </a:r>
            <a:r>
              <a:rPr lang="en-US" sz="3000" dirty="0"/>
              <a:t>Checking Automatic Transmission Fluid Using a Dipstick </a:t>
            </a:r>
            <a:endParaRPr lang="en-US" altLang="en-US" sz="3000" dirty="0"/>
          </a:p>
        </p:txBody>
      </p:sp>
      <p:pic>
        <p:nvPicPr>
          <p:cNvPr id="2" name="Picture 2" descr="A photo of a dipstick having oil placed on a cloth with oil sta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9424" y="1340369"/>
            <a:ext cx="2861701" cy="190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276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13-8: Checking and Refilling Windshield Washer Fluid</a:t>
            </a:r>
            <a:endParaRPr lang="en-US" dirty="0"/>
          </a:p>
        </p:txBody>
      </p:sp>
    </p:spTree>
    <p:extLst>
      <p:ext uri="{BB962C8B-B14F-4D97-AF65-F5344CB8AC3E}">
        <p14:creationId xmlns:p14="http://schemas.microsoft.com/office/powerpoint/2010/main" val="52348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81" y="162035"/>
            <a:ext cx="8701238" cy="505230"/>
          </a:xfrm>
        </p:spPr>
        <p:txBody>
          <a:bodyPr/>
          <a:lstStyle/>
          <a:p>
            <a:r>
              <a:rPr lang="en-US" altLang="en-US" sz="3000" dirty="0"/>
              <a:t>LO 13-1: </a:t>
            </a:r>
            <a:r>
              <a:rPr lang="en-US" sz="3000" dirty="0"/>
              <a:t>Perform in-vehicle inspection. </a:t>
            </a:r>
          </a:p>
        </p:txBody>
      </p:sp>
      <p:sp>
        <p:nvSpPr>
          <p:cNvPr id="3" name="Content Placeholder 2"/>
          <p:cNvSpPr>
            <a:spLocks noGrp="1"/>
          </p:cNvSpPr>
          <p:nvPr>
            <p:ph idx="1"/>
          </p:nvPr>
        </p:nvSpPr>
        <p:spPr>
          <a:xfrm>
            <a:off x="428367" y="846667"/>
            <a:ext cx="8292300" cy="3378824"/>
          </a:xfrm>
        </p:spPr>
        <p:txBody>
          <a:bodyPr/>
          <a:lstStyle/>
          <a:p>
            <a:pPr lvl="0"/>
            <a:r>
              <a:rPr lang="en-US" sz="2200" dirty="0"/>
              <a:t>Instrument panel warning lamps</a:t>
            </a:r>
          </a:p>
          <a:p>
            <a:pPr lvl="1"/>
            <a:r>
              <a:rPr lang="en-US" sz="1800" dirty="0"/>
              <a:t>Indicate faults with various systems</a:t>
            </a:r>
          </a:p>
          <a:p>
            <a:pPr lvl="1"/>
            <a:r>
              <a:rPr lang="en-US" sz="1800" dirty="0"/>
              <a:t>Warning lamp per system</a:t>
            </a:r>
          </a:p>
          <a:p>
            <a:pPr lvl="1"/>
            <a:r>
              <a:rPr lang="en-US" sz="1800" dirty="0"/>
              <a:t>A MIL will be illuminated when a fault is detected.</a:t>
            </a:r>
          </a:p>
          <a:p>
            <a:r>
              <a:rPr lang="en-US" sz="2200" dirty="0"/>
              <a:t>Starting the vehicle</a:t>
            </a:r>
          </a:p>
          <a:p>
            <a:pPr lvl="1"/>
            <a:r>
              <a:rPr lang="en-US" sz="1800" dirty="0"/>
              <a:t>Observe the lights </a:t>
            </a:r>
          </a:p>
          <a:p>
            <a:pPr lvl="1"/>
            <a:r>
              <a:rPr lang="en-US" sz="1800" dirty="0"/>
              <a:t>MILs often turn on briefly while checking for faults, then turn off</a:t>
            </a:r>
          </a:p>
          <a:p>
            <a:pPr lvl="1"/>
            <a:r>
              <a:rPr lang="en-US" sz="1800" dirty="0"/>
              <a:t>On-board diagnostics generation II (OBD-II) does the same</a:t>
            </a:r>
          </a:p>
          <a:p>
            <a:pPr lvl="2"/>
            <a:r>
              <a:rPr lang="en-US" sz="1600" dirty="0"/>
              <a:t>No DTCs stored = light will go off within a </a:t>
            </a:r>
            <a:r>
              <a:rPr lang="en-US" sz="1600"/>
              <a:t>few seconds</a:t>
            </a:r>
            <a:endParaRPr lang="en-US" sz="1600" dirty="0"/>
          </a:p>
        </p:txBody>
      </p:sp>
    </p:spTree>
    <p:extLst>
      <p:ext uri="{BB962C8B-B14F-4D97-AF65-F5344CB8AC3E}">
        <p14:creationId xmlns:p14="http://schemas.microsoft.com/office/powerpoint/2010/main" val="11599510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892AA25F-A911-ED45-A45D-96FDAFECC501}"/>
              </a:ext>
            </a:extLst>
          </p:cNvPr>
          <p:cNvSpPr>
            <a:spLocks noGrp="1"/>
          </p:cNvSpPr>
          <p:nvPr>
            <p:ph type="title"/>
          </p:nvPr>
        </p:nvSpPr>
        <p:spPr>
          <a:xfrm>
            <a:off x="444843" y="114300"/>
            <a:ext cx="8262552" cy="857765"/>
          </a:xfrm>
        </p:spPr>
        <p:txBody>
          <a:bodyPr/>
          <a:lstStyle/>
          <a:p>
            <a:r>
              <a:rPr lang="en-US" altLang="en-US" sz="3000" dirty="0"/>
              <a:t>Skill Drill 13-8: Checking and Refilling Windshield Washer Fluid</a:t>
            </a:r>
          </a:p>
        </p:txBody>
      </p:sp>
      <p:sp>
        <p:nvSpPr>
          <p:cNvPr id="60419" name="Rectangle 2">
            <a:extLst>
              <a:ext uri="{FF2B5EF4-FFF2-40B4-BE49-F238E27FC236}">
                <a16:creationId xmlns:a16="http://schemas.microsoft.com/office/drawing/2014/main" id="{9799616F-6D79-A54B-8A70-7DCDF1560F98}"/>
              </a:ext>
            </a:extLst>
          </p:cNvPr>
          <p:cNvSpPr>
            <a:spLocks noChangeArrowheads="1"/>
          </p:cNvSpPr>
          <p:nvPr/>
        </p:nvSpPr>
        <p:spPr bwMode="auto">
          <a:xfrm>
            <a:off x="444843" y="1196788"/>
            <a:ext cx="459671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2200" dirty="0"/>
              <a:t>Locate the front windshield wiper fluid container. </a:t>
            </a:r>
          </a:p>
        </p:txBody>
      </p:sp>
      <p:pic>
        <p:nvPicPr>
          <p:cNvPr id="41986" name="Picture 2" descr="A close-up view of the front windshield wiper fluid container of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201" y="1308210"/>
            <a:ext cx="3019016" cy="199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0396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1">
            <a:extLst>
              <a:ext uri="{FF2B5EF4-FFF2-40B4-BE49-F238E27FC236}">
                <a16:creationId xmlns:a16="http://schemas.microsoft.com/office/drawing/2014/main" id="{EB933C4A-1ABF-634A-A357-2F73D6D6986B}"/>
              </a:ext>
            </a:extLst>
          </p:cNvPr>
          <p:cNvSpPr>
            <a:spLocks noChangeArrowheads="1"/>
          </p:cNvSpPr>
          <p:nvPr/>
        </p:nvSpPr>
        <p:spPr bwMode="auto">
          <a:xfrm>
            <a:off x="444843" y="1174204"/>
            <a:ext cx="458023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2200" dirty="0"/>
              <a:t>Check the windshield washer fluid level. If the level is low, refill the reservoir with the appropriate washer fluid. </a:t>
            </a:r>
          </a:p>
        </p:txBody>
      </p:sp>
      <p:sp>
        <p:nvSpPr>
          <p:cNvPr id="7" name="Rectangle 2">
            <a:extLst>
              <a:ext uri="{FF2B5EF4-FFF2-40B4-BE49-F238E27FC236}">
                <a16:creationId xmlns:a16="http://schemas.microsoft.com/office/drawing/2014/main" id="{6ED5B500-6A39-6843-A70D-BD130AF25E62}"/>
              </a:ext>
            </a:extLst>
          </p:cNvPr>
          <p:cNvSpPr txBox="1">
            <a:spLocks/>
          </p:cNvSpPr>
          <p:nvPr/>
        </p:nvSpPr>
        <p:spPr>
          <a:xfrm>
            <a:off x="444843" y="114300"/>
            <a:ext cx="8262552" cy="8001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dirty="0"/>
              <a:t>Skill Drill 13-8: Checking and Refilling Windshield Washer Fluid</a:t>
            </a:r>
          </a:p>
        </p:txBody>
      </p:sp>
      <p:pic>
        <p:nvPicPr>
          <p:cNvPr id="43010" name="Picture 2" descr="A photo of a gloved hand filling the windshield wiper fluid reservoir with a 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563" y="1296991"/>
            <a:ext cx="2883756" cy="1915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1308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1">
            <a:extLst>
              <a:ext uri="{FF2B5EF4-FFF2-40B4-BE49-F238E27FC236}">
                <a16:creationId xmlns:a16="http://schemas.microsoft.com/office/drawing/2014/main" id="{4BB65E63-12CC-2A4A-A91F-36BEC6056B89}"/>
              </a:ext>
            </a:extLst>
          </p:cNvPr>
          <p:cNvSpPr>
            <a:spLocks noChangeArrowheads="1"/>
          </p:cNvSpPr>
          <p:nvPr/>
        </p:nvSpPr>
        <p:spPr bwMode="auto">
          <a:xfrm>
            <a:off x="444843" y="1202540"/>
            <a:ext cx="458847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2200" dirty="0"/>
              <a:t>If equipped, check and fill the rear window washer reservoir. </a:t>
            </a:r>
          </a:p>
        </p:txBody>
      </p:sp>
      <p:sp>
        <p:nvSpPr>
          <p:cNvPr id="7" name="Rectangle 2">
            <a:extLst>
              <a:ext uri="{FF2B5EF4-FFF2-40B4-BE49-F238E27FC236}">
                <a16:creationId xmlns:a16="http://schemas.microsoft.com/office/drawing/2014/main" id="{9B3730CC-55ED-274C-8097-6396FFED625B}"/>
              </a:ext>
            </a:extLst>
          </p:cNvPr>
          <p:cNvSpPr>
            <a:spLocks noGrp="1"/>
          </p:cNvSpPr>
          <p:nvPr>
            <p:ph type="title"/>
          </p:nvPr>
        </p:nvSpPr>
        <p:spPr>
          <a:xfrm>
            <a:off x="444843" y="114300"/>
            <a:ext cx="8262552" cy="914400"/>
          </a:xfrm>
        </p:spPr>
        <p:txBody>
          <a:bodyPr/>
          <a:lstStyle/>
          <a:p>
            <a:r>
              <a:rPr lang="en-US" altLang="en-US" sz="3000" dirty="0"/>
              <a:t>Skill Drill 13-8: Checking and Refilling Windshield Washer Fluid</a:t>
            </a:r>
          </a:p>
        </p:txBody>
      </p:sp>
      <p:pic>
        <p:nvPicPr>
          <p:cNvPr id="44034" name="Picture 2" descr="A photo of a hand holding rear window washer reservo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661" y="1310787"/>
            <a:ext cx="3039179" cy="202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831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320DDE2-33D9-4714-A8CD-796124BDAEE3}"/>
              </a:ext>
            </a:extLst>
          </p:cNvPr>
          <p:cNvSpPr>
            <a:spLocks noGrp="1"/>
          </p:cNvSpPr>
          <p:nvPr>
            <p:ph type="subTitle" idx="1"/>
          </p:nvPr>
        </p:nvSpPr>
        <p:spPr>
          <a:xfrm>
            <a:off x="500514" y="1926858"/>
            <a:ext cx="8142972" cy="644892"/>
          </a:xfrm>
        </p:spPr>
        <p:txBody>
          <a:bodyPr/>
          <a:lstStyle/>
          <a:p>
            <a:r>
              <a:rPr lang="en-US" altLang="en-US" sz="3600" dirty="0"/>
              <a:t>Skill Drill 13-9: </a:t>
            </a:r>
            <a:r>
              <a:rPr lang="en-US" sz="3600" dirty="0"/>
              <a:t>Inspecting and Changing an Air Filter </a:t>
            </a:r>
            <a:endParaRPr lang="en-US" dirty="0"/>
          </a:p>
        </p:txBody>
      </p:sp>
    </p:spTree>
    <p:extLst>
      <p:ext uri="{BB962C8B-B14F-4D97-AF65-F5344CB8AC3E}">
        <p14:creationId xmlns:p14="http://schemas.microsoft.com/office/powerpoint/2010/main" val="38769490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566F7D85-9FBE-5947-B245-1F31913B5283}"/>
              </a:ext>
            </a:extLst>
          </p:cNvPr>
          <p:cNvSpPr>
            <a:spLocks noGrp="1"/>
          </p:cNvSpPr>
          <p:nvPr>
            <p:ph type="title"/>
          </p:nvPr>
        </p:nvSpPr>
        <p:spPr>
          <a:xfrm>
            <a:off x="436605" y="156519"/>
            <a:ext cx="8287265" cy="827487"/>
          </a:xfrm>
        </p:spPr>
        <p:txBody>
          <a:bodyPr/>
          <a:lstStyle/>
          <a:p>
            <a:r>
              <a:rPr lang="en-US" altLang="en-US" sz="3000" dirty="0"/>
              <a:t>Skill Drill 13-9: </a:t>
            </a:r>
            <a:r>
              <a:rPr lang="en-US" sz="3000" dirty="0"/>
              <a:t>Inspecting and Changing</a:t>
            </a:r>
            <a:br>
              <a:rPr lang="en-US" sz="3000" dirty="0"/>
            </a:br>
            <a:r>
              <a:rPr lang="en-US" sz="3000" dirty="0"/>
              <a:t>an Air Filter </a:t>
            </a:r>
            <a:endParaRPr lang="en-US" altLang="en-US" sz="3000" dirty="0"/>
          </a:p>
        </p:txBody>
      </p:sp>
      <p:sp>
        <p:nvSpPr>
          <p:cNvPr id="78851" name="Rectangle 1">
            <a:extLst>
              <a:ext uri="{FF2B5EF4-FFF2-40B4-BE49-F238E27FC236}">
                <a16:creationId xmlns:a16="http://schemas.microsoft.com/office/drawing/2014/main" id="{D2811047-E539-D842-A41B-FC0F4375B046}"/>
              </a:ext>
            </a:extLst>
          </p:cNvPr>
          <p:cNvSpPr>
            <a:spLocks noChangeArrowheads="1"/>
          </p:cNvSpPr>
          <p:nvPr/>
        </p:nvSpPr>
        <p:spPr bwMode="auto">
          <a:xfrm>
            <a:off x="377719" y="1140589"/>
            <a:ext cx="46556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a:pPr>
            <a:r>
              <a:rPr lang="en-US" altLang="en-US" sz="2200" dirty="0"/>
              <a:t>On fuel-injected engines, unlatch or unscrew the filter housing fasteners to remove the air filter. It may be necessary to loosen the clamps and hoses on the induction tubing to remove the filter housing cover. </a:t>
            </a:r>
          </a:p>
        </p:txBody>
      </p:sp>
      <p:pic>
        <p:nvPicPr>
          <p:cNvPr id="50178" name="Picture 2" descr="A photo of hands unscrewing the filter housing fasten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9035" y="1248569"/>
            <a:ext cx="2862961" cy="1904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372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a:extLst>
              <a:ext uri="{FF2B5EF4-FFF2-40B4-BE49-F238E27FC236}">
                <a16:creationId xmlns:a16="http://schemas.microsoft.com/office/drawing/2014/main" id="{9AED14DE-114B-6A40-9590-B777B06F96CC}"/>
              </a:ext>
            </a:extLst>
          </p:cNvPr>
          <p:cNvSpPr>
            <a:spLocks noChangeArrowheads="1"/>
          </p:cNvSpPr>
          <p:nvPr/>
        </p:nvSpPr>
        <p:spPr bwMode="auto">
          <a:xfrm>
            <a:off x="436605" y="1180213"/>
            <a:ext cx="4596714"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2"/>
            </a:pPr>
            <a:r>
              <a:rPr lang="en-US" altLang="en-US" sz="2200" dirty="0"/>
              <a:t>On carbureted or throttle body-injected engines, remove the top of the air filter by unscrewing the wing nut, and remove the air filter.</a:t>
            </a:r>
          </a:p>
        </p:txBody>
      </p:sp>
      <p:sp>
        <p:nvSpPr>
          <p:cNvPr id="7" name="Rectangle 2">
            <a:extLst>
              <a:ext uri="{FF2B5EF4-FFF2-40B4-BE49-F238E27FC236}">
                <a16:creationId xmlns:a16="http://schemas.microsoft.com/office/drawing/2014/main" id="{BB30B87F-9C8C-404F-ADD8-B3483DA6B8B2}"/>
              </a:ext>
            </a:extLst>
          </p:cNvPr>
          <p:cNvSpPr txBox="1">
            <a:spLocks/>
          </p:cNvSpPr>
          <p:nvPr/>
        </p:nvSpPr>
        <p:spPr>
          <a:xfrm>
            <a:off x="436605" y="156519"/>
            <a:ext cx="8287265" cy="82748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b="1" kern="1200">
                <a:solidFill>
                  <a:schemeClr val="tx2"/>
                </a:solidFill>
                <a:latin typeface="+mj-lt"/>
                <a:ea typeface="+mj-ea"/>
                <a:cs typeface="+mj-cs"/>
              </a:defRPr>
            </a:lvl1pPr>
          </a:lstStyle>
          <a:p>
            <a:r>
              <a:rPr lang="en-US" altLang="en-US" sz="3000" dirty="0"/>
              <a:t>Skill Drill 13-9: </a:t>
            </a:r>
            <a:r>
              <a:rPr lang="en-US" sz="3000" dirty="0"/>
              <a:t>Inspecting and Changing</a:t>
            </a:r>
            <a:br>
              <a:rPr lang="en-US" sz="3000" dirty="0"/>
            </a:br>
            <a:r>
              <a:rPr lang="en-US" sz="3000" dirty="0"/>
              <a:t>an Air Filter </a:t>
            </a:r>
            <a:endParaRPr lang="en-US" altLang="en-US" sz="3000" dirty="0"/>
          </a:p>
        </p:txBody>
      </p:sp>
      <p:pic>
        <p:nvPicPr>
          <p:cNvPr id="51202" name="Picture 2" descr="A photo of a close-up view of gloved hand holding the top of the air filter of the throttled body-injected en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16" y="1320103"/>
            <a:ext cx="2909578" cy="193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9042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a:extLst>
              <a:ext uri="{FF2B5EF4-FFF2-40B4-BE49-F238E27FC236}">
                <a16:creationId xmlns:a16="http://schemas.microsoft.com/office/drawing/2014/main" id="{6464AA21-9295-1046-9F16-387F2349DE3D}"/>
              </a:ext>
            </a:extLst>
          </p:cNvPr>
          <p:cNvSpPr>
            <a:spLocks noChangeArrowheads="1"/>
          </p:cNvSpPr>
          <p:nvPr/>
        </p:nvSpPr>
        <p:spPr bwMode="auto">
          <a:xfrm>
            <a:off x="436605" y="1176478"/>
            <a:ext cx="460495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3"/>
            </a:pPr>
            <a:r>
              <a:rPr lang="en-US" altLang="en-US" sz="2200" dirty="0"/>
              <a:t>Inspect the air cleaner element by holding the filter element up to light and looking through it. If it is bright with no tears or cracks, it can be reused. If it is dark or damaged in any way, it needs to be replaced.</a:t>
            </a:r>
          </a:p>
        </p:txBody>
      </p:sp>
      <p:sp>
        <p:nvSpPr>
          <p:cNvPr id="7" name="Rectangle 2">
            <a:extLst>
              <a:ext uri="{FF2B5EF4-FFF2-40B4-BE49-F238E27FC236}">
                <a16:creationId xmlns:a16="http://schemas.microsoft.com/office/drawing/2014/main" id="{925699AE-0026-794D-B21A-5C646D565FF2}"/>
              </a:ext>
            </a:extLst>
          </p:cNvPr>
          <p:cNvSpPr>
            <a:spLocks noGrp="1"/>
          </p:cNvSpPr>
          <p:nvPr>
            <p:ph type="title"/>
          </p:nvPr>
        </p:nvSpPr>
        <p:spPr>
          <a:xfrm>
            <a:off x="436605" y="156519"/>
            <a:ext cx="8287265" cy="827487"/>
          </a:xfrm>
        </p:spPr>
        <p:txBody>
          <a:bodyPr/>
          <a:lstStyle/>
          <a:p>
            <a:r>
              <a:rPr lang="en-US" altLang="en-US" sz="3000" dirty="0"/>
              <a:t>Skill Drill 13-9: </a:t>
            </a:r>
            <a:r>
              <a:rPr lang="en-US" sz="3000" dirty="0"/>
              <a:t>Inspecting and Changing </a:t>
            </a:r>
            <a:br>
              <a:rPr lang="en-US" sz="3000" dirty="0"/>
            </a:br>
            <a:r>
              <a:rPr lang="en-US" sz="3000" dirty="0"/>
              <a:t>an Air Filter </a:t>
            </a:r>
            <a:endParaRPr lang="en-US" altLang="en-US" sz="3000" dirty="0"/>
          </a:p>
        </p:txBody>
      </p:sp>
      <p:pic>
        <p:nvPicPr>
          <p:cNvPr id="52226" name="Picture 2" descr="A photo of a finger pointing to the air cleaner with filter el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1248569"/>
            <a:ext cx="3017094" cy="200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0523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a:extLst>
              <a:ext uri="{FF2B5EF4-FFF2-40B4-BE49-F238E27FC236}">
                <a16:creationId xmlns:a16="http://schemas.microsoft.com/office/drawing/2014/main" id="{511799CB-62A9-B141-B198-6E559F1AC5E5}"/>
              </a:ext>
            </a:extLst>
          </p:cNvPr>
          <p:cNvSpPr>
            <a:spLocks noChangeArrowheads="1"/>
          </p:cNvSpPr>
          <p:nvPr/>
        </p:nvSpPr>
        <p:spPr bwMode="auto">
          <a:xfrm>
            <a:off x="436605" y="1140589"/>
            <a:ext cx="4596714"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4"/>
            </a:pPr>
            <a:r>
              <a:rPr lang="en-US" altLang="en-US" sz="2200" dirty="0"/>
              <a:t>Clean the inside of the air filter housing, and inspect it and any ducts for cracks. If the air filter is being replaced, obtain a new air filter and compare it with the old one to ensure that they are exactly the same.</a:t>
            </a:r>
          </a:p>
        </p:txBody>
      </p:sp>
      <p:sp>
        <p:nvSpPr>
          <p:cNvPr id="7" name="Rectangle 2">
            <a:extLst>
              <a:ext uri="{FF2B5EF4-FFF2-40B4-BE49-F238E27FC236}">
                <a16:creationId xmlns:a16="http://schemas.microsoft.com/office/drawing/2014/main" id="{F7A5D762-0093-394F-925B-6A646DF6C7F3}"/>
              </a:ext>
            </a:extLst>
          </p:cNvPr>
          <p:cNvSpPr>
            <a:spLocks noGrp="1"/>
          </p:cNvSpPr>
          <p:nvPr>
            <p:ph type="title"/>
          </p:nvPr>
        </p:nvSpPr>
        <p:spPr>
          <a:xfrm>
            <a:off x="436605" y="156519"/>
            <a:ext cx="8287265" cy="827487"/>
          </a:xfrm>
        </p:spPr>
        <p:txBody>
          <a:bodyPr/>
          <a:lstStyle/>
          <a:p>
            <a:r>
              <a:rPr lang="en-US" altLang="en-US" sz="3000" dirty="0"/>
              <a:t>Skill Drill 13-9: </a:t>
            </a:r>
            <a:r>
              <a:rPr lang="en-US" sz="3000" dirty="0"/>
              <a:t>Inspecting and Changing </a:t>
            </a:r>
            <a:br>
              <a:rPr lang="en-US" sz="3000" dirty="0"/>
            </a:br>
            <a:r>
              <a:rPr lang="en-US" sz="3000" dirty="0"/>
              <a:t>an Air Filter </a:t>
            </a:r>
            <a:endParaRPr lang="en-US" altLang="en-US" sz="3000" dirty="0"/>
          </a:p>
        </p:txBody>
      </p:sp>
      <p:pic>
        <p:nvPicPr>
          <p:cNvPr id="53250" name="Picture 2" descr="Close-up view of a hand cleaning inside the air filter area using an air b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6574" y="1248569"/>
            <a:ext cx="2943438" cy="196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3552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a:extLst>
              <a:ext uri="{FF2B5EF4-FFF2-40B4-BE49-F238E27FC236}">
                <a16:creationId xmlns:a16="http://schemas.microsoft.com/office/drawing/2014/main" id="{337BF719-6AD0-DB48-B176-B2EED2FBEA3B}"/>
              </a:ext>
            </a:extLst>
          </p:cNvPr>
          <p:cNvSpPr>
            <a:spLocks noChangeArrowheads="1"/>
          </p:cNvSpPr>
          <p:nvPr/>
        </p:nvSpPr>
        <p:spPr bwMode="auto">
          <a:xfrm>
            <a:off x="436605" y="1188740"/>
            <a:ext cx="458847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5"/>
            </a:pPr>
            <a:r>
              <a:rPr lang="en-US" altLang="en-US" sz="2200" dirty="0"/>
              <a:t>Place the new air filter inside the filter housing, making sure that it is aligned correctly on both sides.</a:t>
            </a:r>
          </a:p>
        </p:txBody>
      </p:sp>
      <p:sp>
        <p:nvSpPr>
          <p:cNvPr id="7" name="Rectangle 2">
            <a:extLst>
              <a:ext uri="{FF2B5EF4-FFF2-40B4-BE49-F238E27FC236}">
                <a16:creationId xmlns:a16="http://schemas.microsoft.com/office/drawing/2014/main" id="{B830CC43-4ABC-864E-93CB-1C00CE00DCD2}"/>
              </a:ext>
            </a:extLst>
          </p:cNvPr>
          <p:cNvSpPr>
            <a:spLocks noGrp="1"/>
          </p:cNvSpPr>
          <p:nvPr>
            <p:ph type="title"/>
          </p:nvPr>
        </p:nvSpPr>
        <p:spPr>
          <a:xfrm>
            <a:off x="436605" y="156519"/>
            <a:ext cx="8287265" cy="827487"/>
          </a:xfrm>
        </p:spPr>
        <p:txBody>
          <a:bodyPr/>
          <a:lstStyle/>
          <a:p>
            <a:r>
              <a:rPr lang="en-US" altLang="en-US" sz="3000" dirty="0"/>
              <a:t>Skill Drill 13-9: </a:t>
            </a:r>
            <a:r>
              <a:rPr lang="en-US" sz="3000" dirty="0"/>
              <a:t>Inspecting and Changing </a:t>
            </a:r>
            <a:br>
              <a:rPr lang="en-US" sz="3000" dirty="0"/>
            </a:br>
            <a:r>
              <a:rPr lang="en-US" sz="3000" dirty="0"/>
              <a:t>an Air Filter </a:t>
            </a:r>
            <a:endParaRPr lang="en-US" altLang="en-US" sz="3000" dirty="0"/>
          </a:p>
        </p:txBody>
      </p:sp>
      <p:pic>
        <p:nvPicPr>
          <p:cNvPr id="54274" name="Picture 2" descr="A photo of a hand placing a new air filter inside the filter hou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1316088"/>
            <a:ext cx="2992678" cy="1991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80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a:extLst>
              <a:ext uri="{FF2B5EF4-FFF2-40B4-BE49-F238E27FC236}">
                <a16:creationId xmlns:a16="http://schemas.microsoft.com/office/drawing/2014/main" id="{79F32D9C-ABC7-494B-90C3-B80D8B7A9FFA}"/>
              </a:ext>
            </a:extLst>
          </p:cNvPr>
          <p:cNvSpPr>
            <a:spLocks noChangeArrowheads="1"/>
          </p:cNvSpPr>
          <p:nvPr/>
        </p:nvSpPr>
        <p:spPr bwMode="auto">
          <a:xfrm>
            <a:off x="436605" y="1199768"/>
            <a:ext cx="4596714"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panose="020B0604020202020204" pitchFamily="34" charset="0"/>
                <a:ea typeface="ヒラギノ角ゴ Pro W3" panose="020B0300000000000000" pitchFamily="34" charset="-128"/>
              </a:defRPr>
            </a:lvl1pPr>
            <a:lvl2pPr marL="742950" indent="-285750">
              <a:defRPr sz="2400">
                <a:solidFill>
                  <a:schemeClr val="tx1"/>
                </a:solidFill>
                <a:latin typeface="Arial" panose="020B0604020202020204" pitchFamily="34" charset="0"/>
                <a:ea typeface="ヒラギノ角ゴ Pro W3" panose="020B0300000000000000" pitchFamily="34" charset="-128"/>
              </a:defRPr>
            </a:lvl2pPr>
            <a:lvl3pPr marL="1143000" indent="-228600">
              <a:defRPr sz="2400">
                <a:solidFill>
                  <a:schemeClr val="tx1"/>
                </a:solidFill>
                <a:latin typeface="Arial" panose="020B0604020202020204" pitchFamily="34" charset="0"/>
                <a:ea typeface="ヒラギノ角ゴ Pro W3" panose="020B0300000000000000" pitchFamily="34" charset="-128"/>
              </a:defRPr>
            </a:lvl3pPr>
            <a:lvl4pPr marL="1600200" indent="-228600">
              <a:defRPr sz="2400">
                <a:solidFill>
                  <a:schemeClr val="tx1"/>
                </a:solidFill>
                <a:latin typeface="Arial" panose="020B0604020202020204" pitchFamily="34" charset="0"/>
                <a:ea typeface="ヒラギノ角ゴ Pro W3" panose="020B0300000000000000" pitchFamily="34" charset="-128"/>
              </a:defRPr>
            </a:lvl4pPr>
            <a:lvl5pPr marL="2057400" indent="-228600">
              <a:defRPr sz="2400">
                <a:solidFill>
                  <a:schemeClr val="tx1"/>
                </a:solidFill>
                <a:latin typeface="Arial" panose="020B0604020202020204" pitchFamily="34" charset="0"/>
                <a:ea typeface="ヒラギノ角ゴ Pro W3" panose="020B0300000000000000"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anose="020B0300000000000000" pitchFamily="34" charset="-128"/>
              </a:defRPr>
            </a:lvl9pPr>
          </a:lstStyle>
          <a:p>
            <a:pPr>
              <a:buFont typeface="Arial" panose="020B0604020202020204" pitchFamily="34" charset="0"/>
              <a:buAutoNum type="arabicPeriod" startAt="6"/>
            </a:pPr>
            <a:r>
              <a:rPr lang="en-US" altLang="en-US" sz="2200" dirty="0"/>
              <a:t>Replace the cover of the air filter housing and tighten the latches, screws, or wing nut until completely closed. Reinstall any induction tubing or clamps.</a:t>
            </a:r>
          </a:p>
        </p:txBody>
      </p:sp>
      <p:sp>
        <p:nvSpPr>
          <p:cNvPr id="7" name="Rectangle 2">
            <a:extLst>
              <a:ext uri="{FF2B5EF4-FFF2-40B4-BE49-F238E27FC236}">
                <a16:creationId xmlns:a16="http://schemas.microsoft.com/office/drawing/2014/main" id="{F78D05A1-CB24-E145-9324-DAE9AEB16E37}"/>
              </a:ext>
            </a:extLst>
          </p:cNvPr>
          <p:cNvSpPr>
            <a:spLocks noGrp="1"/>
          </p:cNvSpPr>
          <p:nvPr>
            <p:ph type="title"/>
          </p:nvPr>
        </p:nvSpPr>
        <p:spPr>
          <a:xfrm>
            <a:off x="436605" y="156519"/>
            <a:ext cx="8287265" cy="827487"/>
          </a:xfrm>
        </p:spPr>
        <p:txBody>
          <a:bodyPr/>
          <a:lstStyle/>
          <a:p>
            <a:r>
              <a:rPr lang="en-US" altLang="en-US" sz="3000" dirty="0"/>
              <a:t>Skill Drill 13-9: </a:t>
            </a:r>
            <a:r>
              <a:rPr lang="en-US" sz="3000" dirty="0"/>
              <a:t>Inspecting and Changing </a:t>
            </a:r>
            <a:br>
              <a:rPr lang="en-US" sz="3000" dirty="0"/>
            </a:br>
            <a:r>
              <a:rPr lang="en-US" sz="3000" dirty="0"/>
              <a:t>an Air Filter </a:t>
            </a:r>
            <a:endParaRPr lang="en-US" altLang="en-US" sz="3000" dirty="0"/>
          </a:p>
        </p:txBody>
      </p:sp>
      <p:pic>
        <p:nvPicPr>
          <p:cNvPr id="55298" name="Picture 2" descr="A photo of hands closing the latches of an air filter hou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4" y="1328649"/>
            <a:ext cx="2998153" cy="1994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713752"/>
      </p:ext>
    </p:extLst>
  </p:cSld>
  <p:clrMapOvr>
    <a:masterClrMapping/>
  </p:clrMapOvr>
</p:sld>
</file>

<file path=ppt/theme/theme1.xml><?xml version="1.0" encoding="utf-8"?>
<a:theme xmlns:a="http://schemas.openxmlformats.org/drawingml/2006/main" name="Office Theme">
  <a:themeElements>
    <a:clrScheme name="CDX - New">
      <a:dk1>
        <a:srgbClr val="000000"/>
      </a:dk1>
      <a:lt1>
        <a:srgbClr val="FFFFFF"/>
      </a:lt1>
      <a:dk2>
        <a:srgbClr val="D52229"/>
      </a:dk2>
      <a:lt2>
        <a:srgbClr val="B4B4B3"/>
      </a:lt2>
      <a:accent1>
        <a:srgbClr val="E7A81A"/>
      </a:accent1>
      <a:accent2>
        <a:srgbClr val="19518A"/>
      </a:accent2>
      <a:accent3>
        <a:srgbClr val="2B7446"/>
      </a:accent3>
      <a:accent4>
        <a:srgbClr val="461D39"/>
      </a:accent4>
      <a:accent5>
        <a:srgbClr val="CB6519"/>
      </a:accent5>
      <a:accent6>
        <a:srgbClr val="FFFFFF"/>
      </a:accent6>
      <a:hlink>
        <a:srgbClr val="195185"/>
      </a:hlink>
      <a:folHlink>
        <a:srgbClr val="D5222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2476</TotalTime>
  <Words>5758</Words>
  <Application>Microsoft Office PowerPoint</Application>
  <PresentationFormat>On-screen Show (16:9)</PresentationFormat>
  <Paragraphs>683</Paragraphs>
  <Slides>153</Slides>
  <Notes>76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153</vt:i4>
      </vt:variant>
    </vt:vector>
  </HeadingPairs>
  <TitlesOfParts>
    <vt:vector size="156" baseType="lpstr">
      <vt:lpstr>Arial</vt:lpstr>
      <vt:lpstr>Calibri</vt:lpstr>
      <vt:lpstr>Office Theme</vt:lpstr>
      <vt:lpstr>PowerPoint Presentation</vt:lpstr>
      <vt:lpstr>PowerPoint Presentation</vt:lpstr>
      <vt:lpstr>Introduction</vt:lpstr>
      <vt:lpstr>Introduction</vt:lpstr>
      <vt:lpstr>Introduction</vt:lpstr>
      <vt:lpstr>LO 13-1: Perform in-vehicle inspection. </vt:lpstr>
      <vt:lpstr>LO 13-1: Perform in-vehicle inspection. </vt:lpstr>
      <vt:lpstr>LO 13-1: Perform in-vehicle inspection. </vt:lpstr>
      <vt:lpstr>LO 13-1: Perform in-vehicle inspection. </vt:lpstr>
      <vt:lpstr>LO 13-1: Perform in-vehicle inspection. </vt:lpstr>
      <vt:lpstr>LO 13-1: Perform in-vehicle inspection. </vt:lpstr>
      <vt:lpstr>LO 13-1: Perform in-vehicle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13-2: Perform fluid inspection. </vt:lpstr>
      <vt:lpstr>LO 13-3: Perform belt, hose, and air filter/cabin air filter inspection. </vt:lpstr>
      <vt:lpstr>LO 13-3: Perform belt, hose, and air filter/cabin air filter inspection. </vt:lpstr>
      <vt:lpstr>LO 13-3: Perform belt, hose, and air filter/cabin air filter inspection. </vt:lpstr>
      <vt:lpstr>LO 13-3: Perform belt, hose, and air filter/cabin air filter inspection. </vt:lpstr>
      <vt:lpstr>LO 13-3: Perform belt, hose, and air filter/cabin air filter inspection. </vt:lpstr>
      <vt:lpstr>LO 13-3: Perform belt, hose, and air filter/cabin air filter inspection. </vt:lpstr>
      <vt:lpstr>LO 13-3: Perform belt, hose, and air filter/cabin air filter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13-4: Perform under-vehicle inspection. </vt:lpstr>
      <vt:lpstr>LO 13-5: Perform exterior vehicle inspection. </vt:lpstr>
      <vt:lpstr>LO 13-5: Perform exterior vehicle inspection. </vt:lpstr>
      <vt:lpstr>LO 13-5: Perform exterior vehicle inspection. </vt:lpstr>
      <vt:lpstr>LO 13-5: Perform exterior vehicle inspection. </vt:lpstr>
      <vt:lpstr>LO 13-5: Perform exterior vehicle inspection. </vt:lpstr>
      <vt:lpstr>PowerPoint Presentation</vt:lpstr>
      <vt:lpstr>PowerPoint Presentation</vt:lpstr>
      <vt:lpstr>Skill Drill 13-1: Checking Instrument Panel Warning Lamps</vt:lpstr>
      <vt:lpstr>Skill Drill 13-1: Checking Instrument Panel Warning Lamps</vt:lpstr>
      <vt:lpstr>PowerPoint Presentation</vt:lpstr>
      <vt:lpstr>Skill Drill 13-2: Retrieving and Recording DTCs </vt:lpstr>
      <vt:lpstr>Skill Drill 13-2: Retrieving and Recording DTCs</vt:lpstr>
      <vt:lpstr>Skill Drill 13-2: Retrieving and Recording DTCs</vt:lpstr>
      <vt:lpstr>Skill Drill 13-2: Retrieving and Recording DTCs</vt:lpstr>
      <vt:lpstr>Skill Drill 13-2: Retrieving and Recording DTCs</vt:lpstr>
      <vt:lpstr>Skill Drill 13-2: Retrieving and  Recording DTCs</vt:lpstr>
      <vt:lpstr>PowerPoint Presentation</vt:lpstr>
      <vt:lpstr>Skill Drill 13-3: Performing a Horn Check </vt:lpstr>
      <vt:lpstr>PowerPoint Presentation</vt:lpstr>
      <vt:lpstr>Skill Drill 13-4: Checking the Interior Lights</vt:lpstr>
      <vt:lpstr>Skill Drill 13-4: Checking the Interior Lights</vt:lpstr>
      <vt:lpstr>Skill Drill 13-4: Checking the Interior Lights</vt:lpstr>
      <vt:lpstr>PowerPoint Presentation</vt:lpstr>
      <vt:lpstr>Skill Drill 13-5: Using a Hydrometer to Measure the Freeze Protection Level</vt:lpstr>
      <vt:lpstr>PowerPoint Presentation</vt:lpstr>
      <vt:lpstr>Skill Drill 13-5: Using a Hydrometer to Measure the Freeze Protection Level</vt:lpstr>
      <vt:lpstr>PowerPoint Presentation</vt:lpstr>
      <vt:lpstr>Skill Drill 13-6: Using a Refractometer to Measure the Freeze Protection Level of Coolant</vt:lpstr>
      <vt:lpstr>PowerPoint Presentation</vt:lpstr>
      <vt:lpstr>PowerPoint Presentation</vt:lpstr>
      <vt:lpstr>PowerPoint Presentation</vt:lpstr>
      <vt:lpstr>Skill Drill 13-7: Checking Automatic Transmission Fluid Using a Dipstick </vt:lpstr>
      <vt:lpstr>PowerPoint Presentation</vt:lpstr>
      <vt:lpstr>Skill Drill 13-7: Checking Automatic Transmission Fluid Using a Dipstick </vt:lpstr>
      <vt:lpstr>PowerPoint Presentation</vt:lpstr>
      <vt:lpstr>PowerPoint Presentation</vt:lpstr>
      <vt:lpstr>Skill Drill 13-8: Checking and Refilling Windshield Washer Fluid</vt:lpstr>
      <vt:lpstr>PowerPoint Presentation</vt:lpstr>
      <vt:lpstr>Skill Drill 13-8: Checking and Refilling Windshield Washer Fluid</vt:lpstr>
      <vt:lpstr>PowerPoint Presentation</vt:lpstr>
      <vt:lpstr>Skill Drill 13-9: Inspecting and Changing an Air Filter </vt:lpstr>
      <vt:lpstr>PowerPoint Presentation</vt:lpstr>
      <vt:lpstr>Skill Drill 13-9: Inspecting and Changing  an Air Filter </vt:lpstr>
      <vt:lpstr>Skill Drill 13-9: Inspecting and Changing  an Air Filter </vt:lpstr>
      <vt:lpstr>Skill Drill 13-9: Inspecting and Changing  an Air Filter </vt:lpstr>
      <vt:lpstr>Skill Drill 13-9: Inspecting and Changing  an Air Filter </vt:lpstr>
      <vt:lpstr>PowerPoint Presentation</vt:lpstr>
      <vt:lpstr>Skill Drill 13-10: Checking the Fluid Level of a Manual Transmission/Transaxle </vt:lpstr>
      <vt:lpstr>Skill Drill 13-10: Checking the Fluid Level of a Manual Transmission/Transaxle </vt:lpstr>
      <vt:lpstr>Skill Drill 13-10: Checking the Fluid Level of a Manual Transmission/Transaxle </vt:lpstr>
      <vt:lpstr>PowerPoint Presentation</vt:lpstr>
      <vt:lpstr>Skill Drill 13-11: Checking and Adjusting the Differential Fluid Level </vt:lpstr>
      <vt:lpstr>Skill Drill 13-11: Checking and Adjusting the Differential Fluid Level </vt:lpstr>
      <vt:lpstr>Skill Drill 13-11: Checking and Adjusting the Differential Fluid Level </vt:lpstr>
      <vt:lpstr>PowerPoint Presentation</vt:lpstr>
      <vt:lpstr>Skill Drill 13-12: Locating and Identifying  Fluid Leaks </vt:lpstr>
      <vt:lpstr>Skill Drill 13-12: Locating and Identifying  Fluid Leaks </vt:lpstr>
      <vt:lpstr>Skill Drill 13-12: Locating and Identifying  Fluid Leaks </vt:lpstr>
      <vt:lpstr>Skill Drill 13-12: Locating and Identifying  Fluid Leaks </vt:lpstr>
      <vt:lpstr>PowerPoint Presentation</vt:lpstr>
      <vt:lpstr>Skill Drill 13-13: Performing an  Under-Vehicle Inspection </vt:lpstr>
      <vt:lpstr>Skill Drill 13-13: Performing an  Under-Vehicle Inspection </vt:lpstr>
      <vt:lpstr>Skill Drill 13-13: Performing an  Under-Vehicle Inspection </vt:lpstr>
      <vt:lpstr>PowerPoint Presentation</vt:lpstr>
      <vt:lpstr>Skill Drill 13-13: Performing an  Under-Vehicle Inspection </vt:lpstr>
      <vt:lpstr>PowerPoint Presentation</vt:lpstr>
      <vt:lpstr>Skill Drill 13-13: Performing an  Under-Vehicle Inspection </vt:lpstr>
      <vt:lpstr>Skill Drill 13-13: Performing an  Under-Vehicle Inspection </vt:lpstr>
      <vt:lpstr>Skill Drill 13-13: Performing an  Under-Vehicle Inspection </vt:lpstr>
      <vt:lpstr>Skill Drill 13-13: Performing an  Under-Vehicle Inspection </vt:lpstr>
      <vt:lpstr>PowerPoint Presentation</vt:lpstr>
      <vt:lpstr>Skill Drill 13-14: Performing a Visual Inspection of the Vehicle’s Exterior </vt:lpstr>
      <vt:lpstr>Skill Drill 13-14: Performing a Visual Inspection of the Vehicle’s Exterior </vt:lpstr>
      <vt:lpstr>Skill Drill 13-14: Performing a Visual Inspection of the Vehicle’s Exterior </vt:lpstr>
      <vt:lpstr>Skill Drill 13-14: Performing a Visual Inspection of the Vehicle’s Exterior </vt:lpstr>
      <vt:lpstr>Skill Drill 13-14: Performing a Visual Inspection of the Vehicle’s Exterior </vt:lpstr>
      <vt:lpstr>Skill Drill 13-14: Performing a Visual Inspection of the Vehicle’s Exterior </vt:lpstr>
      <vt:lpstr>PowerPoint Presentation</vt:lpstr>
      <vt:lpstr>Skill Drill 13-15: Checking Shock Absorbers</vt:lpstr>
      <vt:lpstr>Skill Drill 13-15: Checking Shock Absorbers</vt:lpstr>
      <vt:lpstr>Skill Drill 13-15: Checking Shock Absorbers</vt:lpstr>
      <vt:lpstr>PowerPoint Presentation</vt:lpstr>
      <vt:lpstr>Skill Drill 13-16: Checking the Exterior Lights </vt:lpstr>
      <vt:lpstr>Skill Drill 13-16: Checking the Exterior Lights </vt:lpstr>
      <vt:lpstr>Skill Drill 13-16: Checking the Exterior Lights </vt:lpstr>
      <vt:lpstr>Skill Drill 13-16: Checking the Exterior Lights </vt:lpstr>
      <vt:lpstr>Skill Drill 13-16: Checking the Exterior Lights </vt:lpstr>
      <vt:lpstr>Skill Drill 13-16: Checking the Exterior Lights </vt:lpstr>
      <vt:lpstr>PowerPoint Presentation</vt:lpstr>
      <vt:lpstr>Skill Drill: 13-17: Checking and Replacing the Windshield Wiper Blades </vt:lpstr>
      <vt:lpstr>Skill Drill: 13-17: Checking and Replacing the Windshield Wiper Blades </vt:lpstr>
      <vt:lpstr>Skill Drill: 13-17: Checking and Replacing the Windshield Wiper Blades </vt:lpstr>
      <vt:lpstr>Skill Drill: 13-17: Checking and Replacing the Windshield Wiper Blades </vt:lpstr>
      <vt:lpstr>Skill Drill: 13-17: Checking and Replacing the Windshield Wiper Blades </vt:lpstr>
      <vt:lpstr>PowerPoint Presentation</vt:lpstr>
      <vt:lpstr>PowerPoint Presentation</vt:lpstr>
      <vt:lpstr>Skill Drill 13-18: Inspecting the Windshield</vt:lpstr>
      <vt:lpstr>PowerPoint Presentation</vt:lpstr>
      <vt:lpstr>Skill Drill 13-18: Inspecting the Windshield</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Elena Sorrentino</cp:lastModifiedBy>
  <cp:revision>327</cp:revision>
  <dcterms:created xsi:type="dcterms:W3CDTF">2010-04-12T23:12:02Z</dcterms:created>
  <dcterms:modified xsi:type="dcterms:W3CDTF">2021-11-02T19:47:13Z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