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64" r:id="rId2"/>
    <p:sldId id="1402" r:id="rId3"/>
    <p:sldId id="1458" r:id="rId4"/>
    <p:sldId id="1447" r:id="rId5"/>
    <p:sldId id="296" r:id="rId6"/>
    <p:sldId id="1410" r:id="rId7"/>
    <p:sldId id="1411" r:id="rId8"/>
    <p:sldId id="1452" r:id="rId9"/>
    <p:sldId id="1451" r:id="rId10"/>
    <p:sldId id="299" r:id="rId11"/>
    <p:sldId id="1404" r:id="rId12"/>
    <p:sldId id="1406" r:id="rId13"/>
    <p:sldId id="1448" r:id="rId14"/>
    <p:sldId id="144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cole Crilley" initials="NC" lastIdx="1" clrIdx="0">
    <p:extLst>
      <p:ext uri="{19B8F6BF-5375-455C-9EA6-DF929625EA0E}">
        <p15:presenceInfo xmlns:p15="http://schemas.microsoft.com/office/powerpoint/2012/main" userId="S::ncrilley@highroadsolution.com::6953d6e9-6be8-45a3-bec0-f5aa4a82850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6CA4"/>
    <a:srgbClr val="00B0F0"/>
    <a:srgbClr val="282F34"/>
    <a:srgbClr val="5B9BD5"/>
    <a:srgbClr val="FFC000"/>
    <a:srgbClr val="7F7F7F"/>
    <a:srgbClr val="282F48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31" autoAdjust="0"/>
    <p:restoredTop sz="48178" autoAdjust="0"/>
  </p:normalViewPr>
  <p:slideViewPr>
    <p:cSldViewPr snapToGrid="0">
      <p:cViewPr varScale="1">
        <p:scale>
          <a:sx n="67" d="100"/>
          <a:sy n="67" d="100"/>
        </p:scale>
        <p:origin x="612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D93D4-DA34-497F-9491-0C5D7C648D6B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483397-B909-4109-A37D-D143D21BD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80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483397-B909-4109-A37D-D143D21BD26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430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1531265-4EB6-4396-94A5-6CE2ABDF3BD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AC13E9-BEC6-4519-93F1-1831ACAD0EA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BCC1BC-90C3-4C52-ACAF-B06E0DAD82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FFC000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28366A-83A7-4CF5-9389-895752FACB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2D8D54-32E4-4475-989C-7B17090F7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BC7F54-3F9C-4B3E-B224-44C828D85851}" type="datetimeFigureOut">
              <a:rPr lang="en-US" smtClean="0"/>
              <a:pPr/>
              <a:t>6/29/2020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62A5B-8C72-47F5-9B75-EAA28D7C4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605806-741B-4CB3-961B-5FE0C59F5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C6F1472-9472-4071-9BED-109E0BF1568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00" y="334007"/>
            <a:ext cx="2375697" cy="77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143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473654DA-8388-417E-8C7B-D4E3FB2CFE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DBBE735-C3B6-4A30-AF02-78C972D93DF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DC4059A-2368-4A39-9756-EFD7D8B5BD8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00" y="334007"/>
            <a:ext cx="2375697" cy="7768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69A760B-9CDB-44F0-982F-CF1D8377D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60470"/>
            <a:ext cx="10515600" cy="1142048"/>
          </a:xfrm>
        </p:spPr>
        <p:txBody>
          <a:bodyPr>
            <a:normAutofit/>
          </a:bodyPr>
          <a:lstStyle>
            <a:lvl1pPr>
              <a:defRPr sz="4800" b="0">
                <a:solidFill>
                  <a:srgbClr val="FFC000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F0B3D9-B5FA-4CFD-B502-244041919A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2033847"/>
            <a:ext cx="10515600" cy="4143116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2pPr>
            <a:lvl3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3pPr>
            <a:lvl4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4pPr>
            <a:lvl5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D43A947E-B32E-486C-A9DF-4199284318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7BC7F54-3F9C-4B3E-B224-44C828D85851}" type="datetimeFigureOut">
              <a:rPr lang="en-US" smtClean="0"/>
              <a:t>6/29/2020</a:t>
            </a:fld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8855C7A-2106-4284-91F4-F69E996CB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9C3F5EB-FD5E-4C8A-9E7F-B7DF7AB29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368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959BFFEE-8F3D-44A0-B4CA-5D2B1CE246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6B9DC50-7003-4948-8C2E-9101D6045AC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D32E94B-DD09-445B-8527-66CA8878DD5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4DDEA13-B4B0-44AB-99F5-F861AD23E7C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2"/>
          </a:xfrm>
          <a:prstGeom prst="rect">
            <a:avLst/>
          </a:prstGeom>
        </p:spPr>
      </p:pic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35DFDE-8349-401C-A32E-91AAC18905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>
            <a:normAutofit/>
          </a:bodyPr>
          <a:lstStyle>
            <a:lvl1pPr>
              <a:defRPr sz="3600" b="0">
                <a:solidFill>
                  <a:srgbClr val="FFC000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46C512-A8C2-45FE-90CC-CBA5E00650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2pPr>
            <a:lvl3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3pPr>
            <a:lvl4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4pPr>
            <a:lvl5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49CB29B0-EA66-40CA-801F-2611D7ADBE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7BC7F54-3F9C-4B3E-B224-44C828D85851}" type="datetimeFigureOut">
              <a:rPr lang="en-US" smtClean="0"/>
              <a:t>6/29/2020</a:t>
            </a:fld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4D8407C-0351-48B9-9760-3A034E651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AA81A59C-E736-40C1-9DC2-F5CA11E07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30F14B9-714B-43DE-9385-4231710765D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659" y="282801"/>
            <a:ext cx="2375697" cy="77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489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CE0EF568-C3CD-44B8-9355-FFA36E5533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F94675D-F190-48D5-9B28-90F4AB8A1DC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BB34CAE-92FC-4D7F-B631-0A9C194E7EA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00" y="334007"/>
            <a:ext cx="2375697" cy="7768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8044450-420D-4F73-8049-3234B0B65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5097"/>
            <a:ext cx="10515600" cy="1164389"/>
          </a:xfrm>
        </p:spPr>
        <p:txBody>
          <a:bodyPr>
            <a:normAutofit/>
          </a:bodyPr>
          <a:lstStyle>
            <a:lvl1pPr>
              <a:defRPr sz="4800" b="0">
                <a:solidFill>
                  <a:srgbClr val="FFC000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290FF0-8F15-4A2C-9E2A-158C061EB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66935"/>
            <a:ext cx="10515600" cy="401002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>
              <a:defRPr sz="3600">
                <a:solidFill>
                  <a:schemeClr val="bg1"/>
                </a:solidFill>
                <a:latin typeface="Lato" panose="020F0502020204030203" pitchFamily="34" charset="0"/>
              </a:defRPr>
            </a:lvl2pPr>
            <a:lvl3pPr>
              <a:defRPr sz="3200">
                <a:solidFill>
                  <a:schemeClr val="bg1"/>
                </a:solidFill>
                <a:latin typeface="Lato" panose="020F0502020204030203" pitchFamily="34" charset="0"/>
              </a:defRPr>
            </a:lvl3pPr>
            <a:lvl4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4pPr>
            <a:lvl5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D6CC630F-9EB0-40A4-A85E-BC907B6DAF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BC7F54-3F9C-4B3E-B224-44C828D85851}" type="datetimeFigureOut">
              <a:rPr lang="en-US" smtClean="0"/>
              <a:pPr/>
              <a:t>6/29/2020</a:t>
            </a:fld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DDB6EF8-DB7E-482D-81AB-AD2EE36EC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A5A002E-414A-488A-B2AA-EF8C0EBEB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212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1A87AA5F-460E-4DEC-9D06-7B317E6102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2DA39C6-0160-48D5-A5CC-F394543F79F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14F90DD-DC56-4C7A-B985-5DA381F8BCF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00" y="334007"/>
            <a:ext cx="2375697" cy="7768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CDD6AA7-EC7B-4839-ACDF-4FBE12921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FFC000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EFB87F-01C5-42ED-A527-3FF8BF8EF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8E533B6-7EAF-4812-BEEF-906085EDA0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7BC7F54-3F9C-4B3E-B224-44C828D85851}" type="datetimeFigureOut">
              <a:rPr lang="en-US" smtClean="0"/>
              <a:t>6/29/2020</a:t>
            </a:fld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259CFB8-0A55-4C26-8F05-670752519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F4179D1-C723-44E1-9AE2-F30A38369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236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C9D2CC21-CF52-4BB8-8CBD-C545428781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771F593-85C1-4D7C-A5E9-38F6FBFB46B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7EB8F85-A782-4F22-8A65-D039617955B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00" y="334007"/>
            <a:ext cx="2375697" cy="7768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408D1F3-DD0F-4834-9117-1F0F4370F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1149"/>
            <a:ext cx="10515600" cy="944476"/>
          </a:xfrm>
        </p:spPr>
        <p:txBody>
          <a:bodyPr>
            <a:normAutofit/>
          </a:bodyPr>
          <a:lstStyle>
            <a:lvl1pPr>
              <a:defRPr sz="4800" b="0">
                <a:solidFill>
                  <a:srgbClr val="FFC000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EDBA7-0E31-47AC-9D69-A66628F8AE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>
              <a:defRPr sz="3600">
                <a:solidFill>
                  <a:schemeClr val="bg1"/>
                </a:solidFill>
                <a:latin typeface="Lato" panose="020F0502020204030203" pitchFamily="34" charset="0"/>
              </a:defRPr>
            </a:lvl2pPr>
            <a:lvl3pPr>
              <a:defRPr sz="3200">
                <a:solidFill>
                  <a:schemeClr val="bg1"/>
                </a:solidFill>
                <a:latin typeface="Lato" panose="020F0502020204030203" pitchFamily="34" charset="0"/>
              </a:defRPr>
            </a:lvl3pPr>
            <a:lvl4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4pPr>
            <a:lvl5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D81650-EFCE-4954-87D6-F989010D2F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>
              <a:defRPr sz="3600">
                <a:solidFill>
                  <a:schemeClr val="bg1"/>
                </a:solidFill>
                <a:latin typeface="Lato" panose="020F0502020204030203" pitchFamily="34" charset="0"/>
              </a:defRPr>
            </a:lvl2pPr>
            <a:lvl3pPr>
              <a:defRPr sz="3200">
                <a:solidFill>
                  <a:schemeClr val="bg1"/>
                </a:solidFill>
                <a:latin typeface="Lato" panose="020F0502020204030203" pitchFamily="34" charset="0"/>
              </a:defRPr>
            </a:lvl3pPr>
            <a:lvl4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4pPr>
            <a:lvl5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81B31489-72AB-4D95-A710-50BC6F0966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7BC7F54-3F9C-4B3E-B224-44C828D85851}" type="datetimeFigureOut">
              <a:rPr lang="en-US" smtClean="0"/>
              <a:t>6/29/2020</a:t>
            </a:fld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8AC27F04-6A04-4DD8-BE43-BF581BEA1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863EFC54-3564-4445-9BA6-022148A1C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614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1F7612AD-8A5F-4E78-80CA-99E18D8148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62536D4-4679-4E6E-A997-5A9AADB5BFD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D488B2E-E4E3-4DBE-87F5-4D081278C49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00" y="334007"/>
            <a:ext cx="2375697" cy="7768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95E9590-28D1-4397-9808-D76D98893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737062"/>
            <a:ext cx="10515600" cy="953626"/>
          </a:xfrm>
        </p:spPr>
        <p:txBody>
          <a:bodyPr>
            <a:normAutofit/>
          </a:bodyPr>
          <a:lstStyle>
            <a:lvl1pPr>
              <a:defRPr sz="4800" b="0">
                <a:solidFill>
                  <a:srgbClr val="FFC000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8B418E-F507-44ED-9F2A-6FAF6E05C9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F416C1-E013-4C5B-97A0-4C3936F0FF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>
              <a:defRPr sz="3600">
                <a:solidFill>
                  <a:schemeClr val="bg1"/>
                </a:solidFill>
                <a:latin typeface="Lato" panose="020F0502020204030203" pitchFamily="34" charset="0"/>
              </a:defRPr>
            </a:lvl2pPr>
            <a:lvl3pPr>
              <a:defRPr sz="3200">
                <a:solidFill>
                  <a:schemeClr val="bg1"/>
                </a:solidFill>
                <a:latin typeface="Lato" panose="020F0502020204030203" pitchFamily="34" charset="0"/>
              </a:defRPr>
            </a:lvl3pPr>
            <a:lvl4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4pPr>
            <a:lvl5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404B8D-32E7-4421-AFA3-A4A3A4B1A0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080B03-CC6D-4CB4-B637-0349ED4263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>
              <a:defRPr sz="3600">
                <a:solidFill>
                  <a:schemeClr val="bg1"/>
                </a:solidFill>
                <a:latin typeface="Lato" panose="020F0502020204030203" pitchFamily="34" charset="0"/>
              </a:defRPr>
            </a:lvl2pPr>
            <a:lvl3pPr>
              <a:defRPr sz="3200">
                <a:solidFill>
                  <a:schemeClr val="bg1"/>
                </a:solidFill>
                <a:latin typeface="Lato" panose="020F0502020204030203" pitchFamily="34" charset="0"/>
              </a:defRPr>
            </a:lvl3pPr>
            <a:lvl4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4pPr>
            <a:lvl5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1DB8FD75-C04B-488D-BDD8-6F2F0E8964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7BC7F54-3F9C-4B3E-B224-44C828D85851}" type="datetimeFigureOut">
              <a:rPr lang="en-US" smtClean="0"/>
              <a:t>6/29/2020</a:t>
            </a:fld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1B9D8525-29BC-42A2-B03B-8CD466180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2F1C7A6B-E090-4279-BA46-D561D3A6B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773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34F0E5DB-4103-4008-B8EF-C7B7E44DE1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7563B9C-AD93-4012-A9ED-31505039AC3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4D9C1B8-B80A-41DD-BD44-763084141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00" y="334007"/>
            <a:ext cx="2375697" cy="7768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223B6F-5549-4398-A1B8-A61AE62A9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85" y="756081"/>
            <a:ext cx="10515600" cy="1325563"/>
          </a:xfrm>
        </p:spPr>
        <p:txBody>
          <a:bodyPr>
            <a:normAutofit/>
          </a:bodyPr>
          <a:lstStyle>
            <a:lvl1pPr>
              <a:defRPr sz="5400" b="0">
                <a:solidFill>
                  <a:srgbClr val="FFC000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59A81348-38CE-4101-91B4-CA0E3076A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7BC7F54-3F9C-4B3E-B224-44C828D85851}" type="datetimeFigureOut">
              <a:rPr lang="en-US" smtClean="0"/>
              <a:t>6/29/2020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034592F-87CB-4F49-B82E-B6217948F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18BF849-9407-4498-91F6-CDEB7129B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029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62E82224-64B7-4939-8F4E-6E6A02B7BB6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E3C7938-E96A-4474-BFBA-61B25716652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BDE3DFA-37CE-4CD2-969C-15E8733705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00" y="334007"/>
            <a:ext cx="2375697" cy="776886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6005351-BEEF-4469-A52B-77448EDD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7BC7F54-3F9C-4B3E-B224-44C828D85851}" type="datetimeFigureOut">
              <a:rPr lang="en-US" smtClean="0"/>
              <a:t>6/29/2020</a:t>
            </a:fld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C4C3787-916D-403D-AEF9-5EB7655AD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C1DA3F-0F46-4196-8142-8880E4858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84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E2AB2791-D910-4135-A058-65128CBAD7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2105D90-A2FA-4F03-9FCE-EC032B15E98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E15008-311A-4421-BCDA-43FC7DAE90C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00" y="334007"/>
            <a:ext cx="2375697" cy="7768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D3B9C7-E388-462F-878F-9B56FE71A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C000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C3BEA-E046-4246-87D7-263A97295F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257993"/>
            <a:ext cx="6172200" cy="4603057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2pPr>
            <a:lvl3pPr>
              <a:defRPr sz="2400">
                <a:solidFill>
                  <a:schemeClr val="bg1"/>
                </a:solidFill>
                <a:latin typeface="Lato" panose="020F0502020204030203" pitchFamily="34" charset="0"/>
              </a:defRPr>
            </a:lvl3pPr>
            <a:lvl4pPr>
              <a:defRPr sz="2000">
                <a:solidFill>
                  <a:schemeClr val="bg1"/>
                </a:solidFill>
                <a:latin typeface="Lato" panose="020F0502020204030203" pitchFamily="34" charset="0"/>
              </a:defRPr>
            </a:lvl4pPr>
            <a:lvl5pPr>
              <a:defRPr sz="2000">
                <a:solidFill>
                  <a:schemeClr val="bg1"/>
                </a:solidFill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57922C-04F9-4248-BE8D-9919E24B9C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1800" b="0">
                <a:solidFill>
                  <a:srgbClr val="00B0F0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9476E37D-5C05-4BB3-AC3D-564CF270A2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7BC7F54-3F9C-4B3E-B224-44C828D85851}" type="datetimeFigureOut">
              <a:rPr lang="en-US" smtClean="0"/>
              <a:t>6/29/2020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C73D279-FBD1-4D7F-9463-BF57B33CA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A079081-04DE-4791-BA26-0AEF00441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06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23C5C221-EBAA-44AC-AC02-C71DA8A7D6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0641216-009E-459C-B537-D9CC28E1524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BFEDA07-8DF5-4654-A39F-7D5AC53A353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00" y="334007"/>
            <a:ext cx="2375697" cy="7768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94311B-C47F-44E9-ACB5-3489B1ADC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C000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CD1489-D1FB-46CA-B4C4-743A453A4E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230284"/>
            <a:ext cx="6172200" cy="463076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C490F1-E166-4145-B0F4-351E9622F8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00B0F0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8C1DA8ED-2D10-4E43-B932-A2C897CEDB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7BC7F54-3F9C-4B3E-B224-44C828D85851}" type="datetimeFigureOut">
              <a:rPr lang="en-US" smtClean="0"/>
              <a:t>6/29/2020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593B7EB1-94CD-483E-875A-B8B84144C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556FD2FF-45BC-463C-874C-217709638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706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790C1C7-648A-424F-B2C7-F2772F6F0AF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82F4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53153B-D072-49C5-8D9E-924315BA9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0F5FFB-4249-4E92-BD8C-6E47FA7D7C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63491-FF9E-4B5E-AF0D-3631460912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fld id="{77BC7F54-3F9C-4B3E-B224-44C828D85851}" type="datetimeFigureOut">
              <a:rPr lang="en-US" smtClean="0"/>
              <a:pPr/>
              <a:t>6/29/2020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C90C38-975E-4F58-9D13-36EFFD6766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99ACB1-4AD5-45F4-8930-71B0FBCEE1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846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0" kern="1200">
          <a:solidFill>
            <a:srgbClr val="FFC000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4400" kern="1200">
          <a:solidFill>
            <a:schemeClr val="bg1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3600" kern="1200">
          <a:solidFill>
            <a:schemeClr val="bg1"/>
          </a:solidFill>
          <a:latin typeface="Lato" panose="020F050202020403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Lato" panose="020F050202020403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D9B43-1F06-4787-87FA-B477DA2FE8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6275" y="1214438"/>
            <a:ext cx="10668000" cy="2387600"/>
          </a:xfrm>
        </p:spPr>
        <p:txBody>
          <a:bodyPr/>
          <a:lstStyle/>
          <a:p>
            <a:r>
              <a:rPr lang="en-US" dirty="0"/>
              <a:t>Web Behavior Triggered Emails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38F46B-5C72-4B56-94EE-1CF8FD0133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7725" y="3602038"/>
            <a:ext cx="10277475" cy="1655762"/>
          </a:xfrm>
        </p:spPr>
        <p:txBody>
          <a:bodyPr/>
          <a:lstStyle/>
          <a:p>
            <a:r>
              <a:rPr lang="en-US" dirty="0"/>
              <a:t>Automate Emails to Send Based on Member Web Behavior</a:t>
            </a:r>
          </a:p>
        </p:txBody>
      </p:sp>
    </p:spTree>
    <p:extLst>
      <p:ext uri="{BB962C8B-B14F-4D97-AF65-F5344CB8AC3E}">
        <p14:creationId xmlns:p14="http://schemas.microsoft.com/office/powerpoint/2010/main" val="22175054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BFAF139-7692-46AA-A491-5F558E5F7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039302"/>
          </a:xfrm>
        </p:spPr>
        <p:txBody>
          <a:bodyPr/>
          <a:lstStyle/>
          <a:p>
            <a:pPr algn="ctr"/>
            <a:r>
              <a:rPr lang="en-US" dirty="0"/>
              <a:t>Web Behavior </a:t>
            </a:r>
            <a:br>
              <a:rPr lang="en-US" dirty="0"/>
            </a:br>
            <a:r>
              <a:rPr lang="en-US" dirty="0"/>
              <a:t>Email Examples</a:t>
            </a:r>
          </a:p>
        </p:txBody>
      </p:sp>
    </p:spTree>
    <p:extLst>
      <p:ext uri="{BB962C8B-B14F-4D97-AF65-F5344CB8AC3E}">
        <p14:creationId xmlns:p14="http://schemas.microsoft.com/office/powerpoint/2010/main" val="36414415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6A7BA7BD-12F8-4A99-B8CF-5F595ACB3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112" y="563633"/>
            <a:ext cx="10515600" cy="1164389"/>
          </a:xfrm>
        </p:spPr>
        <p:txBody>
          <a:bodyPr>
            <a:normAutofit/>
          </a:bodyPr>
          <a:lstStyle/>
          <a:p>
            <a:r>
              <a:rPr lang="en-US" sz="4000" dirty="0"/>
              <a:t>Form Submission/Content Download</a:t>
            </a: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C8C2773F-A232-4E57-8680-A9C9445981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624" y="1728022"/>
            <a:ext cx="3908116" cy="4739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1CA27A55-B64E-4125-AEAA-37209A5729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88" y="1728022"/>
            <a:ext cx="3743540" cy="4739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Zoom with margin">
            <a:extLst>
              <a:ext uri="{FF2B5EF4-FFF2-40B4-BE49-F238E27FC236}">
                <a16:creationId xmlns:a16="http://schemas.microsoft.com/office/drawing/2014/main" id="{CD1C0351-21F4-47B5-8347-6764847250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536" y="2565587"/>
            <a:ext cx="3419464" cy="266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55327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B22CE74-6D01-40B3-A64B-AB8FA2B17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92233"/>
            <a:ext cx="10515600" cy="1164389"/>
          </a:xfrm>
        </p:spPr>
        <p:txBody>
          <a:bodyPr>
            <a:normAutofit/>
          </a:bodyPr>
          <a:lstStyle/>
          <a:p>
            <a:r>
              <a:rPr lang="en-US" sz="4000" dirty="0"/>
              <a:t>Abandoned Visits or Searches</a:t>
            </a:r>
          </a:p>
        </p:txBody>
      </p:sp>
      <p:pic>
        <p:nvPicPr>
          <p:cNvPr id="2" name="Picture 2" descr="TripAdvisor Behavioral Email">
            <a:extLst>
              <a:ext uri="{FF2B5EF4-FFF2-40B4-BE49-F238E27FC236}">
                <a16:creationId xmlns:a16="http://schemas.microsoft.com/office/drawing/2014/main" id="{B03C984A-F61C-4711-BCC5-AC2B719296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42"/>
          <a:stretch/>
        </p:blipFill>
        <p:spPr bwMode="auto">
          <a:xfrm>
            <a:off x="528756" y="2117113"/>
            <a:ext cx="3912235" cy="363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browse-example-02-category">
            <a:extLst>
              <a:ext uri="{FF2B5EF4-FFF2-40B4-BE49-F238E27FC236}">
                <a16:creationId xmlns:a16="http://schemas.microsoft.com/office/drawing/2014/main" id="{6BACFFFE-0FAA-4D59-9F00-FDED1ECE67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19"/>
          <a:stretch/>
        </p:blipFill>
        <p:spPr bwMode="auto">
          <a:xfrm>
            <a:off x="4671495" y="1840887"/>
            <a:ext cx="3108960" cy="483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Airbnb Behavioral Email">
            <a:extLst>
              <a:ext uri="{FF2B5EF4-FFF2-40B4-BE49-F238E27FC236}">
                <a16:creationId xmlns:a16="http://schemas.microsoft.com/office/drawing/2014/main" id="{5AAB2A41-1835-43C4-9CA2-EC1A18B599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99" b="36592"/>
          <a:stretch/>
        </p:blipFill>
        <p:spPr bwMode="auto">
          <a:xfrm>
            <a:off x="8010642" y="1840887"/>
            <a:ext cx="3343158" cy="483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75322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B22CE74-6D01-40B3-A64B-AB8FA2B17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92233"/>
            <a:ext cx="10515600" cy="1164389"/>
          </a:xfrm>
        </p:spPr>
        <p:txBody>
          <a:bodyPr>
            <a:normAutofit/>
          </a:bodyPr>
          <a:lstStyle/>
          <a:p>
            <a:r>
              <a:rPr lang="en-US" sz="4000" dirty="0"/>
              <a:t>Account Notifications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29988BA6-F6EC-4AC9-A83C-7DF5DD2739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259"/>
          <a:stretch/>
        </p:blipFill>
        <p:spPr bwMode="auto">
          <a:xfrm>
            <a:off x="2130772" y="1813747"/>
            <a:ext cx="3382645" cy="4739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>
            <a:extLst>
              <a:ext uri="{FF2B5EF4-FFF2-40B4-BE49-F238E27FC236}">
                <a16:creationId xmlns:a16="http://schemas.microsoft.com/office/drawing/2014/main" id="{8B2B2678-06DC-41AF-8A5A-9E8D3514C9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98"/>
          <a:stretch/>
        </p:blipFill>
        <p:spPr bwMode="auto">
          <a:xfrm>
            <a:off x="5867400" y="2115138"/>
            <a:ext cx="3965228" cy="413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62582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B22CE74-6D01-40B3-A64B-AB8FA2B17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92233"/>
            <a:ext cx="10515600" cy="1164389"/>
          </a:xfrm>
        </p:spPr>
        <p:txBody>
          <a:bodyPr>
            <a:normAutofit/>
          </a:bodyPr>
          <a:lstStyle/>
          <a:p>
            <a:r>
              <a:rPr lang="en-US" sz="4000" dirty="0"/>
              <a:t>Transaction-Based Feedback Requests</a:t>
            </a: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4E7CD7BD-A48B-4ECE-9A92-60AB289B89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3110" y="1854889"/>
            <a:ext cx="3369473" cy="4613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9CDBDB81-E38E-4F86-8144-3E4C79520B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960" y="1854888"/>
            <a:ext cx="3413261" cy="46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1433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FCF6B3F-43D2-41C7-A5B3-64FAC856352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2E85CA0-B783-4A95-A70E-C0675761CFF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380"/>
          <a:stretch/>
        </p:blipFill>
        <p:spPr>
          <a:xfrm>
            <a:off x="-5549" y="5887690"/>
            <a:ext cx="2289063" cy="158653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C76F775-07DF-4E97-B223-F4E5978D2F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956"/>
          <a:stretch/>
        </p:blipFill>
        <p:spPr>
          <a:xfrm>
            <a:off x="8388315" y="5927446"/>
            <a:ext cx="2289063" cy="159593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367786B-499A-402E-9186-0DCC8363C12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789"/>
          <a:stretch/>
        </p:blipFill>
        <p:spPr>
          <a:xfrm>
            <a:off x="2431315" y="5998333"/>
            <a:ext cx="2324765" cy="85966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A7A1573-957F-4A61-BAFA-3E2E2779108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769"/>
          <a:stretch/>
        </p:blipFill>
        <p:spPr>
          <a:xfrm>
            <a:off x="10757654" y="5958575"/>
            <a:ext cx="2289063" cy="869062"/>
          </a:xfrm>
          <a:prstGeom prst="rect">
            <a:avLst/>
          </a:prstGeom>
        </p:spPr>
      </p:pic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68D7B67-1775-4939-8F08-955CD3990B0A}"/>
              </a:ext>
            </a:extLst>
          </p:cNvPr>
          <p:cNvCxnSpPr>
            <a:cxnSpLocks/>
          </p:cNvCxnSpPr>
          <p:nvPr/>
        </p:nvCxnSpPr>
        <p:spPr>
          <a:xfrm>
            <a:off x="6022428" y="0"/>
            <a:ext cx="0" cy="2202246"/>
          </a:xfrm>
          <a:prstGeom prst="line">
            <a:avLst/>
          </a:prstGeom>
          <a:ln w="28575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7090FB5-406A-4B87-A559-C9DF2191606B}"/>
              </a:ext>
            </a:extLst>
          </p:cNvPr>
          <p:cNvCxnSpPr>
            <a:cxnSpLocks/>
          </p:cNvCxnSpPr>
          <p:nvPr/>
        </p:nvCxnSpPr>
        <p:spPr>
          <a:xfrm>
            <a:off x="6022428" y="5555788"/>
            <a:ext cx="0" cy="1311607"/>
          </a:xfrm>
          <a:prstGeom prst="line">
            <a:avLst/>
          </a:prstGeom>
          <a:ln w="28575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3A25FE0A-90B0-40E1-B935-07F93DDCC8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599" y="1231991"/>
            <a:ext cx="4811526" cy="1100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2800" b="1" dirty="0">
                <a:solidFill>
                  <a:schemeClr val="accent4"/>
                </a:solidFill>
                <a:latin typeface="Lato" panose="020F0502020204030203"/>
                <a:cs typeface="Roboto" pitchFamily="2" charset="0"/>
              </a:rPr>
              <a:t>BASIC INGREDIENTS</a:t>
            </a:r>
          </a:p>
          <a:p>
            <a:pPr algn="ctr" eaLnBrk="1" hangingPunct="1"/>
            <a:endParaRPr lang="en-US" altLang="en-US" sz="2400" b="1" dirty="0">
              <a:solidFill>
                <a:schemeClr val="bg1"/>
              </a:solidFill>
              <a:latin typeface="Roboto" pitchFamily="2" charset="0"/>
              <a:cs typeface="Roboto" pitchFamily="2" charset="0"/>
            </a:endParaRPr>
          </a:p>
          <a:p>
            <a:pPr algn="ctr" eaLnBrk="1" hangingPunct="1"/>
            <a:endParaRPr lang="en-US" altLang="en-US" sz="1350" dirty="0">
              <a:solidFill>
                <a:schemeClr val="bg1"/>
              </a:solidFill>
              <a:latin typeface="Roboto" pitchFamily="2" charset="0"/>
              <a:cs typeface="Roboto" pitchFamily="2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A8BC6EC-561D-4A40-9A32-64C4176B91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3839" y="1207151"/>
            <a:ext cx="4750418" cy="730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2800" b="1" dirty="0">
                <a:solidFill>
                  <a:schemeClr val="accent4"/>
                </a:solidFill>
                <a:latin typeface="Lato" panose="020F0502020204030203"/>
                <a:cs typeface="Roboto" pitchFamily="2" charset="0"/>
              </a:rPr>
              <a:t>ADVANCED INGREDIENTS</a:t>
            </a:r>
          </a:p>
          <a:p>
            <a:pPr algn="ctr" eaLnBrk="1" hangingPunct="1"/>
            <a:endParaRPr lang="en-US" altLang="en-US" sz="1350" dirty="0">
              <a:solidFill>
                <a:schemeClr val="bg1"/>
              </a:solidFill>
              <a:latin typeface="Roboto" pitchFamily="2" charset="0"/>
              <a:cs typeface="Roboto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4377BA9-D436-4EE1-8816-EA4D157CABAD}"/>
              </a:ext>
            </a:extLst>
          </p:cNvPr>
          <p:cNvSpPr txBox="1"/>
          <p:nvPr/>
        </p:nvSpPr>
        <p:spPr>
          <a:xfrm>
            <a:off x="631632" y="2081870"/>
            <a:ext cx="4958670" cy="30469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Form Submission or Content Download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en-US" sz="24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Visit or Search Abandonment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en-US" sz="24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Account Notifications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en-US" sz="24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Transaction Feedback Requests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685EAD8-6AE4-4CC2-B2D0-43B033C7E691}"/>
              </a:ext>
            </a:extLst>
          </p:cNvPr>
          <p:cNvSpPr txBox="1"/>
          <p:nvPr/>
        </p:nvSpPr>
        <p:spPr>
          <a:xfrm>
            <a:off x="6952162" y="2081298"/>
            <a:ext cx="5092690" cy="2677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Product Recommendations</a:t>
            </a:r>
          </a:p>
          <a:p>
            <a:endParaRPr lang="en-US" altLang="en-US" sz="24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Next Steps Roadmaps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sz="24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RSS Feeds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sz="24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Upsell opportunities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1A891FC-D5DF-4F48-89B9-9334BDCCA849}"/>
              </a:ext>
            </a:extLst>
          </p:cNvPr>
          <p:cNvGrpSpPr/>
          <p:nvPr/>
        </p:nvGrpSpPr>
        <p:grpSpPr>
          <a:xfrm>
            <a:off x="5026173" y="2367622"/>
            <a:ext cx="1992510" cy="1992510"/>
            <a:chOff x="5026173" y="2714734"/>
            <a:chExt cx="1992510" cy="1992510"/>
          </a:xfrm>
        </p:grpSpPr>
        <p:pic>
          <p:nvPicPr>
            <p:cNvPr id="1026" name="Picture 2" descr="https://www.freeiconspng.com/uploads/platform-teal-png-0.png">
              <a:extLst>
                <a:ext uri="{FF2B5EF4-FFF2-40B4-BE49-F238E27FC236}">
                  <a16:creationId xmlns:a16="http://schemas.microsoft.com/office/drawing/2014/main" id="{C998CF52-0B22-4379-A913-ECD63224C7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6173" y="2714734"/>
              <a:ext cx="1992510" cy="19925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ADE74A6-11AC-4B33-A755-5DD76065D74A}"/>
                </a:ext>
              </a:extLst>
            </p:cNvPr>
            <p:cNvSpPr txBox="1"/>
            <p:nvPr/>
          </p:nvSpPr>
          <p:spPr>
            <a:xfrm>
              <a:off x="5747657" y="2714734"/>
              <a:ext cx="555169" cy="714266"/>
            </a:xfrm>
            <a:prstGeom prst="rect">
              <a:avLst/>
            </a:prstGeom>
            <a:solidFill>
              <a:schemeClr val="accent5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21287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BFAF139-7692-46AA-A491-5F558E5F7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367188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To enable automated web behavior emails, you will need to ensure your web behavior is syncing with your Email Service Provider. </a:t>
            </a:r>
            <a:br>
              <a:rPr lang="en-US" dirty="0"/>
            </a:br>
            <a:br>
              <a:rPr lang="en-US" i="1" dirty="0">
                <a:solidFill>
                  <a:schemeClr val="bg1"/>
                </a:solidFill>
              </a:rPr>
            </a:br>
            <a:r>
              <a:rPr lang="en-US" sz="3100" i="1" dirty="0">
                <a:solidFill>
                  <a:schemeClr val="bg1"/>
                </a:solidFill>
              </a:rPr>
              <a:t>To request a SOW on configuring this feature, please contact us. </a:t>
            </a:r>
            <a:endParaRPr lang="en-US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961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BFAF139-7692-46AA-A491-5F558E5F7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039302"/>
          </a:xfrm>
        </p:spPr>
        <p:txBody>
          <a:bodyPr/>
          <a:lstStyle/>
          <a:p>
            <a:pPr algn="ctr"/>
            <a:r>
              <a:rPr lang="en-US" dirty="0"/>
              <a:t>Web Behavior Emails</a:t>
            </a:r>
            <a:br>
              <a:rPr lang="en-US" dirty="0"/>
            </a:br>
            <a:r>
              <a:rPr lang="en-US" dirty="0"/>
              <a:t>Getting Started</a:t>
            </a:r>
          </a:p>
        </p:txBody>
      </p:sp>
    </p:spTree>
    <p:extLst>
      <p:ext uri="{BB962C8B-B14F-4D97-AF65-F5344CB8AC3E}">
        <p14:creationId xmlns:p14="http://schemas.microsoft.com/office/powerpoint/2010/main" val="3295250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AEF2C-67DF-4E89-9C0D-A05126544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75697"/>
            <a:ext cx="10515600" cy="1164389"/>
          </a:xfrm>
        </p:spPr>
        <p:txBody>
          <a:bodyPr/>
          <a:lstStyle/>
          <a:p>
            <a:r>
              <a:rPr lang="en-US" dirty="0"/>
              <a:t>Email Best Practices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6E2239-9817-442C-9C46-5DA24F2E57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48062"/>
            <a:ext cx="10515600" cy="4352738"/>
          </a:xfrm>
        </p:spPr>
        <p:txBody>
          <a:bodyPr>
            <a:normAutofit fontScale="92500" lnSpcReduction="1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2000" dirty="0">
                <a:latin typeface="Rubik"/>
              </a:rPr>
              <a:t>Keep messaging straight-forward and concise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latin typeface="Rubik"/>
              </a:rPr>
              <a:t>Use strong imagery and visual elements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dirty="0">
                <a:latin typeface="Rubik"/>
              </a:rPr>
              <a:t>Leverage product recommendations or highlight relevant top-selling products or services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latin typeface="Rubik"/>
              </a:rPr>
              <a:t>Showcase simple call</a:t>
            </a:r>
            <a:r>
              <a:rPr lang="en-US" sz="2000" dirty="0">
                <a:latin typeface="Rubik"/>
              </a:rPr>
              <a:t>-to-actions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latin typeface="Rubik"/>
              </a:rPr>
              <a:t>Solve a problem for the member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latin typeface="Rubik"/>
              </a:rPr>
              <a:t>Lead members back to </a:t>
            </a:r>
            <a:r>
              <a:rPr lang="en-US" sz="2000" dirty="0">
                <a:latin typeface="Rubik"/>
              </a:rPr>
              <a:t>previous search results, highlight search terms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latin typeface="Rubik"/>
              </a:rPr>
              <a:t>Keep messaging customer-service oriented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latin typeface="Rubik"/>
              </a:rPr>
              <a:t>Request feedback, make intera</a:t>
            </a:r>
            <a:r>
              <a:rPr lang="en-US" sz="2000" dirty="0">
                <a:latin typeface="Rubik"/>
              </a:rPr>
              <a:t>ctive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dirty="0">
                <a:latin typeface="Rubik"/>
              </a:rPr>
              <a:t>Limit sends to high priority actions – don’t overwhelm recipients with too many triggers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dirty="0">
                <a:latin typeface="Rubik"/>
              </a:rPr>
              <a:t>Highlight next steps or process roadmap to guide them through conversion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dirty="0">
                <a:latin typeface="Rubik"/>
              </a:rPr>
              <a:t>Personalize – use real time or profile data in their emails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sz="2000" dirty="0">
              <a:latin typeface="Rubik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US" sz="2000" b="0" i="0" dirty="0">
              <a:effectLst/>
              <a:latin typeface="Rubik"/>
            </a:endParaRPr>
          </a:p>
        </p:txBody>
      </p:sp>
    </p:spTree>
    <p:extLst>
      <p:ext uri="{BB962C8B-B14F-4D97-AF65-F5344CB8AC3E}">
        <p14:creationId xmlns:p14="http://schemas.microsoft.com/office/powerpoint/2010/main" val="1292669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6AC36E-0829-4D10-BAA6-23BF462D7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Subject Lines to Consider: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AC3493B-A2CB-444B-91AC-67BD2F515EBF}"/>
              </a:ext>
            </a:extLst>
          </p:cNvPr>
          <p:cNvSpPr txBox="1">
            <a:spLocks/>
          </p:cNvSpPr>
          <p:nvPr/>
        </p:nvSpPr>
        <p:spPr>
          <a:xfrm>
            <a:off x="838200" y="2149486"/>
            <a:ext cx="10515600" cy="40100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bg1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bg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bg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“Thanks for downloading XX”</a:t>
            </a:r>
          </a:p>
          <a:p>
            <a:r>
              <a:rPr lang="en-US" dirty="0"/>
              <a:t>“Account Update: XX”</a:t>
            </a:r>
          </a:p>
          <a:p>
            <a:r>
              <a:rPr lang="en-US" dirty="0"/>
              <a:t>“Don’t Forget”</a:t>
            </a:r>
          </a:p>
          <a:p>
            <a:r>
              <a:rPr lang="en-US" dirty="0"/>
              <a:t>“How was your experience?”</a:t>
            </a:r>
          </a:p>
          <a:p>
            <a:r>
              <a:rPr lang="en-US" dirty="0"/>
              <a:t>“Tell us what you think”</a:t>
            </a:r>
          </a:p>
          <a:p>
            <a:r>
              <a:rPr lang="en-US" dirty="0"/>
              <a:t>“Take another look at XX”</a:t>
            </a:r>
          </a:p>
          <a:p>
            <a:r>
              <a:rPr lang="en-US" dirty="0"/>
              <a:t>“Still thinking about XX?”</a:t>
            </a:r>
          </a:p>
          <a:p>
            <a:r>
              <a:rPr lang="en-US" dirty="0"/>
              <a:t>“How can we help you?”</a:t>
            </a:r>
          </a:p>
        </p:txBody>
      </p:sp>
    </p:spTree>
    <p:extLst>
      <p:ext uri="{BB962C8B-B14F-4D97-AF65-F5344CB8AC3E}">
        <p14:creationId xmlns:p14="http://schemas.microsoft.com/office/powerpoint/2010/main" val="2828304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F9A0F-9984-4028-BF41-776D78AF07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Starter Copy for Content Download Email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A0C13A0-79CF-4616-81B6-3A4580E09722}"/>
              </a:ext>
            </a:extLst>
          </p:cNvPr>
          <p:cNvSpPr txBox="1">
            <a:spLocks/>
          </p:cNvSpPr>
          <p:nvPr/>
        </p:nvSpPr>
        <p:spPr>
          <a:xfrm>
            <a:off x="990600" y="2319335"/>
            <a:ext cx="10515600" cy="40100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bg1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bg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bg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800" b="1" dirty="0"/>
              <a:t>Subject Line: </a:t>
            </a:r>
            <a:r>
              <a:rPr lang="en-US" sz="2800" dirty="0"/>
              <a:t>“Thanks for downloading XX”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8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dirty="0"/>
              <a:t>Thanks for checking out “XX (File Name)”. You can </a:t>
            </a:r>
            <a:r>
              <a:rPr lang="en-US" sz="2800" u="sng" dirty="0">
                <a:solidFill>
                  <a:srgbClr val="2E6CA4"/>
                </a:solidFill>
              </a:rPr>
              <a:t>access the file here</a:t>
            </a:r>
            <a:r>
              <a:rPr lang="en-US" sz="2800" dirty="0"/>
              <a:t> any time. 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8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dirty="0"/>
              <a:t>[Highlight benefit of this topic]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8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dirty="0"/>
              <a:t>Want to receive more content about this topic?  Update your preferences and let us know!</a:t>
            </a:r>
          </a:p>
        </p:txBody>
      </p:sp>
    </p:spTree>
    <p:extLst>
      <p:ext uri="{BB962C8B-B14F-4D97-AF65-F5344CB8AC3E}">
        <p14:creationId xmlns:p14="http://schemas.microsoft.com/office/powerpoint/2010/main" val="27810058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F9A0F-9984-4028-BF41-776D78AF07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Starter Copy for Form Download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02E960-55C2-4AF4-B8BF-113B6CD4F3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66935"/>
            <a:ext cx="10515600" cy="398621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800" b="1" dirty="0"/>
              <a:t>Subject Line: </a:t>
            </a:r>
            <a:r>
              <a:rPr lang="en-US" sz="2800" dirty="0"/>
              <a:t>“Thanks for submitting your request”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We have received your request for XX and will follow up shortly with more information.  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ROADMAP TO COMPLETE YOUR REQUEST:</a:t>
            </a:r>
          </a:p>
          <a:p>
            <a:pPr marL="0" indent="0">
              <a:buNone/>
            </a:pPr>
            <a:r>
              <a:rPr lang="en-US" sz="2800" dirty="0"/>
              <a:t>Step 1</a:t>
            </a:r>
          </a:p>
          <a:p>
            <a:pPr marL="0" indent="0">
              <a:buNone/>
            </a:pPr>
            <a:r>
              <a:rPr lang="en-US" sz="2800" dirty="0"/>
              <a:t>Step 2: </a:t>
            </a:r>
          </a:p>
          <a:p>
            <a:pPr marL="0" indent="0">
              <a:buNone/>
            </a:pPr>
            <a:r>
              <a:rPr lang="en-US" sz="2800" dirty="0"/>
              <a:t>Step 3</a:t>
            </a:r>
          </a:p>
        </p:txBody>
      </p:sp>
    </p:spTree>
    <p:extLst>
      <p:ext uri="{BB962C8B-B14F-4D97-AF65-F5344CB8AC3E}">
        <p14:creationId xmlns:p14="http://schemas.microsoft.com/office/powerpoint/2010/main" val="2662076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F9A0F-9984-4028-BF41-776D78AF0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18448"/>
            <a:ext cx="10515600" cy="1138978"/>
          </a:xfrm>
        </p:spPr>
        <p:txBody>
          <a:bodyPr>
            <a:normAutofit fontScale="90000"/>
          </a:bodyPr>
          <a:lstStyle/>
          <a:p>
            <a:r>
              <a:rPr lang="en-US" dirty="0"/>
              <a:t>Starter Copy for Abandoned Visits or Searches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02E960-55C2-4AF4-B8BF-113B6CD4F3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28900"/>
            <a:ext cx="10515600" cy="401002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800" b="1" dirty="0"/>
              <a:t>Subject Line: </a:t>
            </a:r>
            <a:r>
              <a:rPr lang="en-US" sz="2800" dirty="0"/>
              <a:t>“Still thinking about X?”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We noticed you dropped by and were researching XX.  Are you still thinking about it?  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[HIGHLIGHT BENEFITS OF THIS TOPIC] </a:t>
            </a:r>
          </a:p>
          <a:p>
            <a:pPr marL="0" indent="0">
              <a:buNone/>
            </a:pPr>
            <a:r>
              <a:rPr lang="en-US" sz="2800" dirty="0"/>
              <a:t>[LINK BACK TO TOPIC OF INTEREST]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We are here to help answer any questions.  Let us know if you’d like to get in touch with our membership specialist. 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CONTACT US [CTA]</a:t>
            </a:r>
          </a:p>
        </p:txBody>
      </p:sp>
    </p:spTree>
    <p:extLst>
      <p:ext uri="{BB962C8B-B14F-4D97-AF65-F5344CB8AC3E}">
        <p14:creationId xmlns:p14="http://schemas.microsoft.com/office/powerpoint/2010/main" val="9578557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9005</TotalTime>
  <Words>426</Words>
  <Application>Microsoft Office PowerPoint</Application>
  <PresentationFormat>Widescreen</PresentationFormat>
  <Paragraphs>75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Lato</vt:lpstr>
      <vt:lpstr>Roboto</vt:lpstr>
      <vt:lpstr>Rubik</vt:lpstr>
      <vt:lpstr>1_Office Theme</vt:lpstr>
      <vt:lpstr>Web Behavior Triggered Emails</vt:lpstr>
      <vt:lpstr>PowerPoint Presentation</vt:lpstr>
      <vt:lpstr>To enable automated web behavior emails, you will need to ensure your web behavior is syncing with your Email Service Provider.   To request a SOW on configuring this feature, please contact us. </vt:lpstr>
      <vt:lpstr>Web Behavior Emails Getting Started</vt:lpstr>
      <vt:lpstr>Email Best Practices</vt:lpstr>
      <vt:lpstr>Subject Lines to Consider:</vt:lpstr>
      <vt:lpstr>Starter Copy for Content Download Email</vt:lpstr>
      <vt:lpstr>Starter Copy for Form Download</vt:lpstr>
      <vt:lpstr>Starter Copy for Abandoned Visits or Searches</vt:lpstr>
      <vt:lpstr>Web Behavior  Email Examples</vt:lpstr>
      <vt:lpstr>Form Submission/Content Download</vt:lpstr>
      <vt:lpstr>Abandoned Visits or Searches</vt:lpstr>
      <vt:lpstr>Account Notifications</vt:lpstr>
      <vt:lpstr>Transaction-Based Feedback Requests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apagano@highroadsolution.com</dc:creator>
  <cp:lastModifiedBy>Nicole Crilley</cp:lastModifiedBy>
  <cp:revision>311</cp:revision>
  <dcterms:created xsi:type="dcterms:W3CDTF">2019-05-02T17:45:43Z</dcterms:created>
  <dcterms:modified xsi:type="dcterms:W3CDTF">2020-06-29T21:17:39Z</dcterms:modified>
</cp:coreProperties>
</file>