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8" r:id="rId3"/>
    <p:sldId id="283" r:id="rId4"/>
    <p:sldId id="287" r:id="rId5"/>
    <p:sldId id="284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299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EF0F7-CB3C-4081-826D-08E3B425B34D}" type="datetimeFigureOut">
              <a:rPr lang="en-NZ" smtClean="0"/>
              <a:t>24/03/2021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C971C-6BBC-4852-993C-B5CF967D46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046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ngo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rgbClr val="7030A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rgbClr val="7030A0"/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rgbClr val="7030A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6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>
              <a:solidFill>
                <a:srgbClr val="7030A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</p:spPr>
        <p:txBody>
          <a:bodyPr anchor="ctr"/>
          <a:lstStyle>
            <a:lvl1pPr algn="ctr">
              <a:defRPr lang="en-US" sz="400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kumimoji="0" lang="en-US" dirty="0"/>
              <a:t>Click to Edit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06" y="3781509"/>
            <a:ext cx="2691384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88" y="270455"/>
            <a:ext cx="10363200" cy="79945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7030A0"/>
                </a:solidFill>
                <a:latin typeface="+mj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7030A0"/>
          </a:solidFill>
        </p:spPr>
        <p:txBody>
          <a:bodyPr/>
          <a:lstStyle/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92932" y="1447800"/>
            <a:ext cx="10363200" cy="4572000"/>
          </a:xfrm>
        </p:spPr>
        <p:txBody>
          <a:bodyPr vert="horz"/>
          <a:lstStyle>
            <a:lvl1pPr>
              <a:defRPr sz="2400" baseline="0">
                <a:solidFill>
                  <a:schemeClr val="accent6"/>
                </a:solidFill>
              </a:defRPr>
            </a:lvl1pPr>
            <a:lvl2pPr>
              <a:defRPr sz="2200" baseline="0"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906" y="194473"/>
            <a:ext cx="1194452" cy="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78792" y="1447800"/>
            <a:ext cx="4998720" cy="4572000"/>
          </a:xfrm>
        </p:spPr>
        <p:txBody>
          <a:bodyPr vert="horz"/>
          <a:lstStyle>
            <a:lvl1pPr>
              <a:buClr>
                <a:srgbClr val="FF6600"/>
              </a:buClr>
              <a:defRPr>
                <a:solidFill>
                  <a:schemeClr val="accent6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338192" y="1447800"/>
            <a:ext cx="4998720" cy="4572000"/>
          </a:xfrm>
        </p:spPr>
        <p:txBody>
          <a:bodyPr vert="horz"/>
          <a:lstStyle>
            <a:lvl1pPr>
              <a:buClr>
                <a:srgbClr val="FF6600"/>
              </a:buClr>
              <a:defRPr>
                <a:solidFill>
                  <a:schemeClr val="accent6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solidFill>
            <a:srgbClr val="7030A0"/>
          </a:solidFill>
        </p:spPr>
        <p:txBody>
          <a:bodyPr/>
          <a:lstStyle/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058" y="220970"/>
            <a:ext cx="1194452" cy="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2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4" y="1422042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 baseline="0">
                <a:solidFill>
                  <a:srgbClr val="FD8E1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04" y="1422042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 baseline="0">
                <a:solidFill>
                  <a:srgbClr val="FD8E1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7030A0"/>
          </a:solidFill>
        </p:spPr>
        <p:txBody>
          <a:bodyPr/>
          <a:lstStyle/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0104" y="2222142"/>
            <a:ext cx="4978400" cy="3886200"/>
          </a:xfrm>
        </p:spPr>
        <p:txBody>
          <a:bodyPr vert="horz"/>
          <a:lstStyle>
            <a:lvl1pPr>
              <a:buClr>
                <a:srgbClr val="FF6600"/>
              </a:buCl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294904" y="2222142"/>
            <a:ext cx="4978400" cy="3886200"/>
          </a:xfrm>
        </p:spPr>
        <p:txBody>
          <a:bodyPr vert="horz"/>
          <a:lstStyle>
            <a:lvl1pPr>
              <a:buClr>
                <a:srgbClr val="FF6600"/>
              </a:buCl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058" y="220970"/>
            <a:ext cx="1194452" cy="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7030A0"/>
          </a:solidFill>
        </p:spPr>
        <p:txBody>
          <a:bodyPr/>
          <a:lstStyle/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058" y="220970"/>
            <a:ext cx="1194452" cy="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6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rgbClr val="7030A0"/>
          </a:solidFill>
        </p:spPr>
        <p:txBody>
          <a:bodyPr/>
          <a:lstStyle/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058" y="220970"/>
            <a:ext cx="1194452" cy="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8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rgbClr val="7030A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0104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65756" y="630099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rgbClr val="7030A0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DE9C0B-971E-4299-8940-CD70818495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18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latinLnBrk="0" hangingPunct="1">
        <a:spcBef>
          <a:spcPct val="0"/>
        </a:spcBef>
        <a:buNone/>
        <a:defRPr kumimoji="0" sz="3800" kern="1200" baseline="0">
          <a:solidFill>
            <a:schemeClr val="tx2"/>
          </a:solidFill>
          <a:latin typeface="Verdan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rgbClr val="FF6600"/>
        </a:buClr>
        <a:buSzPct val="85000"/>
        <a:buFont typeface="Wingdings 2"/>
        <a:buChar char=""/>
        <a:defRPr kumimoji="0" sz="240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2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 baseline="0">
          <a:solidFill>
            <a:schemeClr val="tx1"/>
          </a:solidFill>
          <a:latin typeface="+mj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@mangolive.com" TargetMode="External"/><Relationship Id="rId2" Type="http://schemas.openxmlformats.org/officeDocument/2006/relationships/hyperlink" Target="mailto:craig@mangoliv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golive.com/resourc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Using ISO 27001 to Protect Your Data</a:t>
            </a:r>
            <a:br>
              <a:rPr lang="en-NZ" dirty="0"/>
            </a:br>
            <a:r>
              <a:rPr lang="en-NZ" dirty="0"/>
              <a:t>Annex A Explained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2253" y="5494945"/>
            <a:ext cx="5827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200" dirty="0"/>
              <a:t>Craig Thornton &amp; Nathan Cottom</a:t>
            </a:r>
          </a:p>
        </p:txBody>
      </p:sp>
    </p:spTree>
    <p:extLst>
      <p:ext uri="{BB962C8B-B14F-4D97-AF65-F5344CB8AC3E}">
        <p14:creationId xmlns:p14="http://schemas.microsoft.com/office/powerpoint/2010/main" val="1140749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A.9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User access</a:t>
            </a:r>
          </a:p>
          <a:p>
            <a:pPr lvl="2"/>
            <a:r>
              <a:rPr lang="en-NZ" dirty="0"/>
              <a:t>Networks</a:t>
            </a:r>
          </a:p>
          <a:p>
            <a:pPr lvl="2"/>
            <a:r>
              <a:rPr lang="en-NZ" dirty="0"/>
              <a:t>Services (Utilities)</a:t>
            </a:r>
          </a:p>
          <a:p>
            <a:pPr lvl="2"/>
            <a:r>
              <a:rPr lang="en-NZ" dirty="0"/>
              <a:t>Privileges</a:t>
            </a:r>
          </a:p>
          <a:p>
            <a:pPr lvl="2"/>
            <a:r>
              <a:rPr lang="en-NZ" dirty="0"/>
              <a:t>2FA</a:t>
            </a:r>
          </a:p>
          <a:p>
            <a:pPr lvl="2"/>
            <a:r>
              <a:rPr lang="en-NZ" dirty="0"/>
              <a:t>Passwords – complex</a:t>
            </a:r>
          </a:p>
          <a:p>
            <a:pPr lvl="2"/>
            <a:r>
              <a:rPr lang="en-NZ" dirty="0"/>
              <a:t>Source code</a:t>
            </a:r>
          </a:p>
          <a:p>
            <a:pPr lvl="2"/>
            <a:endParaRPr lang="en-NZ" dirty="0"/>
          </a:p>
          <a:p>
            <a:pPr lvl="2"/>
            <a:endParaRPr lang="en-NZ" dirty="0"/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34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A.10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Keys</a:t>
            </a:r>
          </a:p>
          <a:p>
            <a:pPr lvl="1"/>
            <a:r>
              <a:rPr lang="en-NZ" dirty="0"/>
              <a:t>Encryption/de-encryption</a:t>
            </a:r>
          </a:p>
        </p:txBody>
      </p:sp>
    </p:spTree>
    <p:extLst>
      <p:ext uri="{BB962C8B-B14F-4D97-AF65-F5344CB8AC3E}">
        <p14:creationId xmlns:p14="http://schemas.microsoft.com/office/powerpoint/2010/main" val="334186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A.11 Physical and Environmental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Boundaries (physical location)</a:t>
            </a:r>
          </a:p>
          <a:p>
            <a:pPr lvl="1"/>
            <a:r>
              <a:rPr lang="en-NZ" dirty="0"/>
              <a:t>Office access – alarms, PIN codes</a:t>
            </a:r>
          </a:p>
          <a:p>
            <a:pPr lvl="1"/>
            <a:r>
              <a:rPr lang="en-NZ" dirty="0"/>
              <a:t>Equipment – maintenance, cabling, utilities</a:t>
            </a:r>
          </a:p>
          <a:p>
            <a:pPr lvl="1"/>
            <a:r>
              <a:rPr lang="en-NZ" dirty="0"/>
              <a:t>Clean desk/whiteboards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798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A.12 Operations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Patching</a:t>
            </a:r>
          </a:p>
          <a:p>
            <a:pPr lvl="1"/>
            <a:r>
              <a:rPr lang="en-NZ" dirty="0"/>
              <a:t>Malware</a:t>
            </a:r>
          </a:p>
          <a:p>
            <a:pPr lvl="1"/>
            <a:r>
              <a:rPr lang="en-NZ" dirty="0"/>
              <a:t>Backup</a:t>
            </a:r>
          </a:p>
          <a:p>
            <a:pPr lvl="1"/>
            <a:r>
              <a:rPr lang="en-NZ" dirty="0"/>
              <a:t>Logs</a:t>
            </a:r>
          </a:p>
          <a:p>
            <a:pPr lvl="1"/>
            <a:r>
              <a:rPr lang="en-NZ" dirty="0"/>
              <a:t>Phishing</a:t>
            </a:r>
          </a:p>
          <a:p>
            <a:pPr lvl="1"/>
            <a:r>
              <a:rPr lang="en-NZ" dirty="0"/>
              <a:t>Credential harvesting</a:t>
            </a:r>
          </a:p>
        </p:txBody>
      </p:sp>
    </p:spTree>
    <p:extLst>
      <p:ext uri="{BB962C8B-B14F-4D97-AF65-F5344CB8AC3E}">
        <p14:creationId xmlns:p14="http://schemas.microsoft.com/office/powerpoint/2010/main" val="28177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A.13 Communications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Network security</a:t>
            </a:r>
          </a:p>
          <a:p>
            <a:pPr lvl="1"/>
            <a:r>
              <a:rPr lang="en-NZ" dirty="0"/>
              <a:t>Transferring data</a:t>
            </a:r>
          </a:p>
          <a:p>
            <a:pPr lvl="1"/>
            <a:r>
              <a:rPr lang="en-US" dirty="0"/>
              <a:t>Team </a:t>
            </a:r>
            <a:r>
              <a:rPr lang="en-US" dirty="0" err="1"/>
              <a:t>comms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1762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A.14 System acquisition, dev and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US" dirty="0"/>
              <a:t>Purchasing</a:t>
            </a:r>
          </a:p>
          <a:p>
            <a:pPr lvl="1"/>
            <a:r>
              <a:rPr lang="en-US" dirty="0"/>
              <a:t>Design and Development processes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Support</a:t>
            </a:r>
          </a:p>
          <a:p>
            <a:pPr marL="32004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267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A.15 Supplier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US" dirty="0"/>
              <a:t>Contractor performance</a:t>
            </a:r>
          </a:p>
          <a:p>
            <a:pPr lvl="1"/>
            <a:r>
              <a:rPr lang="en-US" dirty="0"/>
              <a:t>Supplier reviews</a:t>
            </a:r>
          </a:p>
          <a:p>
            <a:pPr lvl="1"/>
            <a:r>
              <a:rPr lang="en-US" dirty="0"/>
              <a:t>Consider lawyers, accountants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20478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A.16 Incident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US" dirty="0"/>
              <a:t>Incident reporting</a:t>
            </a:r>
          </a:p>
          <a:p>
            <a:pPr lvl="1"/>
            <a:r>
              <a:rPr lang="en-US" dirty="0"/>
              <a:t>Corrective action</a:t>
            </a:r>
          </a:p>
          <a:p>
            <a:pPr lvl="1"/>
            <a:r>
              <a:rPr lang="en-US" dirty="0"/>
              <a:t>Preventive action</a:t>
            </a:r>
          </a:p>
          <a:p>
            <a:pPr lvl="1"/>
            <a:r>
              <a:rPr lang="en-US" dirty="0"/>
              <a:t>Reviews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043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A.17 Business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US" dirty="0"/>
              <a:t>Business continuity planning</a:t>
            </a:r>
          </a:p>
          <a:p>
            <a:pPr lvl="1"/>
            <a:r>
              <a:rPr lang="en-US" dirty="0"/>
              <a:t>Emergency preparedness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055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A.18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US" dirty="0"/>
              <a:t>Legal registers</a:t>
            </a:r>
          </a:p>
          <a:p>
            <a:pPr lvl="1"/>
            <a:r>
              <a:rPr lang="en-US" dirty="0"/>
              <a:t>Compliance registers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175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Craig Thornton, Part-Owner, Mango Limited</a:t>
            </a:r>
          </a:p>
          <a:p>
            <a:pPr lvl="1"/>
            <a:r>
              <a:rPr lang="en-NZ" dirty="0">
                <a:hlinkClick r:id="rId2"/>
              </a:rPr>
              <a:t>craig@mangolive.com</a:t>
            </a:r>
            <a:endParaRPr lang="en-NZ" dirty="0"/>
          </a:p>
          <a:p>
            <a:pPr marL="320040" lvl="1" indent="0">
              <a:buNone/>
            </a:pPr>
            <a:endParaRPr lang="en-NZ" dirty="0"/>
          </a:p>
          <a:p>
            <a:pPr marL="320040" lvl="1" indent="0">
              <a:buNone/>
            </a:pPr>
            <a:endParaRPr lang="en-NZ" dirty="0"/>
          </a:p>
          <a:p>
            <a:pPr marL="320040" lvl="1" indent="0">
              <a:buNone/>
            </a:pPr>
            <a:endParaRPr lang="en-NZ" dirty="0"/>
          </a:p>
          <a:p>
            <a:pPr marL="320040" lvl="1" indent="0">
              <a:buNone/>
            </a:pPr>
            <a:endParaRPr lang="en-NZ" dirty="0"/>
          </a:p>
          <a:p>
            <a:r>
              <a:rPr lang="en-NZ" dirty="0"/>
              <a:t>Nathan Cottom, Operations Manager, Mango Limited</a:t>
            </a:r>
          </a:p>
          <a:p>
            <a:pPr lvl="1"/>
            <a:r>
              <a:rPr lang="en-NZ" dirty="0">
                <a:hlinkClick r:id="rId3"/>
              </a:rPr>
              <a:t>nathan@mangolive.com</a:t>
            </a:r>
            <a:endParaRPr lang="en-NZ" dirty="0"/>
          </a:p>
          <a:p>
            <a:pPr lvl="1"/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8671400" y="736619"/>
            <a:ext cx="2352675" cy="5283181"/>
            <a:chOff x="8671400" y="736619"/>
            <a:chExt cx="2352675" cy="52831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8651" y="736619"/>
              <a:ext cx="2345424" cy="221214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71400" y="3676650"/>
              <a:ext cx="2352675" cy="23431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737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3900" y="2409825"/>
            <a:ext cx="315182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15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5676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235" y="975314"/>
            <a:ext cx="4812343" cy="475783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TextBox 2"/>
          <p:cNvSpPr txBox="1"/>
          <p:nvPr/>
        </p:nvSpPr>
        <p:spPr>
          <a:xfrm>
            <a:off x="2785859" y="6058968"/>
            <a:ext cx="510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>
                <a:hlinkClick r:id="rId3"/>
              </a:rPr>
              <a:t>https://www.mangolive.com/resources</a:t>
            </a:r>
            <a:endParaRPr lang="en-NZ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8588" y="270455"/>
            <a:ext cx="10363200" cy="7994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kern="1200" baseline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NZ" dirty="0">
                <a:solidFill>
                  <a:srgbClr val="7030A0"/>
                </a:solidFill>
                <a:latin typeface="+mj-lt"/>
              </a:rPr>
              <a:t>eBook</a:t>
            </a:r>
          </a:p>
        </p:txBody>
      </p:sp>
    </p:spTree>
    <p:extLst>
      <p:ext uri="{BB962C8B-B14F-4D97-AF65-F5344CB8AC3E}">
        <p14:creationId xmlns:p14="http://schemas.microsoft.com/office/powerpoint/2010/main" val="7228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935" y="2452643"/>
            <a:ext cx="113573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/>
              <a:t>ISO 27001 = ISO 27001 + Annex A</a:t>
            </a:r>
          </a:p>
          <a:p>
            <a:r>
              <a:rPr lang="en-NZ" sz="2800" dirty="0"/>
              <a:t>                       	              </a:t>
            </a:r>
            <a:r>
              <a:rPr lang="en-NZ" sz="4400" dirty="0"/>
              <a:t>(Clauses 4-10)    (108 controls)</a:t>
            </a:r>
          </a:p>
        </p:txBody>
      </p:sp>
      <p:sp>
        <p:nvSpPr>
          <p:cNvPr id="3" name="Oval 2"/>
          <p:cNvSpPr/>
          <p:nvPr/>
        </p:nvSpPr>
        <p:spPr>
          <a:xfrm>
            <a:off x="8260935" y="1895208"/>
            <a:ext cx="3290130" cy="329013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8588" y="270455"/>
            <a:ext cx="10363200" cy="7994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kern="1200" baseline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en-NZ" dirty="0">
                <a:solidFill>
                  <a:srgbClr val="7030A0"/>
                </a:solidFill>
                <a:latin typeface="+mj-lt"/>
              </a:rPr>
              <a:t>The Equation</a:t>
            </a:r>
          </a:p>
        </p:txBody>
      </p:sp>
    </p:spTree>
    <p:extLst>
      <p:ext uri="{BB962C8B-B14F-4D97-AF65-F5344CB8AC3E}">
        <p14:creationId xmlns:p14="http://schemas.microsoft.com/office/powerpoint/2010/main" val="29942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Annex A – Objectives and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921" y="1191426"/>
            <a:ext cx="10689468" cy="5491385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A.5 Information Security Policies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A.6 Organisation of Information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A.7 Human Resource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A.8 Asset 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A.9 Access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A.10 Cryptography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A.11 Physical and Environmental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A.12 Operations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A.13 Communications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A.14 System acquisition, development and maintenance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A.15 Supplier Relationships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A.16 Information Security Incident Management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A.17 Business Continuity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dirty="0"/>
              <a:t>A.18 Compliance</a:t>
            </a:r>
          </a:p>
        </p:txBody>
      </p:sp>
    </p:spTree>
    <p:extLst>
      <p:ext uri="{BB962C8B-B14F-4D97-AF65-F5344CB8AC3E}">
        <p14:creationId xmlns:p14="http://schemas.microsoft.com/office/powerpoint/2010/main" val="116639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A.5 Information Security Policies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Example:</a:t>
            </a:r>
          </a:p>
          <a:p>
            <a:pPr lvl="1"/>
            <a:r>
              <a:rPr lang="en-NZ" dirty="0"/>
              <a:t>Mango Limited:</a:t>
            </a:r>
          </a:p>
          <a:p>
            <a:pPr lvl="2"/>
            <a:r>
              <a:rPr lang="en-NZ" dirty="0"/>
              <a:t>We are committed to:</a:t>
            </a:r>
          </a:p>
          <a:p>
            <a:pPr lvl="3"/>
            <a:r>
              <a:rPr lang="en-NZ" dirty="0"/>
              <a:t>meeting all current legislation as well as a variety of regulatory and contractual requirements.</a:t>
            </a:r>
            <a:endParaRPr lang="en-NZ" sz="5600" dirty="0"/>
          </a:p>
          <a:p>
            <a:pPr lvl="3"/>
            <a:r>
              <a:rPr lang="en-NZ" dirty="0"/>
              <a:t>continually improvement of the information security management system.</a:t>
            </a:r>
            <a:endParaRPr lang="en-NZ" sz="5600" dirty="0"/>
          </a:p>
          <a:p>
            <a:pPr lvl="3"/>
            <a:r>
              <a:rPr lang="en-NZ" dirty="0"/>
              <a:t>meeting the security needs and expectations of interested parties</a:t>
            </a:r>
            <a:endParaRPr lang="en-NZ" sz="5600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468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A.6 Organisation of Information Security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Individual Employment Agreement</a:t>
            </a:r>
          </a:p>
          <a:p>
            <a:pPr lvl="1"/>
            <a:r>
              <a:rPr lang="en-NZ" dirty="0"/>
              <a:t>Job descriptions</a:t>
            </a:r>
          </a:p>
          <a:p>
            <a:pPr lvl="1"/>
            <a:r>
              <a:rPr lang="en-NZ" dirty="0"/>
              <a:t>Mobile device use policy</a:t>
            </a:r>
          </a:p>
          <a:p>
            <a:pPr lvl="1"/>
            <a:r>
              <a:rPr lang="en-NZ" dirty="0"/>
              <a:t>Remote working policy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655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A.7 Human Resource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Recruitment – screening </a:t>
            </a:r>
          </a:p>
          <a:p>
            <a:pPr lvl="1"/>
            <a:r>
              <a:rPr lang="en-NZ" dirty="0"/>
              <a:t>Police checks</a:t>
            </a:r>
          </a:p>
          <a:p>
            <a:pPr lvl="1"/>
            <a:r>
              <a:rPr lang="en-NZ" dirty="0"/>
              <a:t>Induction</a:t>
            </a:r>
          </a:p>
          <a:p>
            <a:pPr lvl="1"/>
            <a:r>
              <a:rPr lang="en-NZ" dirty="0"/>
              <a:t>Termination</a:t>
            </a:r>
          </a:p>
        </p:txBody>
      </p:sp>
    </p:spTree>
    <p:extLst>
      <p:ext uri="{BB962C8B-B14F-4D97-AF65-F5344CB8AC3E}">
        <p14:creationId xmlns:p14="http://schemas.microsoft.com/office/powerpoint/2010/main" val="261888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A.8 Asset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Examples</a:t>
            </a:r>
          </a:p>
          <a:p>
            <a:pPr lvl="1"/>
            <a:r>
              <a:rPr lang="en-NZ" dirty="0"/>
              <a:t>Asset register</a:t>
            </a:r>
          </a:p>
          <a:p>
            <a:pPr lvl="1"/>
            <a:r>
              <a:rPr lang="en-NZ" dirty="0"/>
              <a:t>Classification</a:t>
            </a:r>
          </a:p>
          <a:p>
            <a:pPr lvl="1"/>
            <a:r>
              <a:rPr lang="en-NZ" dirty="0"/>
              <a:t>Labelling</a:t>
            </a:r>
          </a:p>
          <a:p>
            <a:pPr lvl="1"/>
            <a:r>
              <a:rPr lang="en-NZ" dirty="0"/>
              <a:t>Handling and disposal of media</a:t>
            </a:r>
          </a:p>
        </p:txBody>
      </p:sp>
    </p:spTree>
    <p:extLst>
      <p:ext uri="{BB962C8B-B14F-4D97-AF65-F5344CB8AC3E}">
        <p14:creationId xmlns:p14="http://schemas.microsoft.com/office/powerpoint/2010/main" val="2455742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ngo2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D8E11"/>
      </a:accent1>
      <a:accent2>
        <a:srgbClr val="FD8E11"/>
      </a:accent2>
      <a:accent3>
        <a:srgbClr val="FD8E11"/>
      </a:accent3>
      <a:accent4>
        <a:srgbClr val="FD8E11"/>
      </a:accent4>
      <a:accent5>
        <a:srgbClr val="FD8E11"/>
      </a:accent5>
      <a:accent6>
        <a:srgbClr val="FD8E11"/>
      </a:accent6>
      <a:hlink>
        <a:srgbClr val="000000"/>
      </a:hlink>
      <a:folHlink>
        <a:srgbClr val="96A9A9"/>
      </a:folHlink>
    </a:clrScheme>
    <a:fontScheme name="Mango">
      <a:majorFont>
        <a:latin typeface="KievitOT-Medium"/>
        <a:ea typeface=""/>
        <a:cs typeface=""/>
      </a:majorFont>
      <a:minorFont>
        <a:latin typeface="KievitO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go2" id="{25D07391-5E94-4D1E-AD2C-0B62C90C2798}" vid="{87E2C310-3D02-4C41-A70F-9DD9336B73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mango2</Template>
  <TotalTime>1204</TotalTime>
  <Words>413</Words>
  <Application>Microsoft Office PowerPoint</Application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KievitOT-Medium</vt:lpstr>
      <vt:lpstr>KievitOT-Regular</vt:lpstr>
      <vt:lpstr>Verdana</vt:lpstr>
      <vt:lpstr>Wingdings</vt:lpstr>
      <vt:lpstr>Wingdings 2</vt:lpstr>
      <vt:lpstr>mango2</vt:lpstr>
      <vt:lpstr>Using ISO 27001 to Protect Your Data Annex A Explained</vt:lpstr>
      <vt:lpstr>Presenters</vt:lpstr>
      <vt:lpstr>PowerPoint Presentation</vt:lpstr>
      <vt:lpstr>PowerPoint Presentation</vt:lpstr>
      <vt:lpstr>Annex A – Objectives and Controls</vt:lpstr>
      <vt:lpstr>A.5 Information Security Policies </vt:lpstr>
      <vt:lpstr>A.6 Organisation of Information Security </vt:lpstr>
      <vt:lpstr>A.7 Human Resource Security</vt:lpstr>
      <vt:lpstr>A.8 Asset Management</vt:lpstr>
      <vt:lpstr>A.9 Access Control</vt:lpstr>
      <vt:lpstr>A.10 Cryptography</vt:lpstr>
      <vt:lpstr>A.11 Physical and Environmental Security</vt:lpstr>
      <vt:lpstr>A.12 Operations Security</vt:lpstr>
      <vt:lpstr>A.13 Communications Security</vt:lpstr>
      <vt:lpstr>A.14 System acquisition, dev and maintenance</vt:lpstr>
      <vt:lpstr>A.15 Supplier Relationships</vt:lpstr>
      <vt:lpstr>A.16 Incident Management</vt:lpstr>
      <vt:lpstr>A.17 Business Continuity</vt:lpstr>
      <vt:lpstr>A.18 Compliance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27001</dc:title>
  <dc:creator>Craig</dc:creator>
  <cp:lastModifiedBy>Craig</cp:lastModifiedBy>
  <cp:revision>75</cp:revision>
  <cp:lastPrinted>2021-03-23T02:10:43Z</cp:lastPrinted>
  <dcterms:created xsi:type="dcterms:W3CDTF">2018-08-26T09:52:22Z</dcterms:created>
  <dcterms:modified xsi:type="dcterms:W3CDTF">2021-03-24T00:45:09Z</dcterms:modified>
</cp:coreProperties>
</file>