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3" r:id="rId15"/>
    <p:sldId id="280" r:id="rId16"/>
    <p:sldId id="279" r:id="rId17"/>
    <p:sldId id="272" r:id="rId18"/>
    <p:sldId id="275" r:id="rId19"/>
    <p:sldId id="278" r:id="rId20"/>
    <p:sldId id="298" r:id="rId21"/>
    <p:sldId id="274" r:id="rId22"/>
    <p:sldId id="276" r:id="rId23"/>
    <p:sldId id="277" r:id="rId24"/>
    <p:sldId id="293" r:id="rId25"/>
    <p:sldId id="281" r:id="rId26"/>
    <p:sldId id="282" r:id="rId27"/>
    <p:sldId id="283" r:id="rId28"/>
    <p:sldId id="285" r:id="rId29"/>
    <p:sldId id="287" r:id="rId30"/>
    <p:sldId id="290" r:id="rId31"/>
    <p:sldId id="288" r:id="rId32"/>
    <p:sldId id="289" r:id="rId33"/>
    <p:sldId id="291" r:id="rId34"/>
    <p:sldId id="294" r:id="rId35"/>
    <p:sldId id="295" r:id="rId36"/>
    <p:sldId id="299" r:id="rId37"/>
    <p:sldId id="296" r:id="rId38"/>
    <p:sldId id="300" r:id="rId39"/>
    <p:sldId id="30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32484"/>
  </p:normalViewPr>
  <p:slideViewPr>
    <p:cSldViewPr snapToGrid="0" snapToObjects="1">
      <p:cViewPr varScale="1">
        <p:scale>
          <a:sx n="30" d="100"/>
          <a:sy n="30" d="100"/>
        </p:scale>
        <p:origin x="3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08B57-4255-BF40-9583-73C9F39F318F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EE03A-3F55-EC4F-B949-F59D1FE13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3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Prepopulating or Prefilling Forms Using Query String Parameters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-us/articles/360032795252-Prepopulating-or-Prefilling-Forms-Using-Query-String-Parameters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9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Slate KB: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 Liquid Markup and Conditional Logic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-us/articles/360033284052-Fundamental-Liquid-Markup-and-Conditional-Logic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Joy of Liquid Markup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-us/articles/360033024171--The-Joy-of-Liquid-Markup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49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create too many populations. Filters + populations</a:t>
            </a:r>
            <a:r>
              <a:rPr lang="en-US" baseline="0" dirty="0" smtClean="0"/>
              <a:t> will save time and keep you more organized than having a population for each use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25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email + Google mailing list = not</a:t>
            </a:r>
            <a:r>
              <a:rPr lang="en-US" baseline="0" dirty="0" smtClean="0"/>
              <a:t> the most elegant, definitely the most effective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Knowledge Base: (this Slate user</a:t>
            </a:r>
            <a:r>
              <a:rPr lang="en-US" baseline="0" dirty="0" smtClean="0"/>
              <a:t> generated content, not official Slate documentation) https://</a:t>
            </a:r>
            <a:r>
              <a:rPr lang="en-US" baseline="0" dirty="0" err="1" smtClean="0"/>
              <a:t>technolutions.zendesk.com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hc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-us/community/posts/217866587-Multi-page-form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set up I use is:</a:t>
            </a:r>
          </a:p>
          <a:p>
            <a:r>
              <a:rPr lang="en-US" baseline="0" dirty="0" smtClean="0"/>
              <a:t>Build form 1</a:t>
            </a:r>
          </a:p>
          <a:p>
            <a:r>
              <a:rPr lang="en-US" baseline="0" dirty="0" smtClean="0"/>
              <a:t>Build form 2</a:t>
            </a:r>
          </a:p>
          <a:p>
            <a:r>
              <a:rPr lang="en-US" baseline="0" dirty="0" smtClean="0"/>
              <a:t>On form 1, create a form communication</a:t>
            </a:r>
          </a:p>
          <a:p>
            <a:r>
              <a:rPr lang="en-US" baseline="0" dirty="0" smtClean="0"/>
              <a:t>	Trigger: Upon Registration</a:t>
            </a:r>
          </a:p>
          <a:p>
            <a:r>
              <a:rPr lang="en-US" baseline="0" dirty="0" smtClean="0"/>
              <a:t>	Group: Direct: Confirmation Page Only</a:t>
            </a:r>
          </a:p>
          <a:p>
            <a:r>
              <a:rPr lang="en-US" baseline="0" dirty="0" smtClean="0"/>
              <a:t>Edit the message</a:t>
            </a:r>
          </a:p>
          <a:p>
            <a:r>
              <a:rPr lang="en-US" baseline="0" dirty="0" smtClean="0"/>
              <a:t>Go into Source</a:t>
            </a:r>
          </a:p>
          <a:p>
            <a:r>
              <a:rPr lang="en-US" baseline="0" dirty="0" smtClean="0"/>
              <a:t>Replace the HTML there with this, replacing the URLs with the one for your form 2:</a:t>
            </a:r>
          </a:p>
          <a:p>
            <a:endParaRPr lang="en-US" baseline="0" dirty="0" smtClean="0"/>
          </a:p>
          <a:p>
            <a:r>
              <a:rPr lang="en-US" dirty="0" smtClean="0"/>
              <a:t>&lt;html </a:t>
            </a:r>
            <a:r>
              <a:rPr lang="en-US" dirty="0" err="1" smtClean="0"/>
              <a:t>xmlns</a:t>
            </a:r>
            <a:r>
              <a:rPr lang="en-US" dirty="0" smtClean="0"/>
              <a:t>="http://www.w3.org/1999/</a:t>
            </a:r>
            <a:r>
              <a:rPr lang="en-US" dirty="0" err="1" smtClean="0"/>
              <a:t>xhtml</a:t>
            </a:r>
            <a:r>
              <a:rPr lang="en-US" dirty="0" smtClean="0"/>
              <a:t>"&gt;  </a:t>
            </a:r>
          </a:p>
          <a:p>
            <a:r>
              <a:rPr lang="en-US" dirty="0" smtClean="0"/>
              <a:t>&lt;head&gt;   </a:t>
            </a:r>
          </a:p>
          <a:p>
            <a:r>
              <a:rPr lang="en-US" dirty="0" smtClean="0"/>
              <a:t> &lt;title&gt;&lt;/title&gt;  </a:t>
            </a:r>
          </a:p>
          <a:p>
            <a:r>
              <a:rPr lang="en-US" dirty="0" smtClean="0"/>
              <a:t>&lt;/head&gt;  </a:t>
            </a:r>
          </a:p>
          <a:p>
            <a:r>
              <a:rPr lang="en-US" dirty="0" smtClean="0"/>
              <a:t>&lt;body&gt;    </a:t>
            </a:r>
          </a:p>
          <a:p>
            <a:r>
              <a:rPr lang="en-US" dirty="0" smtClean="0"/>
              <a:t>&lt;script type="text/</a:t>
            </a:r>
            <a:r>
              <a:rPr lang="en-US" dirty="0" err="1" smtClean="0"/>
              <a:t>javascript</a:t>
            </a:r>
            <a:r>
              <a:rPr lang="en-US" dirty="0" smtClean="0"/>
              <a:t>"&gt;</a:t>
            </a:r>
            <a:r>
              <a:rPr lang="en-US" dirty="0" err="1" smtClean="0"/>
              <a:t>window.location</a:t>
            </a:r>
            <a:r>
              <a:rPr lang="en-US" dirty="0" smtClean="0"/>
              <a:t> = "</a:t>
            </a:r>
            <a:r>
              <a:rPr lang="en-US" b="1" dirty="0" smtClean="0"/>
              <a:t>https://</a:t>
            </a:r>
            <a:r>
              <a:rPr lang="en-US" b="1" dirty="0" err="1" smtClean="0"/>
              <a:t>youruniversity.edu</a:t>
            </a:r>
            <a:r>
              <a:rPr lang="en-US" b="1" dirty="0" smtClean="0"/>
              <a:t>/register/form2?person={{Form-Person-ID}}</a:t>
            </a:r>
            <a:r>
              <a:rPr lang="en-US" dirty="0" smtClean="0"/>
              <a:t>";&lt;/script&gt;    </a:t>
            </a:r>
          </a:p>
          <a:p>
            <a:r>
              <a:rPr lang="en-US" dirty="0" smtClean="0"/>
              <a:t>&lt;h3&gt;      </a:t>
            </a:r>
          </a:p>
          <a:p>
            <a:r>
              <a:rPr lang="en-US" dirty="0" smtClean="0"/>
              <a:t>Processing...    </a:t>
            </a:r>
          </a:p>
          <a:p>
            <a:r>
              <a:rPr lang="en-US" dirty="0" smtClean="0"/>
              <a:t>&lt;/h3&gt;   </a:t>
            </a:r>
          </a:p>
          <a:p>
            <a:r>
              <a:rPr lang="en-US" dirty="0" smtClean="0"/>
              <a:t> &lt;p&gt;     </a:t>
            </a:r>
          </a:p>
          <a:p>
            <a:r>
              <a:rPr lang="en-US" dirty="0" smtClean="0"/>
              <a:t> If this page doesn't automatically advance, &lt;a </a:t>
            </a:r>
            <a:r>
              <a:rPr lang="en-US" dirty="0" err="1" smtClean="0"/>
              <a:t>href</a:t>
            </a:r>
            <a:r>
              <a:rPr lang="en-US" dirty="0" smtClean="0"/>
              <a:t>="</a:t>
            </a:r>
            <a:r>
              <a:rPr lang="en-US" b="1" dirty="0" smtClean="0"/>
              <a:t>https://</a:t>
            </a:r>
            <a:r>
              <a:rPr lang="en-US" b="1" dirty="0" err="1" smtClean="0"/>
              <a:t>youruniversity.edu</a:t>
            </a:r>
            <a:r>
              <a:rPr lang="en-US" b="1" dirty="0" smtClean="0"/>
              <a:t>/register/form2?person={{Form-Person-ID}}</a:t>
            </a:r>
            <a:r>
              <a:rPr lang="en-US" dirty="0" smtClean="0"/>
              <a:t>"&gt;click here&lt;/a&gt;.    </a:t>
            </a:r>
          </a:p>
          <a:p>
            <a:r>
              <a:rPr lang="en-US" dirty="0" smtClean="0"/>
              <a:t>&lt;/p&gt;  </a:t>
            </a:r>
          </a:p>
          <a:p>
            <a:r>
              <a:rPr lang="en-US" dirty="0" smtClean="0"/>
              <a:t>&lt;/body&gt;</a:t>
            </a:r>
          </a:p>
          <a:p>
            <a:r>
              <a:rPr lang="en-US" dirty="0" smtClean="0"/>
              <a:t>&lt;/html&gt;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74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Slate</a:t>
            </a:r>
            <a:r>
              <a:rPr lang="en-US" baseline="0" dirty="0" smtClean="0"/>
              <a:t> KB info: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Capturing UTM Parameters in Forms</a:t>
            </a:r>
          </a:p>
          <a:p>
            <a:endParaRPr lang="en-US" baseline="0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-us/articles/360033019851-Capturing-UTM-Parameters-in-Forms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4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Slate KB on sources: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 Sources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-us/articles/360033234272-Origin-Sources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Lesson: Origin Groups &amp; Sources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-us/articles/360032721752--Training-Lesson-Origin-Groups-Sources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22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promised: Briefcase ID for our First Source Report: ee79611c-e9a3-206c-36b6-a58109b78b10@whc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0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Knowledge Base: 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-us/articles/360032977352-Facebook-Custom-Audiences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93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the query</a:t>
            </a:r>
          </a:p>
          <a:p>
            <a:r>
              <a:rPr lang="en-US" dirty="0" smtClean="0"/>
              <a:t>From the Output drop down select</a:t>
            </a:r>
            <a:r>
              <a:rPr lang="en-US" baseline="0" dirty="0" smtClean="0"/>
              <a:t> “Deliver Mailing”</a:t>
            </a:r>
          </a:p>
          <a:p>
            <a:r>
              <a:rPr lang="en-US" baseline="0" dirty="0" smtClean="0"/>
              <a:t>Either create new mailing or add the query to an existing mailing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40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couple good explanations of databases: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Youtube</a:t>
            </a:r>
            <a:r>
              <a:rPr lang="en-US" baseline="0" dirty="0" smtClean="0"/>
              <a:t>: https://</a:t>
            </a:r>
            <a:r>
              <a:rPr lang="en-US" baseline="0" dirty="0" err="1" smtClean="0"/>
              <a:t>youtu.be</a:t>
            </a:r>
            <a:r>
              <a:rPr lang="en-US" baseline="0" dirty="0" smtClean="0"/>
              <a:t>/wR0jg0eQsZA</a:t>
            </a:r>
          </a:p>
          <a:p>
            <a:r>
              <a:rPr lang="en-US" baseline="0" dirty="0" smtClean="0"/>
              <a:t>Articles: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www.digitalocean.com</a:t>
            </a:r>
            <a:r>
              <a:rPr lang="en-US" dirty="0" smtClean="0"/>
              <a:t>/community/tutorials/understanding-relational-databases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www.omnisci.com</a:t>
            </a:r>
            <a:r>
              <a:rPr lang="en-US" dirty="0" smtClean="0"/>
              <a:t>/technical-glossary/relational-database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43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Email Tracking Report Briefcase ID: b5b3803b-7af9-226e-4633-52b4f097228b@whc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86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Slate</a:t>
            </a:r>
            <a:r>
              <a:rPr lang="en-US" baseline="0" dirty="0" smtClean="0"/>
              <a:t> KB: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 Configurations &amp; General Use Cases</a:t>
            </a:r>
          </a:p>
          <a:p>
            <a:endParaRPr lang="en-US" baseline="0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-us/articles/360033687111-Rule-Configurations-General-Use-Cases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6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Slate KB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 Managing Resources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technolutions.zendesk.com</a:t>
            </a:r>
            <a:r>
              <a:rPr lang="en-US" dirty="0" smtClean="0"/>
              <a:t>/</a:t>
            </a:r>
            <a:r>
              <a:rPr lang="en-US" dirty="0" err="1" smtClean="0"/>
              <a:t>hc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-us/articles/360033173711-Batch-Managing-Resources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3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still have questions,</a:t>
            </a:r>
            <a:r>
              <a:rPr lang="en-US" baseline="0" dirty="0" smtClean="0"/>
              <a:t> give me a holler on Slack or email: </a:t>
            </a:r>
            <a:r>
              <a:rPr lang="en-US" baseline="0" smtClean="0"/>
              <a:t>may_joshua@wheatoncollege.edu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6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with the goal</a:t>
            </a:r>
          </a:p>
          <a:p>
            <a:r>
              <a:rPr lang="en-US" dirty="0" smtClean="0"/>
              <a:t>Research how Slate is built to achieve that end</a:t>
            </a:r>
          </a:p>
          <a:p>
            <a:r>
              <a:rPr lang="en-US" dirty="0" smtClean="0"/>
              <a:t>Don’t try and replicate current processes using</a:t>
            </a:r>
            <a:r>
              <a:rPr lang="en-US" baseline="0" dirty="0" smtClean="0"/>
              <a:t> Slate</a:t>
            </a:r>
          </a:p>
          <a:p>
            <a:r>
              <a:rPr lang="en-US" baseline="0" dirty="0" smtClean="0"/>
              <a:t>Avoid square pegs and round holes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worked</a:t>
            </a:r>
            <a:r>
              <a:rPr lang="en-US" baseline="0" dirty="0" smtClean="0"/>
              <a:t> for us:</a:t>
            </a:r>
          </a:p>
          <a:p>
            <a:r>
              <a:rPr lang="en-US" baseline="0" dirty="0" smtClean="0"/>
              <a:t>Find the pain points</a:t>
            </a:r>
          </a:p>
          <a:p>
            <a:r>
              <a:rPr lang="en-US" baseline="0" dirty="0" smtClean="0"/>
              <a:t>Use Slate to solve those pain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Beware of the comments that don’t have positive feedback or are followed by other users saying they</a:t>
            </a:r>
            <a:r>
              <a:rPr lang="en-US" baseline="0" dirty="0" smtClean="0"/>
              <a:t> can’t get the proposed solution to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5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</a:t>
            </a:r>
            <a:r>
              <a:rPr lang="en-US" baseline="0" dirty="0" smtClean="0"/>
              <a:t> (not always) it can help expedite your responses to service desk requests to s</a:t>
            </a:r>
            <a:r>
              <a:rPr lang="en-US" dirty="0" smtClean="0"/>
              <a:t>how your efforts. Provide</a:t>
            </a:r>
            <a:r>
              <a:rPr lang="en-US" baseline="0" dirty="0" smtClean="0"/>
              <a:t> links and screenshots to the attempts you’ve made.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5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Definitely join: 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Slate Community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slate-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users.slack.com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9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Bee: https://</a:t>
            </a:r>
            <a:r>
              <a:rPr lang="en-US" dirty="0" err="1" smtClean="0"/>
              <a:t>beefree.io</a:t>
            </a:r>
            <a:r>
              <a:rPr lang="en-US" dirty="0" smtClean="0"/>
              <a:t>/bee-pro/</a:t>
            </a:r>
          </a:p>
          <a:p>
            <a:endParaRPr lang="en-US" dirty="0" smtClean="0"/>
          </a:p>
          <a:p>
            <a:r>
              <a:rPr lang="en-US" dirty="0" smtClean="0"/>
              <a:t>Email on Acid: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www.emailonacid.com</a:t>
            </a:r>
            <a:r>
              <a:rPr lang="en-US" baseline="0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49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Kris Hardy’s Slate Summit Presentation: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 Modeling and Email Analytics: https://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technolutions.zendesk.com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-us/articles/360007259051-Slate-Innovation-Summit-2018-Presentation-Slides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 drip campaigns—link to Knowledge Base article: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technolutions.zendesk.com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-us/community/posts/360013239312-Dynamic-Drip-Marketing-Filter-from-Deliver-ing-the-Message-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about dynamic campaigns: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Message: Engaging Populations Through Drip Marketing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technolutions.zendesk.com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-us/articles/360007259051-Slate-Innovation-Summit-2018-Presentation-Slides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EE03A-3F55-EC4F-B949-F59D1FE131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8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7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9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4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5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5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5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3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1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6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1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0AD7-771B-3243-B357-B2E89D22EE0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12151-B124-F24F-B947-B631D4E0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6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587" y="914534"/>
            <a:ext cx="4666922" cy="4922595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43 things </a:t>
            </a:r>
            <a:br>
              <a:rPr lang="en-US" sz="4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 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wish I had known about Slate when I started using it</a:t>
            </a:r>
            <a:endParaRPr lang="en-US"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09" y="914534"/>
            <a:ext cx="6232356" cy="49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Let’s call it the “Knowledge” Base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27" y="1825625"/>
            <a:ext cx="3937146" cy="4351338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368330" y="843239"/>
            <a:ext cx="130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RESOURCES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Service </a:t>
            </a:r>
            <a:r>
              <a:rPr lang="en-US" b="1" dirty="0">
                <a:solidFill>
                  <a:schemeClr val="bg1"/>
                </a:solidFill>
                <a:latin typeface="Arial-BoldMT" charset="0"/>
              </a:rPr>
              <a:t>D</a:t>
            </a:r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esk: not always </a:t>
            </a:r>
            <a:r>
              <a:rPr lang="en-US" b="1" dirty="0" err="1" smtClean="0">
                <a:solidFill>
                  <a:schemeClr val="bg1"/>
                </a:solidFill>
                <a:latin typeface="Arial-BoldMT" charset="0"/>
              </a:rPr>
              <a:t>servicey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43" y="1825625"/>
            <a:ext cx="5786714" cy="4351338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368330" y="843239"/>
            <a:ext cx="130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RESOURCES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But the Slack Slate channel is 🔥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97" y="1690688"/>
            <a:ext cx="6854406" cy="4669680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368330" y="843239"/>
            <a:ext cx="130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RESOURCES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WYS(isn’t always)WYG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6145"/>
            <a:ext cx="5826430" cy="3861191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1774390" y="2141950"/>
            <a:ext cx="3794760" cy="3795386"/>
          </a:xfrm>
          <a:prstGeom prst="noSmoking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076145"/>
            <a:ext cx="4114800" cy="1602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64135"/>
            <a:ext cx="4114800" cy="18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Good folder structure = 😀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76" y="1995396"/>
            <a:ext cx="3204575" cy="3962991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29" y="1995396"/>
            <a:ext cx="3151339" cy="36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Arial-BoldMT" charset="0"/>
              </a:rPr>
              <a:t>Short campaigns + 2 week rule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70" y="1813099"/>
            <a:ext cx="5781030" cy="3259942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9655" y="4910203"/>
            <a:ext cx="5260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(See Kris Hardy’s Slate Summit presentation—it’s good.)</a:t>
            </a:r>
            <a:endParaRPr lang="en-US" sz="14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47345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Don’t try and build a year long campaign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Campaigns of 2 months or less are easier to manage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Dynamic campaigns are possible—but tricky</a:t>
            </a:r>
            <a:endParaRPr lang="en-US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-BoldMT" charset="0"/>
              </a:rPr>
              <a:t>Help the lazy—?person={{Prospect-ID}} 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2" y="1690688"/>
            <a:ext cx="4351338" cy="4351338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6164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Pre-filling forms via parameters—survey says, “Yes, please.”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Add “Prospect ID” to the email query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Make sure your fields on the form are mapped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Append: </a:t>
            </a:r>
            <a:r>
              <a:rPr lang="en-US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admission.ohou.edu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/register/</a:t>
            </a:r>
            <a:r>
              <a:rPr lang="en-US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event?person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={{Prospect-ID}} </a:t>
            </a:r>
            <a:endParaRPr lang="en-US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Learn to love liquid markup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66794"/>
            <a:ext cx="1051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{% if {{</a:t>
            </a:r>
            <a:r>
              <a:rPr lang="en-US" sz="5400" dirty="0" err="1" smtClean="0"/>
              <a:t>presentation_feedback</a:t>
            </a:r>
            <a:r>
              <a:rPr lang="en-US" sz="5400" dirty="0" smtClean="0"/>
              <a:t>}} == 'This is boring' %}Well, feel free to log off{% </a:t>
            </a:r>
            <a:r>
              <a:rPr lang="en-US" sz="5400" dirty="0" err="1" smtClean="0"/>
              <a:t>endif</a:t>
            </a:r>
            <a:r>
              <a:rPr lang="en-US" sz="5400" dirty="0" smtClean="0"/>
              <a:t> %}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3802867"/>
            <a:ext cx="1879600" cy="2095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647482" y="5624186"/>
            <a:ext cx="101460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7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Arial-BoldMT" charset="0"/>
              </a:rPr>
              <a:t>The kids love {{staff-assigned}}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20" y="1813099"/>
            <a:ext cx="5370371" cy="3770315"/>
          </a:xfr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61" y="3698256"/>
            <a:ext cx="3728839" cy="275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8200" y="1863590"/>
            <a:ext cx="2494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Who wouldn’t want to hear from these folks?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8" y="2786920"/>
            <a:ext cx="2659528" cy="14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Send {{this}} when {{this}}</a:t>
            </a:r>
            <a:r>
              <a:rPr lang="mr-IN" b="1" dirty="0" smtClean="0">
                <a:solidFill>
                  <a:schemeClr val="bg1"/>
                </a:solidFill>
                <a:latin typeface="Arial-BoldMT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16" y="1690688"/>
            <a:ext cx="7975600" cy="4486275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 who’s here?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69" y="2846894"/>
            <a:ext cx="1754686" cy="181519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06" y="2846892"/>
            <a:ext cx="2722793" cy="181519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46892"/>
            <a:ext cx="2349075" cy="1815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5999" y="2132838"/>
            <a:ext cx="234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Solidly Slating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Less than a year)</a:t>
            </a:r>
            <a:endParaRPr lang="en-US" sz="1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9429" y="2132838"/>
            <a:ext cx="240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Just Getting Started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Less than 3 months)</a:t>
            </a:r>
            <a:endParaRPr lang="en-US" sz="1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1005" y="2132839"/>
            <a:ext cx="272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Been There, Done That</a:t>
            </a:r>
          </a:p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(More than a year)</a:t>
            </a:r>
            <a:endParaRPr lang="en-US" sz="1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1210"/>
            <a:ext cx="2415294" cy="17265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1" y="2132838"/>
            <a:ext cx="241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How do I log in?</a:t>
            </a:r>
          </a:p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(+/- 0 days)</a:t>
            </a:r>
            <a:endParaRPr lang="en-US" sz="1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Don’t go crazy with populations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67" y="1963412"/>
            <a:ext cx="1168096" cy="1168096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17" y="3404232"/>
            <a:ext cx="1168096" cy="116809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95" y="1963412"/>
            <a:ext cx="1168096" cy="1168096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25" y="2586366"/>
            <a:ext cx="1168096" cy="1168096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13" y="2683822"/>
            <a:ext cx="1168096" cy="1168096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99" y="3404232"/>
            <a:ext cx="1168096" cy="1168096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33" y="3404232"/>
            <a:ext cx="1168096" cy="1168096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67" y="4318632"/>
            <a:ext cx="1168096" cy="1168096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2" y="4902680"/>
            <a:ext cx="1168096" cy="1168096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27" y="4572328"/>
            <a:ext cx="1168096" cy="1168096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20" y="4572328"/>
            <a:ext cx="1168096" cy="1168096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21" y="1963412"/>
            <a:ext cx="1168096" cy="1168096"/>
          </a:xfrm>
          <a:prstGeom prst="rect">
            <a:avLst/>
          </a:prstGeom>
        </p:spPr>
      </p:pic>
      <p:pic>
        <p:nvPicPr>
          <p:cNvPr id="1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63" y="3687483"/>
            <a:ext cx="1168096" cy="1168096"/>
          </a:xfrm>
          <a:prstGeom prst="rect">
            <a:avLst/>
          </a:prstGeom>
        </p:spPr>
      </p:pic>
      <p:pic>
        <p:nvPicPr>
          <p:cNvPr id="1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30" y="2178434"/>
            <a:ext cx="1168096" cy="1168096"/>
          </a:xfrm>
          <a:prstGeom prst="rect">
            <a:avLst/>
          </a:prstGeom>
        </p:spPr>
      </p:pic>
      <p:pic>
        <p:nvPicPr>
          <p:cNvPr id="2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21" y="4682214"/>
            <a:ext cx="641676" cy="641676"/>
          </a:xfrm>
          <a:prstGeom prst="rect">
            <a:avLst/>
          </a:prstGeom>
        </p:spPr>
      </p:pic>
      <p:pic>
        <p:nvPicPr>
          <p:cNvPr id="2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89" y="4040538"/>
            <a:ext cx="641676" cy="641676"/>
          </a:xfrm>
          <a:prstGeom prst="rect">
            <a:avLst/>
          </a:prstGeom>
        </p:spPr>
      </p:pic>
      <p:pic>
        <p:nvPicPr>
          <p:cNvPr id="2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43" y="1769422"/>
            <a:ext cx="641676" cy="641676"/>
          </a:xfrm>
          <a:prstGeom prst="rect">
            <a:avLst/>
          </a:prstGeom>
        </p:spPr>
      </p:pic>
      <p:pic>
        <p:nvPicPr>
          <p:cNvPr id="2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89" y="2178508"/>
            <a:ext cx="641676" cy="641676"/>
          </a:xfrm>
          <a:prstGeom prst="rect">
            <a:avLst/>
          </a:prstGeom>
        </p:spPr>
      </p:pic>
      <p:pic>
        <p:nvPicPr>
          <p:cNvPr id="2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7" y="3754462"/>
            <a:ext cx="641676" cy="641676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77" y="1857596"/>
            <a:ext cx="641676" cy="641676"/>
          </a:xfrm>
          <a:prstGeom prst="rect">
            <a:avLst/>
          </a:prstGeom>
        </p:spPr>
      </p:pic>
      <p:pic>
        <p:nvPicPr>
          <p:cNvPr id="2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63" y="5315020"/>
            <a:ext cx="641676" cy="641676"/>
          </a:xfrm>
          <a:prstGeom prst="rect">
            <a:avLst/>
          </a:prstGeom>
        </p:spPr>
      </p:pic>
      <p:pic>
        <p:nvPicPr>
          <p:cNvPr id="2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4" y="2011629"/>
            <a:ext cx="399469" cy="399469"/>
          </a:xfrm>
          <a:prstGeom prst="rect">
            <a:avLst/>
          </a:prstGeom>
        </p:spPr>
      </p:pic>
      <p:pic>
        <p:nvPicPr>
          <p:cNvPr id="2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31" y="2908535"/>
            <a:ext cx="399469" cy="399469"/>
          </a:xfrm>
          <a:prstGeom prst="rect">
            <a:avLst/>
          </a:prstGeom>
        </p:spPr>
      </p:pic>
      <p:pic>
        <p:nvPicPr>
          <p:cNvPr id="2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3" y="3949218"/>
            <a:ext cx="399469" cy="399469"/>
          </a:xfrm>
          <a:prstGeom prst="rect">
            <a:avLst/>
          </a:prstGeom>
        </p:spPr>
      </p:pic>
      <p:pic>
        <p:nvPicPr>
          <p:cNvPr id="3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44" y="3346530"/>
            <a:ext cx="399469" cy="399469"/>
          </a:xfrm>
          <a:prstGeom prst="rect">
            <a:avLst/>
          </a:prstGeom>
        </p:spPr>
      </p:pic>
      <p:pic>
        <p:nvPicPr>
          <p:cNvPr id="3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98" y="3558719"/>
            <a:ext cx="399469" cy="399469"/>
          </a:xfrm>
          <a:prstGeom prst="rect">
            <a:avLst/>
          </a:prstGeom>
        </p:spPr>
      </p:pic>
      <p:pic>
        <p:nvPicPr>
          <p:cNvPr id="3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38" y="4803317"/>
            <a:ext cx="399469" cy="3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Everyone wants to review emails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32990" y="8432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DELIVER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-BoldMT" charset="0"/>
              </a:rPr>
              <a:t>M</a:t>
            </a:r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ulti-page forms FTW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4609"/>
            <a:ext cx="3988121" cy="4351338"/>
          </a:xfr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 rot="16200000">
            <a:off x="580278" y="84323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FORMS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80" y="2234609"/>
            <a:ext cx="2867660" cy="4336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8201" y="1842424"/>
            <a:ext cx="398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First do this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4980" y="1865277"/>
            <a:ext cx="286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Then do this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12" y="3215640"/>
            <a:ext cx="1833517" cy="1417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16512" y="2661642"/>
            <a:ext cx="18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Next do this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9800" y="1875354"/>
            <a:ext cx="152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Get this</a:t>
            </a:r>
          </a:p>
          <a:p>
            <a:pPr algn="ctr"/>
            <a:endParaRPr lang="en-US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31%+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RFI Conversions</a:t>
            </a:r>
          </a:p>
          <a:p>
            <a:pPr algn="ctr"/>
            <a:endParaRPr lang="en-US" sz="1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85%+</a:t>
            </a:r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Page 2 Completions</a:t>
            </a:r>
          </a:p>
          <a:p>
            <a:pPr algn="ctr"/>
            <a:endParaRPr lang="en-US" sz="1400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Where are my UTMs?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0783"/>
            <a:ext cx="8418534" cy="2173763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80278" y="84323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FORMS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56" y="4084641"/>
            <a:ext cx="7402360" cy="21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Survey says</a:t>
            </a:r>
            <a:r>
              <a:rPr lang="mr-IN" b="1" dirty="0" smtClean="0">
                <a:solidFill>
                  <a:schemeClr val="bg1"/>
                </a:solidFill>
                <a:latin typeface="Arial-BoldMT" charset="0"/>
              </a:rPr>
              <a:t>…</a:t>
            </a:r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 not too pretty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611792"/>
            <a:ext cx="7779077" cy="2458744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580278" y="84323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FORMS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1" y="1964344"/>
            <a:ext cx="3988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Please indulge this brief rant</a:t>
            </a:r>
            <a:r>
              <a:rPr lang="mr-IN" sz="20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Tricky to set up—totally worth it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22" y="1838151"/>
            <a:ext cx="6178078" cy="4351338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488329" y="843239"/>
            <a:ext cx="106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SOURCES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5"/>
            <a:ext cx="4172211" cy="436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Start with 1 source from each Source Type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Let it run overnight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Tweak, rinse, repeat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Once they’re working correctly, then add ALL of your sources</a:t>
            </a:r>
          </a:p>
        </p:txBody>
      </p:sp>
    </p:spTree>
    <p:extLst>
      <p:ext uri="{BB962C8B-B14F-4D97-AF65-F5344CB8AC3E}">
        <p14:creationId xmlns:p14="http://schemas.microsoft.com/office/powerpoint/2010/main" val="2332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Loading historical data? Call Slate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TextBox 3"/>
          <p:cNvSpPr txBox="1"/>
          <p:nvPr/>
        </p:nvSpPr>
        <p:spPr>
          <a:xfrm rot="16200000">
            <a:off x="488329" y="843239"/>
            <a:ext cx="106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SOURCES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Making the most of first sources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88329" y="843239"/>
            <a:ext cx="106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SOURCES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4172211" cy="436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First Source Report:</a:t>
            </a:r>
            <a:b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Briefcase ID included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Warning: First Source </a:t>
            </a:r>
            <a:r>
              <a:rPr lang="en-US" dirty="0" smtClean="0">
                <a:solidFill>
                  <a:schemeClr val="accent1"/>
                </a:solidFill>
                <a:latin typeface="ArialMT" charset="0"/>
              </a:rPr>
              <a:t>≠ Lead Source 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Customer acquisition </a:t>
            </a:r>
            <a:r>
              <a:rPr lang="en-US" dirty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osts by source 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When do applicants and enrolls show up on your radar?</a:t>
            </a:r>
            <a:endParaRPr lang="en-US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10" y="1727759"/>
            <a:ext cx="6394390" cy="42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1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Going beyond first sources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88329" y="843239"/>
            <a:ext cx="106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SOURCES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104373"/>
            <a:ext cx="345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Paid Sources Report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6364" y="2116900"/>
            <a:ext cx="345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Popular 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5635" y="2116901"/>
            <a:ext cx="345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Attribution Model?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24" y="2723247"/>
            <a:ext cx="1396314" cy="733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24" y="3914368"/>
            <a:ext cx="2290325" cy="1272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9" y="3237827"/>
            <a:ext cx="1030709" cy="948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5" y="2566038"/>
            <a:ext cx="2667000" cy="3359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01" y="2665149"/>
            <a:ext cx="3130337" cy="31609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2" y="5235987"/>
            <a:ext cx="2818714" cy="66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FB audiences: Exports = Headers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14779" y="843239"/>
            <a:ext cx="101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QUERIES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67" y="3924861"/>
            <a:ext cx="9391133" cy="235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5913"/>
            <a:ext cx="8290466" cy="1634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766553"/>
            <a:ext cx="842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First link Slate and FB via Deliver Configuration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7427" y="3555529"/>
            <a:ext cx="842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Then build your query and rename the exports to </a:t>
            </a:r>
            <a:r>
              <a:rPr lang="en-US" b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match FB’s headers</a:t>
            </a:r>
            <a:endParaRPr lang="en-US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few things about me</a:t>
            </a:r>
            <a:r>
              <a:rPr lang="mr-I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 believe in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ugly </a:t>
            </a:r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slide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decks</a:t>
            </a:r>
          </a:p>
          <a:p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Not a Slate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fanboy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Cut</a:t>
            </a:r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, paste and pray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coder</a:t>
            </a:r>
          </a:p>
          <a:p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Strategically lazy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14" y="1825625"/>
            <a:ext cx="2401213" cy="1802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02" y="3763354"/>
            <a:ext cx="2702837" cy="1802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3"/>
          <a:stretch/>
        </p:blipFill>
        <p:spPr>
          <a:xfrm>
            <a:off x="8567803" y="1825625"/>
            <a:ext cx="2785997" cy="1802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6" t="1" b="24"/>
          <a:stretch/>
        </p:blipFill>
        <p:spPr>
          <a:xfrm>
            <a:off x="8471340" y="3762903"/>
            <a:ext cx="2882460" cy="180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Adding queries to emails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14779" y="843239"/>
            <a:ext cx="101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QUERIES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1845379"/>
            <a:ext cx="5447173" cy="3267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21" y="2161088"/>
            <a:ext cx="5295448" cy="41645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158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Usually reliable, rarely pretty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95192" y="843239"/>
            <a:ext cx="105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REPORTS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64" y="1690688"/>
            <a:ext cx="7955071" cy="47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Favs: Funnels and email tracking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95192" y="843239"/>
            <a:ext cx="105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REPORTS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6835346" cy="436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Slate’s out-of-the-box funnel—start there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Email Tracking:</a:t>
            </a:r>
            <a:b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Briefcase ID included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What we focus on: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Deliverability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Open rate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75" y="1825625"/>
            <a:ext cx="3563625" cy="43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They’re almost virtually flawless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63096" y="843239"/>
            <a:ext cx="91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EVENTS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6030599"/>
            <a:ext cx="549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**Set your registration deadline to the end of the event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856" y="5019385"/>
            <a:ext cx="1723944" cy="1318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8919"/>
            <a:ext cx="4968240" cy="3613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35" y="2188919"/>
            <a:ext cx="5288365" cy="2514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601762" y="5746106"/>
            <a:ext cx="101460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1766553"/>
            <a:ext cx="49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Same set up as any other event except</a:t>
            </a:r>
            <a:r>
              <a:rPr lang="mr-IN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5435" y="1779387"/>
            <a:ext cx="49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Add your meeting or webinar URL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9053" y="5019385"/>
            <a:ext cx="2397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Use this merge field</a:t>
            </a:r>
          </a:p>
          <a:p>
            <a:r>
              <a:rPr lang="en-US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or any </a:t>
            </a:r>
            <a:r>
              <a:rPr lang="en-US" b="1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comms</a:t>
            </a:r>
            <a:endParaRPr lang="en-US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Strengths and weaknesses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688484" y="84323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1" y="1825625"/>
            <a:ext cx="3153032" cy="436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Strengths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Identity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Insight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Engagement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Stealth apps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33" y="1825625"/>
            <a:ext cx="3539613" cy="33685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00768" y="1825625"/>
            <a:ext cx="3153032" cy="436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Weaknesses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Reliability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Ease of use</a:t>
            </a:r>
          </a:p>
        </p:txBody>
      </p:sp>
    </p:spTree>
    <p:extLst>
      <p:ext uri="{BB962C8B-B14F-4D97-AF65-F5344CB8AC3E}">
        <p14:creationId xmlns:p14="http://schemas.microsoft.com/office/powerpoint/2010/main" val="15180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Ping doesn’t really pong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688484" y="84323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04" y="1808334"/>
            <a:ext cx="8205592" cy="46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Unlocking lead sources?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688484" y="84323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3539"/>
            <a:ext cx="3183601" cy="487262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21688" y="1957919"/>
            <a:ext cx="6932112" cy="436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Ping + Rules + Interactions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UTM via Ping as filter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Rule setting interaction based on UTM</a:t>
            </a:r>
            <a:endParaRPr lang="en-US" dirty="0" smtClean="0">
              <a:solidFill>
                <a:schemeClr val="accent1"/>
              </a:solidFill>
              <a:latin typeface="ArialMT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Interactions based on ad campaign or agency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MT" charset="0"/>
                <a:ea typeface="Arial" charset="0"/>
                <a:cs typeface="Arial" charset="0"/>
              </a:rPr>
              <a:t>Queries and reports based on those interactions</a:t>
            </a:r>
          </a:p>
          <a:p>
            <a:endParaRPr lang="en-US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Videos are a great way to document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68072" y="84323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RANDOM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41" y="2245985"/>
            <a:ext cx="9341117" cy="32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Oops: batch management 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68072" y="84323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RANDOM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66" y="1869162"/>
            <a:ext cx="5433907" cy="30535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22" y="2605414"/>
            <a:ext cx="5536852" cy="3650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2998244" y="2254685"/>
            <a:ext cx="1022611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-BoldMT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Arial-BoldMT" charset="0"/>
              </a:rPr>
              <a:t> final thoughts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68072" y="84323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RANDOM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941534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• Pin your favorite/most frequently used exports and filters for each query base—huge time saver • The Application query base doesn’t automatically suppress email sends to students who have opted out of </a:t>
            </a:r>
            <a:r>
              <a:rPr lang="en-US" sz="24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comms</a:t>
            </a:r>
            <a:r>
              <a:rPr lang="en-US" sz="24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—don’t forget to add the Tag filter + Not In + Opt Out • In Relationships, Parent 1 is always the father—just the way the table works—so be careful not to annoy moms by only </a:t>
            </a:r>
            <a:r>
              <a:rPr lang="en-US" sz="24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CCing</a:t>
            </a:r>
            <a:r>
              <a:rPr lang="en-US" sz="24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Parent 1 • And be careful </a:t>
            </a:r>
            <a:r>
              <a:rPr lang="en-US" sz="24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CCing</a:t>
            </a:r>
            <a:r>
              <a:rPr lang="en-US" sz="24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parents—if the parent opts out of messages it will also opt the student out—use the relationship base for parent queries and emails •</a:t>
            </a:r>
            <a:endParaRPr lang="en-US" sz="24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34375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Was that 43 total?</a:t>
            </a:r>
            <a:endParaRPr lang="en-US" sz="32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few things about Wheaton</a:t>
            </a:r>
            <a:r>
              <a:rPr lang="mr-I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24855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Small liberal arts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college 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Located in Norton MA 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~1,800 students 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3 years using Slate</a:t>
            </a:r>
          </a:p>
          <a:p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3 core Slate team members</a:t>
            </a:r>
          </a:p>
          <a:p>
            <a:endParaRPr lang="en-US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55" y="1825624"/>
            <a:ext cx="5391472" cy="35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OK, let’s dive into this</a:t>
            </a:r>
            <a:r>
              <a:rPr lang="mr-I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104373"/>
            <a:ext cx="345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Deep thoughts</a:t>
            </a:r>
          </a:p>
          <a:p>
            <a:pPr algn="ctr"/>
            <a:r>
              <a:rPr lang="en-US" sz="20000" dirty="0"/>
              <a:t>🤔</a:t>
            </a:r>
            <a:endParaRPr lang="en-US" sz="20000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6364" y="2116900"/>
            <a:ext cx="345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Best practices</a:t>
            </a:r>
          </a:p>
          <a:p>
            <a:pPr algn="ctr"/>
            <a:r>
              <a:rPr lang="en-US" sz="20000" dirty="0"/>
              <a:t>👍</a:t>
            </a:r>
            <a:endParaRPr lang="en-US" sz="20000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5635" y="2116901"/>
            <a:ext cx="345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Tactics and details</a:t>
            </a:r>
          </a:p>
          <a:p>
            <a:pPr algn="ctr"/>
            <a:r>
              <a:rPr lang="en-US" sz="20000" dirty="0"/>
              <a:t>🔩</a:t>
            </a:r>
            <a:endParaRPr lang="en-US" sz="20000" b="1" dirty="0" smtClean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7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Slate is a relational database—duh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73" y="1825625"/>
            <a:ext cx="4981853" cy="4351338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599514" y="84323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SET UP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“We’ve always done it this way.” 😨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97" y="1825625"/>
            <a:ext cx="6809605" cy="4351338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99514" y="84323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SET UP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Rowing with admissions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81" y="2001973"/>
            <a:ext cx="7178838" cy="3659525"/>
          </a:xfrm>
        </p:spPr>
      </p:pic>
      <p:sp>
        <p:nvSpPr>
          <p:cNvPr id="9" name="TextBox 8"/>
          <p:cNvSpPr txBox="1"/>
          <p:nvPr/>
        </p:nvSpPr>
        <p:spPr>
          <a:xfrm rot="16200000">
            <a:off x="599514" y="84323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SET UP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What’s the ROI?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79" y="1825625"/>
            <a:ext cx="8956441" cy="4351338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599514" y="84323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SET UP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1126</Words>
  <Application>Microsoft Macintosh PowerPoint</Application>
  <PresentationFormat>Widescreen</PresentationFormat>
  <Paragraphs>269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Arial-BoldMT</vt:lpstr>
      <vt:lpstr>ArialMT</vt:lpstr>
      <vt:lpstr>Calibri</vt:lpstr>
      <vt:lpstr>Calibri Light</vt:lpstr>
      <vt:lpstr>Mangal</vt:lpstr>
      <vt:lpstr>Office Theme</vt:lpstr>
      <vt:lpstr>43 things  I wish I had known about Slate when I started using it</vt:lpstr>
      <vt:lpstr>So who’s here?</vt:lpstr>
      <vt:lpstr>A few things about me…</vt:lpstr>
      <vt:lpstr>A few things about Wheaton…</vt:lpstr>
      <vt:lpstr>OK, let’s dive into this…</vt:lpstr>
      <vt:lpstr>Slate is a relational database—duh</vt:lpstr>
      <vt:lpstr>“We’ve always done it this way.” 😨</vt:lpstr>
      <vt:lpstr>Rowing with admissions</vt:lpstr>
      <vt:lpstr>What’s the ROI?</vt:lpstr>
      <vt:lpstr>Let’s call it the “Knowledge” Base</vt:lpstr>
      <vt:lpstr>Service Desk: not always servicey</vt:lpstr>
      <vt:lpstr>But the Slack Slate channel is 🔥</vt:lpstr>
      <vt:lpstr>WYS(isn’t always)WYG</vt:lpstr>
      <vt:lpstr>Good folder structure = 😀</vt:lpstr>
      <vt:lpstr>Short campaigns + 2 week rule</vt:lpstr>
      <vt:lpstr>Help the lazy—?person={{Prospect-ID}} </vt:lpstr>
      <vt:lpstr>Learn to love liquid markup</vt:lpstr>
      <vt:lpstr>The kids love {{staff-assigned}}</vt:lpstr>
      <vt:lpstr>Send {{this}} when {{this}}…</vt:lpstr>
      <vt:lpstr>Don’t go crazy with populations</vt:lpstr>
      <vt:lpstr>Everyone wants to review emails</vt:lpstr>
      <vt:lpstr>Multi-page forms FTW</vt:lpstr>
      <vt:lpstr>Where are my UTMs?</vt:lpstr>
      <vt:lpstr>Survey says… not too pretty</vt:lpstr>
      <vt:lpstr>Tricky to set up—totally worth it</vt:lpstr>
      <vt:lpstr>Loading historical data? Call Slate</vt:lpstr>
      <vt:lpstr>Making the most of first sources</vt:lpstr>
      <vt:lpstr>Going beyond first sources</vt:lpstr>
      <vt:lpstr>FB audiences: Exports = Headers</vt:lpstr>
      <vt:lpstr>Adding queries to emails</vt:lpstr>
      <vt:lpstr>Usually reliable, rarely pretty</vt:lpstr>
      <vt:lpstr>Favs: Funnels and email tracking</vt:lpstr>
      <vt:lpstr>They’re almost virtually flawless</vt:lpstr>
      <vt:lpstr>Strengths and weaknesses</vt:lpstr>
      <vt:lpstr>Ping doesn’t really pong</vt:lpstr>
      <vt:lpstr>Unlocking lead sources?</vt:lpstr>
      <vt:lpstr>Videos are a great way to document</vt:lpstr>
      <vt:lpstr>Oops: batch management </vt:lpstr>
      <vt:lpstr>4 final thoughts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43 things I wish I had known about Slate when I started using it</dc:title>
  <dc:creator>Microsoft Office User</dc:creator>
  <cp:lastModifiedBy>Microsoft Office User</cp:lastModifiedBy>
  <cp:revision>83</cp:revision>
  <dcterms:created xsi:type="dcterms:W3CDTF">2020-09-27T15:17:12Z</dcterms:created>
  <dcterms:modified xsi:type="dcterms:W3CDTF">2020-09-30T14:24:45Z</dcterms:modified>
</cp:coreProperties>
</file>