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2"/>
  </p:notesMasterIdLst>
  <p:sldIdLst>
    <p:sldId id="263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7" r:id="rId10"/>
    <p:sldId id="26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124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2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EEDAFB-049A-4424-9873-56B33F3BDCB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FE2C95-25B3-4B68-B4EF-29CAC1FF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2C95-25B3-4B68-B4EF-29CAC1FFDB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2C95-25B3-4B68-B4EF-29CAC1FFD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2C95-25B3-4B68-B4EF-29CAC1FFD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2C95-25B3-4B68-B4EF-29CAC1FFD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2C95-25B3-4B68-B4EF-29CAC1FFD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91F3EB-63B1-4C64-9C3C-50130D4ABA31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prstGeom prst="rect">
            <a:avLst/>
          </a:prstGeom>
          <a:solidFill>
            <a:srgbClr val="1D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C61A4-5365-4B60-91EF-B13AA25B286E}"/>
              </a:ext>
            </a:extLst>
          </p:cNvPr>
          <p:cNvSpPr/>
          <p:nvPr userDrawn="1"/>
        </p:nvSpPr>
        <p:spPr>
          <a:xfrm>
            <a:off x="426966" y="550722"/>
            <a:ext cx="8276359" cy="5756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1DEC6-1CE0-4A98-A929-5534B047F99C}"/>
              </a:ext>
            </a:extLst>
          </p:cNvPr>
          <p:cNvSpPr txBox="1"/>
          <p:nvPr userDrawn="1"/>
        </p:nvSpPr>
        <p:spPr>
          <a:xfrm>
            <a:off x="2820573" y="997313"/>
            <a:ext cx="310948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solidFill>
                  <a:schemeClr val="accent1"/>
                </a:solidFill>
              </a:rPr>
              <a:t>Proven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D0A39-BDF8-4060-9528-A79CC5F0D59A}"/>
              </a:ext>
            </a:extLst>
          </p:cNvPr>
          <p:cNvSpPr txBox="1"/>
          <p:nvPr userDrawn="1"/>
        </p:nvSpPr>
        <p:spPr>
          <a:xfrm>
            <a:off x="2820573" y="1321747"/>
            <a:ext cx="2649682" cy="475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60" dirty="0">
                <a:solidFill>
                  <a:schemeClr val="accent1"/>
                </a:solidFill>
              </a:rPr>
              <a:t>for Families and Communities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771DDE-D20B-41DD-A791-4E4E0D647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7" r="-42" b="-124"/>
          <a:stretch/>
        </p:blipFill>
        <p:spPr>
          <a:xfrm>
            <a:off x="426966" y="2462645"/>
            <a:ext cx="2747333" cy="2614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C27AEA-69C3-4BBF-8B8C-E9A2AE87F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9" r="14506"/>
          <a:stretch/>
        </p:blipFill>
        <p:spPr>
          <a:xfrm>
            <a:off x="6147411" y="2462648"/>
            <a:ext cx="2555914" cy="21197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AB098F-B076-4F8D-B7F3-1C09C10AD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6" r="8036" b="-162"/>
          <a:stretch/>
        </p:blipFill>
        <p:spPr>
          <a:xfrm>
            <a:off x="3168532" y="2462996"/>
            <a:ext cx="2991966" cy="2618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CE9957-7C9B-45B2-B0CD-2F527FDC2E18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48" y="807928"/>
            <a:ext cx="1913227" cy="12354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EF517EA-3E62-4745-8144-E445EBF4FAFD}"/>
              </a:ext>
            </a:extLst>
          </p:cNvPr>
          <p:cNvSpPr/>
          <p:nvPr userDrawn="1"/>
        </p:nvSpPr>
        <p:spPr>
          <a:xfrm>
            <a:off x="437955" y="5025843"/>
            <a:ext cx="5743576" cy="94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DDDE2C-1AAB-4731-8B22-69765A5E6D50}"/>
              </a:ext>
            </a:extLst>
          </p:cNvPr>
          <p:cNvSpPr/>
          <p:nvPr userDrawn="1"/>
        </p:nvSpPr>
        <p:spPr>
          <a:xfrm>
            <a:off x="6159750" y="4592457"/>
            <a:ext cx="2271923" cy="166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3F2F036-F4E1-45CA-928E-498FCFAD77B7}"/>
              </a:ext>
            </a:extLst>
          </p:cNvPr>
          <p:cNvSpPr/>
          <p:nvPr userDrawn="1"/>
        </p:nvSpPr>
        <p:spPr>
          <a:xfrm>
            <a:off x="5639602" y="4582393"/>
            <a:ext cx="520148" cy="49524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7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EA7CDD-343C-4572-A581-4250475993B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B58BA4-9CBD-4432-872E-F1711AB3CC21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38BF0-F806-41BA-AEA1-567797AE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79E16-0AFF-44DC-B674-31A4938E0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5EE9-70A3-4453-B286-A7DE21F40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EB26A-27F1-40A1-9919-EF18CFB5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D3E7F-7226-4910-B58C-DAAF2302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5BE21-4E3A-40D7-9B64-BB59A9B5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05FD9-FC11-405A-B454-98735F8A449F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46CBE8C-51F7-4106-BA30-D6C0FF75B5B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0511A9-2832-40B1-AEFA-F1A8ED61BC78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9108F-D33B-4B05-A301-F7FACC3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F7134-082C-4D5B-8687-87BBE4A57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0143-3311-4BD4-AF9A-909FA094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75204-A0C9-4F2A-8222-DE2167A1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0A66-2602-4AAD-9A83-62E35F91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3959C4-9900-43AA-BF23-4C2C53456D0D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1A9C8F-828B-4CB6-AAB8-70E93BF593FF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DC51F-40D2-4F08-B225-F7B9DF164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1B3CA-CDAD-4205-B077-1F0C692DB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CCDA-6811-4AAD-B8B8-C3759CB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A958F-41B4-4EEE-8092-6228009A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5828-4FF8-4A95-9EF5-9800E046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698951-D958-4F37-BD8A-A59F48198CA3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C37D1-8C9C-41B4-A808-1A4C686E0A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140B15-E2EF-4342-8356-BF4BE4A44E7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21D0-B4D2-46EB-86DC-9846932F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5D3D6-B9CD-4EEE-A265-ED48C091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F5561-E277-4153-99DC-63066103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617C9-F07C-4499-89C0-3DF0DBA5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66F9-9B59-4F06-AABB-F40AD2E6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5B8AF-2862-4221-926D-F065AD7E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6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73C1CA-7760-4569-858B-FB7EDA7DA137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82EA2-20C0-45DF-A300-9B07CB7DEE6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063B1-0589-4CDA-BB98-0D94B4E698B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FFF77-9D1D-45DC-9BD8-1EDB41A6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18D53-F7FF-4A5C-9D1E-347D5FFB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A2770-2ACD-463D-B51C-10B675E50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413B-8243-44B5-96FB-C656C6B97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46030-2A15-49D9-AB67-EF712EF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91501-95C5-43EE-A98A-9F83AABC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9CE4-C2D5-4C0D-AAE9-36B34B8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0A7BB5-3D2D-47D3-A93F-6E9839E4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2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EB3DF1-B7CB-46CB-8F80-C692E48B15FE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FED8F2A-E83B-4FDA-A49A-38C7BE9A9B42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140B15-E2EF-4342-8356-BF4BE4A44E7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21D0-B4D2-46EB-86DC-9846932F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5D3D6-B9CD-4EEE-A265-ED48C091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F5561-E277-4153-99DC-63066103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617C9-F07C-4499-89C0-3DF0DBA5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66F9-9B59-4F06-AABB-F40AD2E6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5B8AF-2862-4221-926D-F065AD7E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09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279823-5A90-4FE9-BD13-00A70A4DAA8C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4A716CA-2882-47F1-8C54-3B4BDE66A7D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063B1-0589-4CDA-BB98-0D94B4E698B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FFF77-9D1D-45DC-9BD8-1EDB41A6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18D53-F7FF-4A5C-9D1E-347D5FFB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A2770-2ACD-463D-B51C-10B675E50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413B-8243-44B5-96FB-C656C6B97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46030-2A15-49D9-AB67-EF712EF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91501-95C5-43EE-A98A-9F83AABC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9CE4-C2D5-4C0D-AAE9-36B34B8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0A7BB5-3D2D-47D3-A93F-6E9839E4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0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F56B5-1CE4-45B4-8A54-05576CC13E91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99BF0F3-3FE0-42AC-9151-0E223315055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7B1808-189C-4D32-ADFA-7BD3D7983F79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3C03-2A77-4661-9D97-BF0B5A9C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2B4-6FA9-4283-A45B-71D17A9D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AF6B-A630-43C1-80BE-EE6DEE94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D77D-08B7-4B01-8F63-12CEDCA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32C525-751D-493B-B910-C6796887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7" y="283369"/>
            <a:ext cx="7886700" cy="89997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8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7BE251-DC16-4B4B-9E8A-DBD2228DC11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A94BFD-3526-4412-A524-1A4BEF3574C5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080DD-A56F-4CD6-8190-8F70A2A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1DFB1-CB98-4EC3-B643-F7D82E92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7E30-BE39-4455-BEED-F9FDB027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EDE9-3043-4BB8-AE17-402DC68E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5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9B4271-C83E-47FA-968F-05B3B5A35FD8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6E46974-8CD7-4189-A3CD-953EE0799D7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140B15-E2EF-4342-8356-BF4BE4A44E7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21D0-B4D2-46EB-86DC-9846932F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5D3D6-B9CD-4EEE-A265-ED48C091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F5561-E277-4153-99DC-63066103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617C9-F07C-4499-89C0-3DF0DBA5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66F9-9B59-4F06-AABB-F40AD2E6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5B8AF-2862-4221-926D-F065AD7E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E42328-7482-49DA-9061-F8A183BE4D43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BCBD2D5-53DD-4094-9885-9B164B0DC10E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9063B1-0589-4CDA-BB98-0D94B4E698BC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FFF77-9D1D-45DC-9BD8-1EDB41A6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18D53-F7FF-4A5C-9D1E-347D5FFB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A2770-2ACD-463D-B51C-10B675E50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413B-8243-44B5-96FB-C656C6B97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46030-2A15-49D9-AB67-EF712EF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91501-95C5-43EE-A98A-9F83AABC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9CE4-C2D5-4C0D-AAE9-36B34B8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0A7BB5-3D2D-47D3-A93F-6E9839E4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951"/>
            <a:ext cx="7886700" cy="899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24BB0C-BFC7-45E9-A9A6-193721CECD77}"/>
              </a:ext>
            </a:extLst>
          </p:cNvPr>
          <p:cNvCxnSpPr>
            <a:cxnSpLocks/>
          </p:cNvCxnSpPr>
          <p:nvPr userDrawn="1"/>
        </p:nvCxnSpPr>
        <p:spPr>
          <a:xfrm>
            <a:off x="0" y="1078193"/>
            <a:ext cx="7381301" cy="0"/>
          </a:xfrm>
          <a:prstGeom prst="line">
            <a:avLst/>
          </a:prstGeom>
          <a:ln w="38100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87EB819-1AA5-4DEA-A6FA-FE302ECE554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E3F886-4F7E-47BA-8271-F0A05D75D6B2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FB0B-9560-48D4-9781-D951CBEF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3F0EF-15CB-4102-A8C2-1A00FE5A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A9A57-B7B5-4274-910F-D278FC74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71854-A9F8-4960-9387-54414172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8DF96D-0594-49EC-BE2D-8E5B966D2C4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B38081-67E8-456D-B7F7-0E940DF9E0B5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993DC-BAEC-4DA2-B1FC-EBA34151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DF677-5552-4A72-9E83-BE1D7A6F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CDC9F-E477-401B-8A7B-1B5F2E33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993DC-BAEC-4DA2-B1FC-EBA34151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DF677-5552-4A72-9E83-BE1D7A6F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99AFC5-BDA4-4F1A-879C-849B4E739306}"/>
              </a:ext>
            </a:extLst>
          </p:cNvPr>
          <p:cNvCxnSpPr>
            <a:cxnSpLocks/>
          </p:cNvCxnSpPr>
          <p:nvPr/>
        </p:nvCxnSpPr>
        <p:spPr>
          <a:xfrm>
            <a:off x="0" y="1292101"/>
            <a:ext cx="9144000" cy="0"/>
          </a:xfrm>
          <a:prstGeom prst="line">
            <a:avLst/>
          </a:prstGeom>
          <a:ln w="130175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7A4D8D-4964-448A-A0FA-D9D6F9B38EAF}"/>
              </a:ext>
            </a:extLst>
          </p:cNvPr>
          <p:cNvCxnSpPr>
            <a:cxnSpLocks/>
          </p:cNvCxnSpPr>
          <p:nvPr/>
        </p:nvCxnSpPr>
        <p:spPr>
          <a:xfrm>
            <a:off x="0" y="1418879"/>
            <a:ext cx="9144000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A05EC6-BB47-4E1C-AF96-5EC5E026E689}"/>
              </a:ext>
            </a:extLst>
          </p:cNvPr>
          <p:cNvCxnSpPr>
            <a:cxnSpLocks/>
          </p:cNvCxnSpPr>
          <p:nvPr/>
        </p:nvCxnSpPr>
        <p:spPr>
          <a:xfrm>
            <a:off x="0" y="1292101"/>
            <a:ext cx="9144000" cy="0"/>
          </a:xfrm>
          <a:prstGeom prst="line">
            <a:avLst/>
          </a:prstGeom>
          <a:ln w="130175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A91D01-6411-467F-9C2F-F4375608CD60}"/>
              </a:ext>
            </a:extLst>
          </p:cNvPr>
          <p:cNvCxnSpPr>
            <a:cxnSpLocks/>
          </p:cNvCxnSpPr>
          <p:nvPr/>
        </p:nvCxnSpPr>
        <p:spPr>
          <a:xfrm>
            <a:off x="0" y="1418879"/>
            <a:ext cx="9144000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10A98-D364-4AFC-BC2A-928B2CB67594}"/>
              </a:ext>
            </a:extLst>
          </p:cNvPr>
          <p:cNvSpPr/>
          <p:nvPr userDrawn="1"/>
        </p:nvSpPr>
        <p:spPr>
          <a:xfrm>
            <a:off x="0" y="2092787"/>
            <a:ext cx="9144000" cy="379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7E6726-250E-4B9E-892E-38AAF84C4AC7}"/>
              </a:ext>
            </a:extLst>
          </p:cNvPr>
          <p:cNvCxnSpPr>
            <a:cxnSpLocks/>
          </p:cNvCxnSpPr>
          <p:nvPr userDrawn="1"/>
        </p:nvCxnSpPr>
        <p:spPr>
          <a:xfrm>
            <a:off x="0" y="1292101"/>
            <a:ext cx="9144000" cy="0"/>
          </a:xfrm>
          <a:prstGeom prst="line">
            <a:avLst/>
          </a:prstGeom>
          <a:ln w="130175">
            <a:solidFill>
              <a:srgbClr val="1D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7B3E13-0C63-4FF6-A7EF-B128CD09E9B1}"/>
              </a:ext>
            </a:extLst>
          </p:cNvPr>
          <p:cNvCxnSpPr>
            <a:cxnSpLocks/>
          </p:cNvCxnSpPr>
          <p:nvPr userDrawn="1"/>
        </p:nvCxnSpPr>
        <p:spPr>
          <a:xfrm>
            <a:off x="0" y="1418879"/>
            <a:ext cx="9144000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3F6765-FC35-784B-8158-D97C060B0EB7}"/>
              </a:ext>
            </a:extLst>
          </p:cNvPr>
          <p:cNvSpPr txBox="1"/>
          <p:nvPr userDrawn="1"/>
        </p:nvSpPr>
        <p:spPr>
          <a:xfrm>
            <a:off x="1474211" y="170145"/>
            <a:ext cx="31094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Proven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98843-76A4-4449-BD42-86E7ED788D07}"/>
              </a:ext>
            </a:extLst>
          </p:cNvPr>
          <p:cNvSpPr txBox="1"/>
          <p:nvPr userDrawn="1"/>
        </p:nvSpPr>
        <p:spPr>
          <a:xfrm>
            <a:off x="1474211" y="629659"/>
            <a:ext cx="3109480" cy="475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80" dirty="0"/>
              <a:t>for Families and Communities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105748-6E60-E74D-B00E-10740AA0A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696" y="2092786"/>
            <a:ext cx="4454306" cy="37941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5D5210B-6FCF-D04C-AE0E-7CF906254EF3}"/>
              </a:ext>
            </a:extLst>
          </p:cNvPr>
          <p:cNvSpPr/>
          <p:nvPr userDrawn="1"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00F46F-C3EF-4AC1-B28E-3BEA52E7F37B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43" y="170145"/>
            <a:ext cx="1357268" cy="8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179187-4CE1-486F-8225-09F648B1E244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455" y="116227"/>
            <a:ext cx="1652530" cy="1067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3F2A33-CA33-4583-AABA-279BB843BBD0}"/>
              </a:ext>
            </a:extLst>
          </p:cNvPr>
          <p:cNvSpPr/>
          <p:nvPr/>
        </p:nvSpPr>
        <p:spPr>
          <a:xfrm>
            <a:off x="0" y="6631190"/>
            <a:ext cx="9144000" cy="228600"/>
          </a:xfrm>
          <a:prstGeom prst="rect">
            <a:avLst/>
          </a:prstGeom>
          <a:solidFill>
            <a:srgbClr val="1D2432"/>
          </a:solidFill>
          <a:ln>
            <a:solidFill>
              <a:srgbClr val="1D2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945ED-E870-413E-827F-6A2B87CF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906F-938F-4A66-BA05-ED6C7D16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3AF3C-4752-4C8A-8721-D4876C1E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EFF6D-3207-4164-ADB1-FA0266E8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93895-95E4-42AD-8C91-AEAB1468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EFA63-F977-4C8F-A3CE-F1A9858F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60016-E821-48F4-B3BE-2FBA492C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15" y="168165"/>
            <a:ext cx="7886700" cy="72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D8523-34C4-488F-A103-D3013FB0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37621-3C53-4C8A-A431-12C90C0C7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81C9D-111E-497A-B8CC-FC4D8E05D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33FB2-3A9B-4800-8CA2-97DCB101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5615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F894F6-EA0C-446F-AAB8-BC9A70A5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00" r:id="rId15"/>
    <p:sldLayoutId id="2147483701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86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EFB364-5D68-483B-9E36-548CABC556B5}"/>
              </a:ext>
            </a:extLst>
          </p:cNvPr>
          <p:cNvSpPr txBox="1">
            <a:spLocks/>
          </p:cNvSpPr>
          <p:nvPr/>
        </p:nvSpPr>
        <p:spPr>
          <a:xfrm>
            <a:off x="180975" y="2310928"/>
            <a:ext cx="4018264" cy="3479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Charleston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710 Johnnie Dodds Blvd, Ste 200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Mount Pleasant, SC 29464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bg1"/>
                </a:solidFill>
              </a:rPr>
              <a:t>Atlanta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3490 Piedmont Rd NE, Ste 1250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Atlanta, GA 30305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San Francisco 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1100 Moraga Way, Suite 202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Moraga, CA 94556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429008-CEEE-4BD8-8C77-A78995355B5A}"/>
              </a:ext>
            </a:extLst>
          </p:cNvPr>
          <p:cNvSpPr/>
          <p:nvPr/>
        </p:nvSpPr>
        <p:spPr>
          <a:xfrm>
            <a:off x="3130062" y="5907959"/>
            <a:ext cx="5861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info@mstservices.com</a:t>
            </a:r>
          </a:p>
          <a:p>
            <a:pPr algn="r"/>
            <a:r>
              <a:rPr lang="en-US" sz="1400" dirty="0"/>
              <a:t>www.mstservices.com</a:t>
            </a:r>
          </a:p>
          <a:p>
            <a:pPr algn="r"/>
            <a:r>
              <a:rPr lang="en-US" sz="1400" dirty="0"/>
              <a:t>843.856.8226</a:t>
            </a:r>
          </a:p>
        </p:txBody>
      </p:sp>
    </p:spTree>
    <p:extLst>
      <p:ext uri="{BB962C8B-B14F-4D97-AF65-F5344CB8AC3E}">
        <p14:creationId xmlns:p14="http://schemas.microsoft.com/office/powerpoint/2010/main" val="324534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DA7B-EBFB-4356-966E-AE627905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6" y="445270"/>
            <a:ext cx="7097764" cy="723434"/>
          </a:xfrm>
        </p:spPr>
        <p:txBody>
          <a:bodyPr>
            <a:normAutofit/>
          </a:bodyPr>
          <a:lstStyle/>
          <a:p>
            <a:r>
              <a:rPr lang="en-US" sz="2800" dirty="0"/>
              <a:t>Incarceration: Ineffective and Costly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157653-9374-4244-B9AF-5164C2EF4157}"/>
              </a:ext>
            </a:extLst>
          </p:cNvPr>
          <p:cNvGrpSpPr/>
          <p:nvPr/>
        </p:nvGrpSpPr>
        <p:grpSpPr>
          <a:xfrm>
            <a:off x="690938" y="1767530"/>
            <a:ext cx="7704974" cy="3897968"/>
            <a:chOff x="2166416" y="4119415"/>
            <a:chExt cx="7426779" cy="27066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00E9CC-EA1B-440F-A05A-7D591395F6D2}"/>
                </a:ext>
              </a:extLst>
            </p:cNvPr>
            <p:cNvSpPr/>
            <p:nvPr/>
          </p:nvSpPr>
          <p:spPr>
            <a:xfrm>
              <a:off x="2166416" y="4119415"/>
              <a:ext cx="3713388" cy="1350334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U.S. cost per </a:t>
              </a:r>
              <a:r>
                <a:rPr lang="en-US" dirty="0"/>
                <a:t>youth</a:t>
              </a:r>
              <a:r>
                <a:rPr lang="en-US" sz="2000" dirty="0"/>
                <a:t> incarcerated:</a:t>
              </a:r>
            </a:p>
            <a:p>
              <a:pPr algn="ctr"/>
              <a:r>
                <a:rPr lang="en-US" sz="5000" dirty="0"/>
                <a:t>$115,000</a:t>
              </a:r>
            </a:p>
            <a:p>
              <a:pPr algn="ctr"/>
              <a:r>
                <a:rPr lang="en-US" dirty="0"/>
                <a:t>per year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4465FD-14A0-4061-88AA-E4C09E80A4CC}"/>
                </a:ext>
              </a:extLst>
            </p:cNvPr>
            <p:cNvSpPr/>
            <p:nvPr/>
          </p:nvSpPr>
          <p:spPr>
            <a:xfrm>
              <a:off x="5879805" y="4125433"/>
              <a:ext cx="3713388" cy="1350334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/>
                <a:t>70-80% </a:t>
              </a:r>
            </a:p>
            <a:p>
              <a:pPr algn="ctr"/>
              <a:r>
                <a:rPr lang="en-US" dirty="0"/>
                <a:t>of juveniles sent to youth prisons are re-arrested within 2 years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EFE142-63F1-43E3-A1F9-D100F137F9D7}"/>
                </a:ext>
              </a:extLst>
            </p:cNvPr>
            <p:cNvSpPr/>
            <p:nvPr/>
          </p:nvSpPr>
          <p:spPr>
            <a:xfrm>
              <a:off x="2166416" y="5475767"/>
              <a:ext cx="7426779" cy="1350334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Each year, the U.S. loses between</a:t>
              </a:r>
            </a:p>
            <a:p>
              <a:pPr algn="ctr"/>
              <a:r>
                <a:rPr lang="en-US" sz="5000" dirty="0"/>
                <a:t>$8 billion and $21 billion</a:t>
              </a:r>
            </a:p>
            <a:p>
              <a:pPr algn="ctr"/>
              <a:r>
                <a:rPr lang="en-US" dirty="0"/>
                <a:t>due to incarceration of youth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094C82-9A6B-4BB2-A484-D44EA3D7301C}"/>
              </a:ext>
            </a:extLst>
          </p:cNvPr>
          <p:cNvSpPr txBox="1"/>
          <p:nvPr/>
        </p:nvSpPr>
        <p:spPr>
          <a:xfrm>
            <a:off x="3340221" y="3466534"/>
            <a:ext cx="1484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Justice Policy Institute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1A728-E4B5-400A-A742-A6660539F341}"/>
              </a:ext>
            </a:extLst>
          </p:cNvPr>
          <p:cNvSpPr txBox="1"/>
          <p:nvPr/>
        </p:nvSpPr>
        <p:spPr>
          <a:xfrm>
            <a:off x="6949664" y="3496737"/>
            <a:ext cx="1727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Annie E. Casey Foundation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534F4-CF15-438B-B988-C33C5061ACD2}"/>
              </a:ext>
            </a:extLst>
          </p:cNvPr>
          <p:cNvSpPr txBox="1"/>
          <p:nvPr/>
        </p:nvSpPr>
        <p:spPr>
          <a:xfrm>
            <a:off x="7143750" y="5432721"/>
            <a:ext cx="1484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Justice Policy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1238-341F-4116-AC73-9FA79664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A740-9852-41E3-AD36-DD63FF4F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9" y="119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MST: Scientifically Proven to Transform Lives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32F6F-89FC-47F6-8CE5-C8E08B56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45" y="1205292"/>
            <a:ext cx="7052779" cy="1100657"/>
          </a:xfrm>
          <a:solidFill>
            <a:schemeClr val="bg1"/>
          </a:solidFill>
          <a:ln w="38100">
            <a:noFill/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MST Therapists work in the home, school and community and are on call 24/7 to provide caregivers with the tools they need to transform the lives of troubled youth.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05D2D-D0E1-4DB3-A06D-D2FA68A16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79"/>
          <a:stretch/>
        </p:blipFill>
        <p:spPr>
          <a:xfrm>
            <a:off x="643042" y="2434020"/>
            <a:ext cx="7776774" cy="342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A2CB5-176B-441A-80F9-BF66F8D0D5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3" t="25635" r="13052" b="15466"/>
          <a:stretch/>
        </p:blipFill>
        <p:spPr>
          <a:xfrm>
            <a:off x="643040" y="2963500"/>
            <a:ext cx="7776774" cy="2417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6DEC8-9B4C-438F-933F-FD061E7D90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67"/>
          <a:stretch/>
        </p:blipFill>
        <p:spPr>
          <a:xfrm>
            <a:off x="3094674" y="5353851"/>
            <a:ext cx="3125339" cy="28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50953-FE11-45A7-9F7D-B51E3CDC9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67" y="2434020"/>
            <a:ext cx="2583119" cy="6457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C3CCF-62C5-4C10-B329-9AC38DD9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6DEE-7250-49C5-9FFD-3989F11E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" y="14526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Dramatic Cost Savings for Communities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29767-C1AA-4ADA-87A8-6ACF07521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94" y="2823418"/>
            <a:ext cx="3694788" cy="2411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268FC-CC73-4F72-9CAD-CB6BF29AD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5" y="1430998"/>
            <a:ext cx="4336496" cy="12486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ED0FF8-72F1-4821-B87E-5BFFF2F4CEDF}"/>
              </a:ext>
            </a:extLst>
          </p:cNvPr>
          <p:cNvGrpSpPr/>
          <p:nvPr/>
        </p:nvGrpSpPr>
        <p:grpSpPr>
          <a:xfrm>
            <a:off x="4931220" y="2319777"/>
            <a:ext cx="4132776" cy="3055339"/>
            <a:chOff x="4849300" y="2319777"/>
            <a:chExt cx="4132776" cy="3055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7387D2-8017-4EB4-AB1B-05F56E5E9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9300" y="2319777"/>
              <a:ext cx="3583702" cy="15495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0420AC-1F1B-4044-B1BC-27CC0EFB5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46"/>
            <a:stretch/>
          </p:blipFill>
          <p:spPr>
            <a:xfrm>
              <a:off x="5418378" y="3907016"/>
              <a:ext cx="3563698" cy="14681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4DD0CE-3A8F-47B7-8E58-BE32A91B6224}"/>
              </a:ext>
            </a:extLst>
          </p:cNvPr>
          <p:cNvSpPr txBox="1"/>
          <p:nvPr/>
        </p:nvSpPr>
        <p:spPr>
          <a:xfrm>
            <a:off x="4683896" y="1430998"/>
            <a:ext cx="460726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rgbClr val="00B050"/>
                </a:solidFill>
              </a:rPr>
              <a:t>RECENT STATE COST SAVINGS REPORTS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CBFA34-5EB2-40EF-9DBB-52EB030182C9}"/>
              </a:ext>
            </a:extLst>
          </p:cNvPr>
          <p:cNvCxnSpPr>
            <a:cxnSpLocks/>
          </p:cNvCxnSpPr>
          <p:nvPr/>
        </p:nvCxnSpPr>
        <p:spPr>
          <a:xfrm flipH="1">
            <a:off x="4683896" y="1489685"/>
            <a:ext cx="13769" cy="4267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911AF-A80D-457F-B5E9-AB1FF332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7792-B267-4222-BCB6-4544C241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" y="103774"/>
            <a:ext cx="745051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Proven Results &amp; Low Investment Risk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748B82-5366-4265-83F2-E5D0ABA32666}"/>
              </a:ext>
            </a:extLst>
          </p:cNvPr>
          <p:cNvGrpSpPr/>
          <p:nvPr/>
        </p:nvGrpSpPr>
        <p:grpSpPr>
          <a:xfrm>
            <a:off x="411584" y="2357996"/>
            <a:ext cx="3867912" cy="2642616"/>
            <a:chOff x="925457" y="2249906"/>
            <a:chExt cx="3867912" cy="26426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1FA0F-8C50-48C1-9073-27BBF8C09EDC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457" y="2249906"/>
              <a:ext cx="3867912" cy="2642616"/>
            </a:xfrm>
            <a:prstGeom prst="rect">
              <a:avLst/>
            </a:prstGeom>
            <a:ln w="190500">
              <a:solidFill>
                <a:schemeClr val="accent5"/>
              </a:solidFill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AF1100-10F7-447E-9E56-4508E114055C}"/>
                </a:ext>
              </a:extLst>
            </p:cNvPr>
            <p:cNvGrpSpPr/>
            <p:nvPr/>
          </p:nvGrpSpPr>
          <p:grpSpPr>
            <a:xfrm>
              <a:off x="1124182" y="2912590"/>
              <a:ext cx="3502152" cy="1865376"/>
              <a:chOff x="679781" y="3465356"/>
              <a:chExt cx="3910426" cy="198487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D626045-669B-4C60-8A2C-D5BABAFA6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14076" y="4328956"/>
                <a:ext cx="2276131" cy="99790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6A07CA-BC30-4BBF-BC70-58355C034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23571" y="3465356"/>
                <a:ext cx="2141621" cy="93579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52EBBEF-0835-49D6-8112-E7CB52CE9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5907" y="4426210"/>
                <a:ext cx="1239254" cy="10240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2CB2C8F-010D-436A-8710-0E57D0A0C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9781" y="3465356"/>
                <a:ext cx="1588169" cy="102001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9B53E3-CA6E-4773-9351-F3C229D5B8AE}"/>
                </a:ext>
              </a:extLst>
            </p:cNvPr>
            <p:cNvSpPr txBox="1"/>
            <p:nvPr/>
          </p:nvSpPr>
          <p:spPr>
            <a:xfrm>
              <a:off x="1560002" y="2331269"/>
              <a:ext cx="2598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GLOBAL REACH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BA0BC-993B-49B1-86DF-D143EA5BCFD8}"/>
              </a:ext>
            </a:extLst>
          </p:cNvPr>
          <p:cNvGrpSpPr/>
          <p:nvPr/>
        </p:nvGrpSpPr>
        <p:grpSpPr>
          <a:xfrm>
            <a:off x="4914041" y="2357996"/>
            <a:ext cx="3864493" cy="2641609"/>
            <a:chOff x="6523516" y="2250913"/>
            <a:chExt cx="3864493" cy="26416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731CB0-664D-4A78-A322-23D38907E410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3516" y="2250913"/>
              <a:ext cx="3864493" cy="2641609"/>
            </a:xfrm>
            <a:prstGeom prst="rect">
              <a:avLst/>
            </a:prstGeom>
            <a:ln w="190500">
              <a:solidFill>
                <a:schemeClr val="accent5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FD4946-92DC-4DA1-9DF6-64C0F6D1BDFC}"/>
                </a:ext>
              </a:extLst>
            </p:cNvPr>
            <p:cNvGrpSpPr/>
            <p:nvPr/>
          </p:nvGrpSpPr>
          <p:grpSpPr>
            <a:xfrm>
              <a:off x="6676568" y="2864222"/>
              <a:ext cx="3500956" cy="1867594"/>
              <a:chOff x="7249862" y="2543898"/>
              <a:chExt cx="4431453" cy="23639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E00C6B-AB3E-4804-96DA-18578C414B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05945" y="2683124"/>
                <a:ext cx="2266497" cy="12965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8F5D6B3-9BF0-40B1-A24D-429862179B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8696" y="3785703"/>
                <a:ext cx="2102729" cy="86429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19E352-1EDE-42A5-8363-FA496A2CC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49862" y="2543898"/>
                <a:ext cx="1402633" cy="136221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45E70B6-DC18-47C6-B8F7-5EA83FEC0B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22232" y="3715952"/>
                <a:ext cx="2459083" cy="1191916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1F2D6E-7BF6-4393-B727-CAA2A3695A36}"/>
                </a:ext>
              </a:extLst>
            </p:cNvPr>
            <p:cNvSpPr txBox="1"/>
            <p:nvPr/>
          </p:nvSpPr>
          <p:spPr>
            <a:xfrm>
              <a:off x="6835351" y="2334642"/>
              <a:ext cx="3240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BODY OF EVIDENCE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76CEE7-19C7-4499-99EC-AE2112D4E16A}"/>
              </a:ext>
            </a:extLst>
          </p:cNvPr>
          <p:cNvSpPr txBox="1"/>
          <p:nvPr/>
        </p:nvSpPr>
        <p:spPr>
          <a:xfrm>
            <a:off x="82266" y="1335663"/>
            <a:ext cx="897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MST FEATURES THE LARGEST BODY OF EVIDENCE, BY FAR, OF SUCCESSFUL INTERVENTIONS FOR HIGH RISK YOUTH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145706-F84C-4859-84E8-A60DA430205E}"/>
              </a:ext>
            </a:extLst>
          </p:cNvPr>
          <p:cNvSpPr txBox="1"/>
          <p:nvPr/>
        </p:nvSpPr>
        <p:spPr>
          <a:xfrm>
            <a:off x="223866" y="5489258"/>
            <a:ext cx="869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MST IS THE ONLY INTERVENTION FOR HIGH RISK YOUTH WHERE RESULTS HAVE BEEN REPEATEDLY REPLICATED BY INDEPENDENT RESEARCH TEAMS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D562A-4903-4E72-9386-2EC96C6B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4BDF-41A9-46C0-9783-BD014C0C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" y="18928"/>
            <a:ext cx="792394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MST Addresses Root Causes </a:t>
            </a:r>
            <a:br>
              <a:rPr lang="en-US" sz="2800" dirty="0"/>
            </a:br>
            <a:r>
              <a:rPr lang="en-US" sz="2800" dirty="0"/>
              <a:t>of Negative Behavior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A6482-35BD-4D63-A825-6C71DDEA3965}"/>
              </a:ext>
            </a:extLst>
          </p:cNvPr>
          <p:cNvSpPr/>
          <p:nvPr/>
        </p:nvSpPr>
        <p:spPr>
          <a:xfrm>
            <a:off x="406110" y="1526216"/>
            <a:ext cx="4105715" cy="2846533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785FAE-A3E6-4029-9167-F2CEA1F412EE}"/>
              </a:ext>
            </a:extLst>
          </p:cNvPr>
          <p:cNvSpPr/>
          <p:nvPr/>
        </p:nvSpPr>
        <p:spPr>
          <a:xfrm>
            <a:off x="4600134" y="1524000"/>
            <a:ext cx="4105715" cy="2848749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F89D6-271E-4A1D-9CEF-582C0CED7E47}"/>
              </a:ext>
            </a:extLst>
          </p:cNvPr>
          <p:cNvSpPr/>
          <p:nvPr/>
        </p:nvSpPr>
        <p:spPr>
          <a:xfrm>
            <a:off x="406110" y="4399182"/>
            <a:ext cx="8299739" cy="1792068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A7FBE-A55F-4831-9B62-04BDEEBA003A}"/>
              </a:ext>
            </a:extLst>
          </p:cNvPr>
          <p:cNvSpPr/>
          <p:nvPr/>
        </p:nvSpPr>
        <p:spPr>
          <a:xfrm>
            <a:off x="1327210" y="1851138"/>
            <a:ext cx="2152513" cy="469339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Entire Ecology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5100F-E573-4D73-AF64-C6008F103E17}"/>
              </a:ext>
            </a:extLst>
          </p:cNvPr>
          <p:cNvSpPr/>
          <p:nvPr/>
        </p:nvSpPr>
        <p:spPr>
          <a:xfrm>
            <a:off x="5166748" y="1851138"/>
            <a:ext cx="2972481" cy="469339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Focus on Caregivers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F9A61-AE08-4132-BDEE-FBCDDD7D4462}"/>
              </a:ext>
            </a:extLst>
          </p:cNvPr>
          <p:cNvSpPr/>
          <p:nvPr/>
        </p:nvSpPr>
        <p:spPr>
          <a:xfrm>
            <a:off x="1398256" y="4565730"/>
            <a:ext cx="6403755" cy="469339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Quality Assurance Yielding Consistent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DDB68-0D91-45CD-86B4-90E05E480D12}"/>
              </a:ext>
            </a:extLst>
          </p:cNvPr>
          <p:cNvSpPr txBox="1"/>
          <p:nvPr/>
        </p:nvSpPr>
        <p:spPr>
          <a:xfrm>
            <a:off x="787110" y="2502202"/>
            <a:ext cx="334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MST focuses on the entire ecology of youths’ lives, addressing multiple factors that contribute to antisocial behavior, including factors at the family, school and community levels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703EB-1404-4C82-A368-EB3F2EA4FBCC}"/>
              </a:ext>
            </a:extLst>
          </p:cNvPr>
          <p:cNvSpPr txBox="1"/>
          <p:nvPr/>
        </p:nvSpPr>
        <p:spPr>
          <a:xfrm>
            <a:off x="4925570" y="2564284"/>
            <a:ext cx="345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MST empowers caregivers to be long-term change agents, creating more sustainable effects than treatment methods focused solely on youths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0E1FC-F69B-423B-BFC7-DEEC3603D7F4}"/>
              </a:ext>
            </a:extLst>
          </p:cNvPr>
          <p:cNvSpPr txBox="1"/>
          <p:nvPr/>
        </p:nvSpPr>
        <p:spPr>
          <a:xfrm>
            <a:off x="1333583" y="5112146"/>
            <a:ext cx="644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MST Services provides comprehensive quality assurance services, ensuring that adherence to the MST model is maximized to deliver consistent, highest quality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85CD1-115C-46F2-8587-35A348F6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FD8B-0C52-4247-AA59-52A389FC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4" y="271032"/>
            <a:ext cx="6413976" cy="1056288"/>
          </a:xfrm>
        </p:spPr>
        <p:txBody>
          <a:bodyPr>
            <a:normAutofit/>
          </a:bodyPr>
          <a:lstStyle/>
          <a:p>
            <a:r>
              <a:rPr lang="en-US" sz="2800" dirty="0"/>
              <a:t>Endorsements and Testimonials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B9D0F9-B1A3-4C9F-B854-6D3F325904B0}"/>
              </a:ext>
            </a:extLst>
          </p:cNvPr>
          <p:cNvGrpSpPr/>
          <p:nvPr/>
        </p:nvGrpSpPr>
        <p:grpSpPr>
          <a:xfrm>
            <a:off x="95249" y="1209675"/>
            <a:ext cx="3910297" cy="4048125"/>
            <a:chOff x="104554" y="943472"/>
            <a:chExt cx="4709786" cy="48875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0047CB7-B9E8-49FB-BFBB-610CE653107B}"/>
                </a:ext>
              </a:extLst>
            </p:cNvPr>
            <p:cNvSpPr/>
            <p:nvPr/>
          </p:nvSpPr>
          <p:spPr>
            <a:xfrm>
              <a:off x="260797" y="2173069"/>
              <a:ext cx="4420611" cy="308257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424DDED-30C7-462F-A05F-D78ED7EB9F1E}"/>
                </a:ext>
              </a:extLst>
            </p:cNvPr>
            <p:cNvSpPr/>
            <p:nvPr/>
          </p:nvSpPr>
          <p:spPr>
            <a:xfrm flipV="1">
              <a:off x="1854301" y="5070963"/>
              <a:ext cx="1202159" cy="76008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6DE276FE-F0EE-4230-BACD-4BFE77306EA5}"/>
                </a:ext>
              </a:extLst>
            </p:cNvPr>
            <p:cNvSpPr/>
            <p:nvPr/>
          </p:nvSpPr>
          <p:spPr>
            <a:xfrm>
              <a:off x="260797" y="1771485"/>
              <a:ext cx="4409795" cy="2877216"/>
            </a:xfrm>
            <a:prstGeom prst="round2SameRect">
              <a:avLst/>
            </a:prstGeom>
            <a:solidFill>
              <a:srgbClr val="1240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8C3CF2-DE5B-49E0-A766-92ED0BB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2664" y="943472"/>
              <a:ext cx="1468810" cy="15901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D9783-3A70-4366-9865-64EF75314C2F}"/>
                </a:ext>
              </a:extLst>
            </p:cNvPr>
            <p:cNvSpPr txBox="1"/>
            <p:nvPr/>
          </p:nvSpPr>
          <p:spPr>
            <a:xfrm>
              <a:off x="104554" y="2553856"/>
              <a:ext cx="4709786" cy="38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BLUEPRINTS FOR HEALTHY YOUTH DEVELOPMENT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0E88A2-3DCB-4845-809F-9B78DC589B58}"/>
                </a:ext>
              </a:extLst>
            </p:cNvPr>
            <p:cNvSpPr txBox="1"/>
            <p:nvPr/>
          </p:nvSpPr>
          <p:spPr>
            <a:xfrm>
              <a:off x="327982" y="3247486"/>
              <a:ext cx="4394580" cy="115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University of Colorado Behavioral Science has reviewed more than 1,400 youth programs, and has ranked MST one of only two programs as a model plus (top rating)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984301-17E6-4370-9D38-83E45520641D}"/>
              </a:ext>
            </a:extLst>
          </p:cNvPr>
          <p:cNvCxnSpPr>
            <a:cxnSpLocks/>
          </p:cNvCxnSpPr>
          <p:nvPr/>
        </p:nvCxnSpPr>
        <p:spPr>
          <a:xfrm>
            <a:off x="4115657" y="1446099"/>
            <a:ext cx="0" cy="47878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ECEF6C-2A2C-4E44-8124-F18E47EEDCC2}"/>
              </a:ext>
            </a:extLst>
          </p:cNvPr>
          <p:cNvSpPr txBox="1"/>
          <p:nvPr/>
        </p:nvSpPr>
        <p:spPr>
          <a:xfrm>
            <a:off x="4302191" y="1446099"/>
            <a:ext cx="218689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“My daughter will always come back to MST and say that’s the best thing to happen to us – and that’s the truth” </a:t>
            </a:r>
          </a:p>
          <a:p>
            <a:r>
              <a:rPr lang="en-US" sz="1600" i="1" dirty="0"/>
              <a:t>MST Mother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85BAD-2ABB-4638-9337-A0C7F27127A5}"/>
              </a:ext>
            </a:extLst>
          </p:cNvPr>
          <p:cNvSpPr txBox="1"/>
          <p:nvPr/>
        </p:nvSpPr>
        <p:spPr>
          <a:xfrm>
            <a:off x="6742745" y="3890003"/>
            <a:ext cx="224103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spcAft>
                <a:spcPts val="600"/>
              </a:spcAft>
            </a:pPr>
            <a:r>
              <a:rPr lang="en-US" sz="1600" dirty="0"/>
              <a:t>“It was easy to champion MST. It's what I'd want if my daughter were to find herself in the spot that so many do.” </a:t>
            </a:r>
          </a:p>
          <a:p>
            <a:r>
              <a:rPr lang="en-US" sz="1600" i="1" dirty="0"/>
              <a:t>Julie Revaz, Connecticut Judicial Branch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606C2B-62C5-4677-9AF8-E14A5ACFC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375" y="5647698"/>
            <a:ext cx="2148171" cy="391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F5221B-6EE1-494C-904B-98F7D30E68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69" y="5484596"/>
            <a:ext cx="1547965" cy="574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120E-F1D1-4EB3-B91F-1ACCDA3D2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629" y="4284118"/>
            <a:ext cx="1941459" cy="145609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3F406-12A9-40B8-AE74-B6B652A5D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1659938"/>
            <a:ext cx="1934331" cy="1359487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BB10F26-1FD0-4885-898F-F94BEBFE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5DC4A33-F45D-7C49-AE1A-8C4DBB440E55}"/>
              </a:ext>
            </a:extLst>
          </p:cNvPr>
          <p:cNvSpPr/>
          <p:nvPr/>
        </p:nvSpPr>
        <p:spPr>
          <a:xfrm>
            <a:off x="3593021" y="1905110"/>
            <a:ext cx="5334889" cy="454366"/>
          </a:xfrm>
          <a:prstGeom prst="rect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9B5E8-F276-4FD0-AEB3-D225354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2" y="157306"/>
            <a:ext cx="6495672" cy="1325563"/>
          </a:xfrm>
        </p:spPr>
        <p:txBody>
          <a:bodyPr>
            <a:normAutofit/>
          </a:bodyPr>
          <a:lstStyle/>
          <a:p>
            <a:r>
              <a:rPr lang="en-US" sz="2800" dirty="0"/>
              <a:t>Enduring Results for the Entire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BF24F-099C-45D3-82A9-AFD2C2F3F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0" y="2643460"/>
            <a:ext cx="1391693" cy="2025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259355-3C38-4AE4-AEE3-35069FE9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324" y="2448887"/>
            <a:ext cx="1096635" cy="1412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A9E00C-6AB3-407A-ACA3-05AB09196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86" y="1925709"/>
            <a:ext cx="2900198" cy="3678680"/>
          </a:xfrm>
          <a:prstGeom prst="rect">
            <a:avLst/>
          </a:prstGeom>
          <a:ln w="127000">
            <a:solidFill>
              <a:schemeClr val="accent6"/>
            </a:solidFill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F0052-8C36-45CE-BCD1-5F35BBEC2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5" r="35567" b="1519"/>
          <a:stretch/>
        </p:blipFill>
        <p:spPr>
          <a:xfrm>
            <a:off x="257987" y="2511892"/>
            <a:ext cx="2900198" cy="1635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726D8-4607-45D1-A4AB-5FE30DB70B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933" y="4045160"/>
            <a:ext cx="1252549" cy="1492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833B56-251B-4F29-9FF4-732E12BB1794}"/>
              </a:ext>
            </a:extLst>
          </p:cNvPr>
          <p:cNvSpPr txBox="1"/>
          <p:nvPr/>
        </p:nvSpPr>
        <p:spPr>
          <a:xfrm>
            <a:off x="388582" y="1949023"/>
            <a:ext cx="276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</a:rPr>
              <a:t>LASTING RESULTS FOR YOUTH TREATED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706E2C-A5BF-4D79-9500-854EE770E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99" y="3932005"/>
            <a:ext cx="726120" cy="1772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1153A7-7991-4675-AC9C-67E2848B2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5" y="3907592"/>
            <a:ext cx="730071" cy="2016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8B7532-53EF-437E-945A-39756A8FF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96" y="5312712"/>
            <a:ext cx="950340" cy="1728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83A5AE-EA73-4C44-A5D2-FA678BE627E8}"/>
              </a:ext>
            </a:extLst>
          </p:cNvPr>
          <p:cNvSpPr txBox="1"/>
          <p:nvPr/>
        </p:nvSpPr>
        <p:spPr>
          <a:xfrm>
            <a:off x="426335" y="3862998"/>
            <a:ext cx="1031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Over 14 Years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9EE27F-43E2-46CE-89F6-AFDD3379AF43}"/>
              </a:ext>
            </a:extLst>
          </p:cNvPr>
          <p:cNvSpPr txBox="1"/>
          <p:nvPr/>
        </p:nvSpPr>
        <p:spPr>
          <a:xfrm>
            <a:off x="2018347" y="3862998"/>
            <a:ext cx="1013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Over 22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CD5C7-D61D-4F63-B15A-416B62279171}"/>
              </a:ext>
            </a:extLst>
          </p:cNvPr>
          <p:cNvSpPr txBox="1"/>
          <p:nvPr/>
        </p:nvSpPr>
        <p:spPr>
          <a:xfrm>
            <a:off x="933859" y="5276036"/>
            <a:ext cx="1764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Median Across All Studies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B2A630-FE8E-C945-ADD0-0848B908CC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837" y="3509996"/>
            <a:ext cx="1280950" cy="2027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9D68AA-7070-C442-9CA5-97C1992B34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753" y="3136012"/>
            <a:ext cx="1269239" cy="20274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C7C78E-FB0C-1049-BA5F-BF692F5D70B6}"/>
              </a:ext>
            </a:extLst>
          </p:cNvPr>
          <p:cNvSpPr/>
          <p:nvPr/>
        </p:nvSpPr>
        <p:spPr>
          <a:xfrm>
            <a:off x="3593022" y="1838776"/>
            <a:ext cx="5334886" cy="3838124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CD689D-13A8-0C49-884B-2A956EE25FFB}"/>
              </a:ext>
            </a:extLst>
          </p:cNvPr>
          <p:cNvSpPr txBox="1"/>
          <p:nvPr/>
        </p:nvSpPr>
        <p:spPr>
          <a:xfrm>
            <a:off x="3729738" y="1940104"/>
            <a:ext cx="50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MST BENEFITS THE WHOLE FAMILY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61069-80C2-4BF4-AA9E-798F5BE1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8172A-2E7F-48EF-9793-0789BE193E51}"/>
              </a:ext>
            </a:extLst>
          </p:cNvPr>
          <p:cNvSpPr txBox="1"/>
          <p:nvPr/>
        </p:nvSpPr>
        <p:spPr>
          <a:xfrm>
            <a:off x="6260465" y="5330174"/>
            <a:ext cx="2612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Journal of Consulting and Clinical Psychology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235AC5-D0B3-4DF9-9F7B-4280DEC5E75D}"/>
              </a:ext>
            </a:extLst>
          </p:cNvPr>
          <p:cNvSpPr txBox="1"/>
          <p:nvPr/>
        </p:nvSpPr>
        <p:spPr>
          <a:xfrm>
            <a:off x="1657993" y="6102832"/>
            <a:ext cx="126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Missouri Delinquency Project </a:t>
            </a:r>
          </a:p>
        </p:txBody>
      </p:sp>
    </p:spTree>
    <p:extLst>
      <p:ext uri="{BB962C8B-B14F-4D97-AF65-F5344CB8AC3E}">
        <p14:creationId xmlns:p14="http://schemas.microsoft.com/office/powerpoint/2010/main" val="396670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469F-AC22-4D9C-9B9D-4F759D29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" y="326345"/>
            <a:ext cx="7477792" cy="899971"/>
          </a:xfrm>
        </p:spPr>
        <p:txBody>
          <a:bodyPr>
            <a:normAutofit/>
          </a:bodyPr>
          <a:lstStyle/>
          <a:p>
            <a:r>
              <a:rPr lang="en-US" sz="2800" dirty="0"/>
              <a:t>Bring MST to your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C6375-FF14-407D-A0F2-76A35BB24BEE}"/>
              </a:ext>
            </a:extLst>
          </p:cNvPr>
          <p:cNvSpPr txBox="1"/>
          <p:nvPr/>
        </p:nvSpPr>
        <p:spPr>
          <a:xfrm>
            <a:off x="316826" y="1335888"/>
            <a:ext cx="4740444" cy="1015663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CONVENE</a:t>
            </a:r>
            <a:r>
              <a:rPr lang="en-US" dirty="0"/>
              <a:t> </a:t>
            </a:r>
          </a:p>
          <a:p>
            <a:r>
              <a:rPr lang="en-US" sz="1600" dirty="0"/>
              <a:t>stakeholders to ensure collaboration and engagement in starting a successful MST program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210B4-18DD-4BF2-98F6-D766D6997DBC}"/>
              </a:ext>
            </a:extLst>
          </p:cNvPr>
          <p:cNvSpPr txBox="1"/>
          <p:nvPr/>
        </p:nvSpPr>
        <p:spPr>
          <a:xfrm>
            <a:off x="320368" y="2704699"/>
            <a:ext cx="4737407" cy="101566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ASSESS</a:t>
            </a:r>
            <a:r>
              <a:rPr lang="en-US" dirty="0"/>
              <a:t> </a:t>
            </a:r>
          </a:p>
          <a:p>
            <a:r>
              <a:rPr lang="en-US" sz="1600" dirty="0"/>
              <a:t>level of service needed in your community to determine the number of teams to start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C8373-4BFC-4419-96F6-189B5E9FE659}"/>
              </a:ext>
            </a:extLst>
          </p:cNvPr>
          <p:cNvSpPr txBox="1"/>
          <p:nvPr/>
        </p:nvSpPr>
        <p:spPr>
          <a:xfrm>
            <a:off x="316826" y="4075522"/>
            <a:ext cx="4740445" cy="76944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IDENTIFY</a:t>
            </a:r>
            <a:r>
              <a:rPr lang="en-US" dirty="0"/>
              <a:t> </a:t>
            </a:r>
          </a:p>
          <a:p>
            <a:r>
              <a:rPr lang="en-US" sz="1600" dirty="0"/>
              <a:t>A provider organization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AD3B8-D982-4B4A-903C-B1FD8AA93CAF}"/>
              </a:ext>
            </a:extLst>
          </p:cNvPr>
          <p:cNvSpPr txBox="1"/>
          <p:nvPr/>
        </p:nvSpPr>
        <p:spPr>
          <a:xfrm>
            <a:off x="316826" y="5169345"/>
            <a:ext cx="4740444" cy="10156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SECURE</a:t>
            </a:r>
            <a:r>
              <a:rPr lang="en-US" dirty="0"/>
              <a:t> </a:t>
            </a:r>
          </a:p>
          <a:p>
            <a:r>
              <a:rPr lang="en-US" sz="1600" dirty="0"/>
              <a:t>sustainable funding sources and develop a comprehensive budget for your program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DB4E0-3E5C-4C95-97F1-AC0939559CDE}"/>
              </a:ext>
            </a:extLst>
          </p:cNvPr>
          <p:cNvGrpSpPr/>
          <p:nvPr/>
        </p:nvGrpSpPr>
        <p:grpSpPr>
          <a:xfrm>
            <a:off x="5820862" y="1346001"/>
            <a:ext cx="2761163" cy="4748721"/>
            <a:chOff x="8059476" y="1501614"/>
            <a:chExt cx="3030279" cy="47487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C567803-4648-460B-8A06-CBF1A5A98838}"/>
                </a:ext>
              </a:extLst>
            </p:cNvPr>
            <p:cNvSpPr/>
            <p:nvPr/>
          </p:nvSpPr>
          <p:spPr>
            <a:xfrm>
              <a:off x="8059476" y="1501614"/>
              <a:ext cx="3030279" cy="4748721"/>
            </a:xfrm>
            <a:prstGeom prst="roundRect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763797-B933-4E52-A22F-5DB2FFE9780A}"/>
                </a:ext>
              </a:extLst>
            </p:cNvPr>
            <p:cNvSpPr txBox="1"/>
            <p:nvPr/>
          </p:nvSpPr>
          <p:spPr>
            <a:xfrm>
              <a:off x="8451746" y="2168623"/>
              <a:ext cx="22457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Our Program Development staff will walk you through all aspects of team start-up, from estimating costs, to assessing site readiness, to hiring and training quality team members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AE6C70-B153-4A11-BED2-A22305DFCBC6}"/>
                </a:ext>
              </a:extLst>
            </p:cNvPr>
            <p:cNvCxnSpPr/>
            <p:nvPr/>
          </p:nvCxnSpPr>
          <p:spPr>
            <a:xfrm>
              <a:off x="8920711" y="2022310"/>
              <a:ext cx="1307805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EB8F4B-7C73-4661-84CE-75628B83F7E2}"/>
                </a:ext>
              </a:extLst>
            </p:cNvPr>
            <p:cNvCxnSpPr/>
            <p:nvPr/>
          </p:nvCxnSpPr>
          <p:spPr>
            <a:xfrm>
              <a:off x="8980939" y="5601213"/>
              <a:ext cx="1307805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B4125-40D3-4FCC-A74B-C5085AA7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94F6-EA0C-446F-AAB8-BC9A70A56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2297"/>
      </p:ext>
    </p:extLst>
  </p:cSld>
  <p:clrMapOvr>
    <a:masterClrMapping/>
  </p:clrMapOvr>
</p:sld>
</file>

<file path=ppt/theme/theme1.xml><?xml version="1.0" encoding="utf-8"?>
<a:theme xmlns:a="http://schemas.openxmlformats.org/drawingml/2006/main" name="MST Theme v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2432"/>
      </a:accent1>
      <a:accent2>
        <a:srgbClr val="324759"/>
      </a:accent2>
      <a:accent3>
        <a:srgbClr val="4D7C8E"/>
      </a:accent3>
      <a:accent4>
        <a:srgbClr val="72B0BE"/>
      </a:accent4>
      <a:accent5>
        <a:srgbClr val="87C2CF"/>
      </a:accent5>
      <a:accent6>
        <a:srgbClr val="96CBD7"/>
      </a:accent6>
      <a:hlink>
        <a:srgbClr val="1E2432"/>
      </a:hlink>
      <a:folHlink>
        <a:srgbClr val="72B0BE"/>
      </a:folHlink>
    </a:clrScheme>
    <a:fontScheme name="MS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T Theme v1" id="{46F9B5AF-5F75-49E8-8CFB-ADE5C87B0089}" vid="{CE6AC030-E330-4BDA-9935-0BCB9E4B4A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E7FA9A-47D5-4B4F-B058-31A61AA4F782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MST Theme v1</Template>
  <TotalTime>1664</TotalTime>
  <Words>522</Words>
  <Application>Microsoft Office PowerPoint</Application>
  <PresentationFormat>On-screen Show (4:3)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MST Theme v1</vt:lpstr>
      <vt:lpstr>PowerPoint Presentation</vt:lpstr>
      <vt:lpstr>Incarceration: Ineffective and Costly</vt:lpstr>
      <vt:lpstr>MST: Scientifically Proven to Transform Lives</vt:lpstr>
      <vt:lpstr>Dramatic Cost Savings for Communities</vt:lpstr>
      <vt:lpstr>Proven Results &amp; Low Investment Risk</vt:lpstr>
      <vt:lpstr>MST Addresses Root Causes  of Negative Behavior</vt:lpstr>
      <vt:lpstr>Endorsements and Testimonials</vt:lpstr>
      <vt:lpstr>Enduring Results for the Entire Family</vt:lpstr>
      <vt:lpstr>Bring MST to your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Ross</dc:creator>
  <cp:lastModifiedBy>Mikayla Berry</cp:lastModifiedBy>
  <cp:revision>62</cp:revision>
  <cp:lastPrinted>2018-04-06T20:18:26Z</cp:lastPrinted>
  <dcterms:created xsi:type="dcterms:W3CDTF">2018-03-30T15:46:10Z</dcterms:created>
  <dcterms:modified xsi:type="dcterms:W3CDTF">2019-05-14T15:33:25Z</dcterms:modified>
</cp:coreProperties>
</file>