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5" name="Shape 3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9" name="Shape 3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Employee Advocacy Video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hape 4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WHY DOES THIS MATTER/SITUATION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What does this program mean for the business of VideoMyJob? What does it mean for the individual employee?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0;p2"/>
          <p:cNvGrpSpPr/>
          <p:nvPr/>
        </p:nvGrpSpPr>
        <p:grpSpPr>
          <a:xfrm>
            <a:off x="-97801" y="-16850"/>
            <a:ext cx="9320102" cy="5219701"/>
            <a:chOff x="0" y="0"/>
            <a:chExt cx="9320100" cy="5219700"/>
          </a:xfrm>
        </p:grpSpPr>
        <p:sp>
          <p:nvSpPr>
            <p:cNvPr id="12" name="Rectangle"/>
            <p:cNvSpPr/>
            <p:nvPr/>
          </p:nvSpPr>
          <p:spPr>
            <a:xfrm>
              <a:off x="-1" y="0"/>
              <a:ext cx="9320102" cy="5219700"/>
            </a:xfrm>
            <a:prstGeom prst="rect">
              <a:avLst/>
            </a:prstGeom>
            <a:gradFill flip="none" rotWithShape="1">
              <a:gsLst>
                <a:gs pos="0">
                  <a:srgbClr val="235791"/>
                </a:gs>
                <a:gs pos="100000">
                  <a:srgbClr val="3EB3C4"/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" name="Text"/>
            <p:cNvSpPr txBox="1"/>
            <p:nvPr/>
          </p:nvSpPr>
          <p:spPr>
            <a:xfrm>
              <a:off x="-1" y="2419733"/>
              <a:ext cx="932010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/>
              <a:r>
                <a:t> </a:t>
              </a:r>
            </a:p>
          </p:txBody>
        </p:sp>
      </p:grpSp>
      <p:sp>
        <p:nvSpPr>
          <p:cNvPr id="15" name="Body Level One…"/>
          <p:cNvSpPr txBox="1"/>
          <p:nvPr>
            <p:ph type="body" sz="quarter" idx="1"/>
          </p:nvPr>
        </p:nvSpPr>
        <p:spPr>
          <a:xfrm>
            <a:off x="454324" y="135887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304800" indent="3048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2pPr>
            <a:lvl3pPr marL="304800" indent="7620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3pPr>
            <a:lvl4pPr marL="304800" indent="12192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4pPr>
            <a:lvl5pPr marL="304800" indent="16764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2;p2" descr="Google Shape;12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949" y="849952"/>
            <a:ext cx="1406108" cy="3373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" name="Google Shape;13;p2"/>
          <p:cNvGrpSpPr/>
          <p:nvPr/>
        </p:nvGrpSpPr>
        <p:grpSpPr>
          <a:xfrm>
            <a:off x="14158" y="4310005"/>
            <a:ext cx="1920900" cy="701876"/>
            <a:chOff x="0" y="0"/>
            <a:chExt cx="1920899" cy="701874"/>
          </a:xfrm>
        </p:grpSpPr>
        <p:pic>
          <p:nvPicPr>
            <p:cNvPr id="17" name="Google Shape;14;p2" descr="Google Shape;14;p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Google Shape;15;p2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HR Tech 2018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HR Tech (Finalist)</a:t>
              </a:r>
            </a:p>
          </p:txBody>
        </p:sp>
      </p:grpSp>
      <p:grpSp>
        <p:nvGrpSpPr>
          <p:cNvPr id="22" name="Google Shape;16;p2"/>
          <p:cNvGrpSpPr/>
          <p:nvPr/>
        </p:nvGrpSpPr>
        <p:grpSpPr>
          <a:xfrm>
            <a:off x="1915290" y="4310005"/>
            <a:ext cx="1920901" cy="701876"/>
            <a:chOff x="0" y="0"/>
            <a:chExt cx="1920899" cy="701874"/>
          </a:xfrm>
        </p:grpSpPr>
        <p:pic>
          <p:nvPicPr>
            <p:cNvPr id="20" name="Google Shape;17;p2" descr="Google Shape;17;p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Google Shape;18;p2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Unleash 2018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HR Startup (2nd)</a:t>
              </a:r>
            </a:p>
          </p:txBody>
        </p:sp>
      </p:grpSp>
      <p:grpSp>
        <p:nvGrpSpPr>
          <p:cNvPr id="25" name="Google Shape;19;p2"/>
          <p:cNvGrpSpPr/>
          <p:nvPr/>
        </p:nvGrpSpPr>
        <p:grpSpPr>
          <a:xfrm>
            <a:off x="3601799" y="4310005"/>
            <a:ext cx="1920901" cy="701876"/>
            <a:chOff x="0" y="0"/>
            <a:chExt cx="1920899" cy="701874"/>
          </a:xfrm>
        </p:grpSpPr>
        <p:pic>
          <p:nvPicPr>
            <p:cNvPr id="23" name="Google Shape;20;p2" descr="Google Shape;20;p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" name="Google Shape;21;p2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Global Recruiter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Innovation</a:t>
              </a:r>
            </a:p>
          </p:txBody>
        </p:sp>
      </p:grpSp>
      <p:grpSp>
        <p:nvGrpSpPr>
          <p:cNvPr id="28" name="Google Shape;22;p2"/>
          <p:cNvGrpSpPr/>
          <p:nvPr/>
        </p:nvGrpSpPr>
        <p:grpSpPr>
          <a:xfrm>
            <a:off x="5469859" y="4310005"/>
            <a:ext cx="1920901" cy="701876"/>
            <a:chOff x="0" y="0"/>
            <a:chExt cx="1920899" cy="701874"/>
          </a:xfrm>
        </p:grpSpPr>
        <p:pic>
          <p:nvPicPr>
            <p:cNvPr id="26" name="Google Shape;23;p2" descr="Google Shape;23;p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" name="Google Shape;24;p2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HR Tech Fest 2016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HR Tech Startup</a:t>
              </a:r>
            </a:p>
          </p:txBody>
        </p:sp>
      </p:grpSp>
      <p:grpSp>
        <p:nvGrpSpPr>
          <p:cNvPr id="31" name="Google Shape;25;p2"/>
          <p:cNvGrpSpPr/>
          <p:nvPr/>
        </p:nvGrpSpPr>
        <p:grpSpPr>
          <a:xfrm>
            <a:off x="7143340" y="4310005"/>
            <a:ext cx="1920901" cy="701876"/>
            <a:chOff x="0" y="0"/>
            <a:chExt cx="1920899" cy="701874"/>
          </a:xfrm>
        </p:grpSpPr>
        <p:pic>
          <p:nvPicPr>
            <p:cNvPr id="29" name="Google Shape;26;p2" descr="Google Shape;26;p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" name="Google Shape;27;p2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ATC 2016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HR Technology</a:t>
              </a:r>
            </a:p>
          </p:txBody>
        </p:sp>
      </p:grpSp>
      <p:sp>
        <p:nvSpPr>
          <p:cNvPr id="32" name="Google Shape;28;p2"/>
          <p:cNvSpPr/>
          <p:nvPr/>
        </p:nvSpPr>
        <p:spPr>
          <a:xfrm>
            <a:off x="-97801" y="0"/>
            <a:ext cx="2698202" cy="2103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>
              <a:defRPr sz="1800"/>
            </a:pP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xfrm>
            <a:off x="4419600" y="4599637"/>
            <a:ext cx="2133600" cy="3352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Google Shape;102;p11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0" name="Google Shape;104;p11" descr="Google Shape;104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1397" y="223976"/>
            <a:ext cx="750795" cy="1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Google Shape;108;p12" descr="Google Shape;108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1397" y="223976"/>
            <a:ext cx="750795" cy="1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178" name="Google Shape;113;p13"/>
          <p:cNvGraphicFramePr/>
          <p:nvPr/>
        </p:nvGraphicFramePr>
        <p:xfrm>
          <a:off x="414449" y="1373315"/>
          <a:ext cx="7623901" cy="17264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1300"/>
                <a:gridCol w="2541300"/>
                <a:gridCol w="2541300"/>
              </a:tblGrid>
              <a:tr h="5829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</a:tr>
              <a:tr h="5829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</a:tr>
              <a:tr h="560575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D9D9D9"/>
                      </a:solidFill>
                    </a:lnL>
                    <a:lnR>
                      <a:solidFill>
                        <a:srgbClr val="D9D9D9"/>
                      </a:solidFill>
                    </a:lnR>
                    <a:lnT>
                      <a:solidFill>
                        <a:srgbClr val="D9D9D9"/>
                      </a:solidFill>
                    </a:lnT>
                    <a:lnB>
                      <a:solidFill>
                        <a:srgbClr val="D9D9D9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86" name="Body Level One…"/>
          <p:cNvSpPr txBox="1"/>
          <p:nvPr>
            <p:ph type="body" sz="half" idx="1"/>
          </p:nvPr>
        </p:nvSpPr>
        <p:spPr>
          <a:xfrm>
            <a:off x="311699" y="1389599"/>
            <a:ext cx="5253301" cy="3179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20;p15" descr="Google Shape;120;p15"/>
          <p:cNvPicPr>
            <a:picLocks noChangeAspect="1"/>
          </p:cNvPicPr>
          <p:nvPr/>
        </p:nvPicPr>
        <p:blipFill>
          <a:blip r:embed="rId2">
            <a:extLst/>
          </a:blip>
          <a:srcRect l="556" t="0" r="0" b="15987"/>
          <a:stretch>
            <a:fillRect/>
          </a:stretch>
        </p:blipFill>
        <p:spPr>
          <a:xfrm>
            <a:off x="-45901" y="-1"/>
            <a:ext cx="9268202" cy="52197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oogle Shape;121;p15"/>
          <p:cNvGrpSpPr/>
          <p:nvPr/>
        </p:nvGrpSpPr>
        <p:grpSpPr>
          <a:xfrm>
            <a:off x="-46101" y="-31000"/>
            <a:ext cx="9268202" cy="5233800"/>
            <a:chOff x="0" y="0"/>
            <a:chExt cx="9268200" cy="5233799"/>
          </a:xfrm>
        </p:grpSpPr>
        <p:sp>
          <p:nvSpPr>
            <p:cNvPr id="195" name="Rectangle"/>
            <p:cNvSpPr/>
            <p:nvPr/>
          </p:nvSpPr>
          <p:spPr>
            <a:xfrm>
              <a:off x="-1" y="0"/>
              <a:ext cx="9268202" cy="5233800"/>
            </a:xfrm>
            <a:prstGeom prst="rect">
              <a:avLst/>
            </a:prstGeom>
            <a:gradFill flip="none" rotWithShape="1">
              <a:gsLst>
                <a:gs pos="0">
                  <a:srgbClr val="235791">
                    <a:alpha val="76470"/>
                  </a:srgbClr>
                </a:gs>
                <a:gs pos="100000">
                  <a:srgbClr val="3EB3C4">
                    <a:alpha val="78823"/>
                  </a:srgbClr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6" name="Text"/>
            <p:cNvSpPr txBox="1"/>
            <p:nvPr/>
          </p:nvSpPr>
          <p:spPr>
            <a:xfrm>
              <a:off x="-1" y="2426783"/>
              <a:ext cx="926820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/>
              <a:r>
                <a:t> </a:t>
              </a:r>
            </a:p>
          </p:txBody>
        </p:sp>
      </p:grpSp>
      <p:sp>
        <p:nvSpPr>
          <p:cNvPr id="198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00" name="Google Shape;124;p15" descr="Google Shape;124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3560" y="229524"/>
            <a:ext cx="750769" cy="1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126;p16"/>
          <p:cNvSpPr/>
          <p:nvPr/>
        </p:nvSpPr>
        <p:spPr>
          <a:xfrm>
            <a:off x="-9401" y="-9325"/>
            <a:ext cx="9174002" cy="5152800"/>
          </a:xfrm>
          <a:prstGeom prst="rect">
            <a:avLst/>
          </a:prstGeom>
          <a:solidFill>
            <a:srgbClr val="36AFC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8" name="Title Text"/>
          <p:cNvSpPr txBox="1"/>
          <p:nvPr>
            <p:ph type="title"/>
          </p:nvPr>
        </p:nvSpPr>
        <p:spPr>
          <a:xfrm>
            <a:off x="490250" y="450149"/>
            <a:ext cx="5552400" cy="4090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9" name="Google Shape;128;p16" descr="Google Shape;128;p16"/>
          <p:cNvPicPr>
            <a:picLocks noChangeAspect="1"/>
          </p:cNvPicPr>
          <p:nvPr/>
        </p:nvPicPr>
        <p:blipFill>
          <a:blip r:embed="rId2">
            <a:alphaModFix amt="46000"/>
            <a:extLst/>
          </a:blip>
          <a:stretch>
            <a:fillRect/>
          </a:stretch>
        </p:blipFill>
        <p:spPr>
          <a:xfrm>
            <a:off x="7046596" y="-1296932"/>
            <a:ext cx="5524128" cy="773737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11" name="Google Shape;130;p16" descr="Google Shape;130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3560" y="229524"/>
            <a:ext cx="750769" cy="18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oogle Shape;131;p16" descr="Google Shape;131;p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21375" y="1899549"/>
            <a:ext cx="2102501" cy="365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Google Shape;132;p16" descr="Google Shape;132;p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80825" y="1305199"/>
            <a:ext cx="1131376" cy="1924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134;p17"/>
          <p:cNvGrpSpPr/>
          <p:nvPr/>
        </p:nvGrpSpPr>
        <p:grpSpPr>
          <a:xfrm>
            <a:off x="-97801" y="-16850"/>
            <a:ext cx="9320102" cy="5219701"/>
            <a:chOff x="0" y="0"/>
            <a:chExt cx="9320100" cy="5219700"/>
          </a:xfrm>
        </p:grpSpPr>
        <p:sp>
          <p:nvSpPr>
            <p:cNvPr id="220" name="Rectangle"/>
            <p:cNvSpPr/>
            <p:nvPr/>
          </p:nvSpPr>
          <p:spPr>
            <a:xfrm>
              <a:off x="-1" y="0"/>
              <a:ext cx="9320102" cy="5219700"/>
            </a:xfrm>
            <a:prstGeom prst="rect">
              <a:avLst/>
            </a:prstGeom>
            <a:gradFill flip="none" rotWithShape="1">
              <a:gsLst>
                <a:gs pos="0">
                  <a:srgbClr val="235791"/>
                </a:gs>
                <a:gs pos="100000">
                  <a:srgbClr val="3EB3C4"/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" name="Text"/>
            <p:cNvSpPr txBox="1"/>
            <p:nvPr/>
          </p:nvSpPr>
          <p:spPr>
            <a:xfrm>
              <a:off x="-1" y="2419733"/>
              <a:ext cx="932010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/>
              <a:r>
                <a:t> </a:t>
              </a:r>
            </a:p>
          </p:txBody>
        </p:sp>
      </p:grpSp>
      <p:sp>
        <p:nvSpPr>
          <p:cNvPr id="223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5" name="Google Shape;137;p17" descr="Google Shape;137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560" y="229524"/>
            <a:ext cx="750769" cy="1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4" name="Google Shape;141;p18" descr="Google Shape;141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7871" y="225800"/>
            <a:ext cx="750795" cy="1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43;p1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F8FAF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2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243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Google Shape;146;p1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/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4" name="Google Shape;151;p20" descr="Google Shape;151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7871" y="225800"/>
            <a:ext cx="750795" cy="1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30;p3"/>
          <p:cNvGrpSpPr/>
          <p:nvPr/>
        </p:nvGrpSpPr>
        <p:grpSpPr>
          <a:xfrm>
            <a:off x="0" y="0"/>
            <a:ext cx="9222000" cy="5143500"/>
            <a:chOff x="0" y="0"/>
            <a:chExt cx="9221999" cy="5143500"/>
          </a:xfrm>
        </p:grpSpPr>
        <p:sp>
          <p:nvSpPr>
            <p:cNvPr id="40" name="Rectangle"/>
            <p:cNvSpPr/>
            <p:nvPr/>
          </p:nvSpPr>
          <p:spPr>
            <a:xfrm>
              <a:off x="0" y="0"/>
              <a:ext cx="9222000" cy="5143500"/>
            </a:xfrm>
            <a:prstGeom prst="rect">
              <a:avLst/>
            </a:prstGeom>
            <a:solidFill>
              <a:srgbClr val="36AF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" name="Text"/>
            <p:cNvSpPr txBox="1"/>
            <p:nvPr/>
          </p:nvSpPr>
          <p:spPr>
            <a:xfrm>
              <a:off x="0" y="2381633"/>
              <a:ext cx="922200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/>
              <a:r>
                <a:t> </a:t>
              </a:r>
            </a:p>
          </p:txBody>
        </p:sp>
      </p:grp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454324" y="1358875"/>
            <a:ext cx="5227801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304800" indent="3048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2pPr>
            <a:lvl3pPr marL="304800" indent="7620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3pPr>
            <a:lvl4pPr marL="304800" indent="12192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4pPr>
            <a:lvl5pPr marL="304800" indent="16764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32;p3"/>
          <p:cNvSpPr/>
          <p:nvPr/>
        </p:nvSpPr>
        <p:spPr>
          <a:xfrm>
            <a:off x="5303008" y="-1354505"/>
            <a:ext cx="3918853" cy="722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787" y="16268"/>
                </a:lnTo>
                <a:lnTo>
                  <a:pt x="156" y="16791"/>
                </a:lnTo>
                <a:lnTo>
                  <a:pt x="0" y="17121"/>
                </a:lnTo>
                <a:lnTo>
                  <a:pt x="366" y="17399"/>
                </a:lnTo>
                <a:lnTo>
                  <a:pt x="1303" y="17766"/>
                </a:lnTo>
                <a:lnTo>
                  <a:pt x="11689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/>
            </a:pPr>
          </a:p>
        </p:txBody>
      </p:sp>
      <p:pic>
        <p:nvPicPr>
          <p:cNvPr id="45" name="Google Shape;33;p3" descr="Google Shape;33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1375" y="1899549"/>
            <a:ext cx="2102501" cy="365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Google Shape;34;p3" descr="Google Shape;34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0825" y="1305199"/>
            <a:ext cx="1131376" cy="1924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oogle Shape;35;p3" descr="Google Shape;35;p3"/>
          <p:cNvPicPr>
            <a:picLocks noChangeAspect="1"/>
          </p:cNvPicPr>
          <p:nvPr/>
        </p:nvPicPr>
        <p:blipFill>
          <a:blip r:embed="rId4">
            <a:alphaModFix amt="11000"/>
            <a:extLst/>
          </a:blip>
          <a:stretch>
            <a:fillRect/>
          </a:stretch>
        </p:blipFill>
        <p:spPr>
          <a:xfrm flipH="1">
            <a:off x="-767477" y="2556099"/>
            <a:ext cx="3819742" cy="2909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Google Shape;36;p3" descr="Google Shape;36;p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949" y="849952"/>
            <a:ext cx="1406108" cy="33732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4419600" y="4599637"/>
            <a:ext cx="2133600" cy="3352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26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4" name="Google Shape;156;p21" descr="Google Shape;156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7871" y="225800"/>
            <a:ext cx="750795" cy="1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9" name="Google Shape;163;p23"/>
          <p:cNvSpPr/>
          <p:nvPr/>
        </p:nvSpPr>
        <p:spPr>
          <a:xfrm>
            <a:off x="-76200" y="-10050"/>
            <a:ext cx="9312300" cy="5163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0" name="Google Shape;164;p23"/>
          <p:cNvSpPr txBox="1"/>
          <p:nvPr/>
        </p:nvSpPr>
        <p:spPr>
          <a:xfrm>
            <a:off x="1989900" y="1697850"/>
            <a:ext cx="5011800" cy="12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Video background slide:</a:t>
            </a:r>
          </a:p>
          <a:p>
            <a:pPr/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Formatting video: resize video to fit the width of the slide. Google slides/Youtube will automatically create a thumbnail. Use a black background for better viewing.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166;p24"/>
          <p:cNvSpPr/>
          <p:nvPr/>
        </p:nvSpPr>
        <p:spPr>
          <a:xfrm>
            <a:off x="-9401" y="-9325"/>
            <a:ext cx="9174002" cy="5152800"/>
          </a:xfrm>
          <a:prstGeom prst="rect">
            <a:avLst/>
          </a:prstGeom>
          <a:solidFill>
            <a:srgbClr val="36AFC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89" name="Google Shape;168;p24" descr="Google Shape;168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71" y="4769975"/>
            <a:ext cx="750795" cy="18010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1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92" name="Google Shape;171;p24" descr="Google Shape;171;p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3560" y="229524"/>
            <a:ext cx="750769" cy="1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173;p25"/>
          <p:cNvSpPr/>
          <p:nvPr/>
        </p:nvSpPr>
        <p:spPr>
          <a:xfrm>
            <a:off x="-9401" y="-9325"/>
            <a:ext cx="9174002" cy="5152800"/>
          </a:xfrm>
          <a:prstGeom prst="rect">
            <a:avLst/>
          </a:prstGeom>
          <a:solidFill>
            <a:srgbClr val="36AFC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1" name="Google Shape;175;p25" descr="Google Shape;175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71" y="4769975"/>
            <a:ext cx="750795" cy="18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anchor="t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4" name="Google Shape;178;p25" descr="Google Shape;178;p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3560" y="229524"/>
            <a:ext cx="750769" cy="18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Google Shape;179;p25" descr="Google Shape;179;p2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8836" y="-1456475"/>
            <a:ext cx="5902669" cy="6972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31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32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331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340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349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38;p4"/>
          <p:cNvGrpSpPr/>
          <p:nvPr/>
        </p:nvGrpSpPr>
        <p:grpSpPr>
          <a:xfrm>
            <a:off x="0" y="0"/>
            <a:ext cx="9222000" cy="5143500"/>
            <a:chOff x="0" y="0"/>
            <a:chExt cx="9221999" cy="5143500"/>
          </a:xfrm>
        </p:grpSpPr>
        <p:sp>
          <p:nvSpPr>
            <p:cNvPr id="56" name="Rectangle"/>
            <p:cNvSpPr/>
            <p:nvPr/>
          </p:nvSpPr>
          <p:spPr>
            <a:xfrm>
              <a:off x="0" y="0"/>
              <a:ext cx="9222000" cy="5143500"/>
            </a:xfrm>
            <a:prstGeom prst="rect">
              <a:avLst/>
            </a:prstGeom>
            <a:solidFill>
              <a:srgbClr val="36AF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7" name="Text"/>
            <p:cNvSpPr txBox="1"/>
            <p:nvPr/>
          </p:nvSpPr>
          <p:spPr>
            <a:xfrm>
              <a:off x="0" y="2381633"/>
              <a:ext cx="922200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/>
              <a:r>
                <a:t> </a:t>
              </a:r>
            </a:p>
          </p:txBody>
        </p:sp>
      </p:grp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454324" y="758500"/>
            <a:ext cx="5227801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304800" indent="3048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2pPr>
            <a:lvl3pPr marL="304800" indent="7620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3pPr>
            <a:lvl4pPr marL="304800" indent="12192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4pPr>
            <a:lvl5pPr marL="304800" indent="16764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Google Shape;40;p4"/>
          <p:cNvSpPr/>
          <p:nvPr/>
        </p:nvSpPr>
        <p:spPr>
          <a:xfrm>
            <a:off x="5303008" y="-1354505"/>
            <a:ext cx="3918853" cy="722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787" y="16268"/>
                </a:lnTo>
                <a:lnTo>
                  <a:pt x="156" y="16791"/>
                </a:lnTo>
                <a:lnTo>
                  <a:pt x="0" y="17121"/>
                </a:lnTo>
                <a:lnTo>
                  <a:pt x="366" y="17399"/>
                </a:lnTo>
                <a:lnTo>
                  <a:pt x="1303" y="17766"/>
                </a:lnTo>
                <a:lnTo>
                  <a:pt x="11689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800"/>
            </a:pPr>
          </a:p>
        </p:txBody>
      </p:sp>
      <p:pic>
        <p:nvPicPr>
          <p:cNvPr id="61" name="Google Shape;41;p4" descr="Google Shape;41;p4"/>
          <p:cNvPicPr>
            <a:picLocks noChangeAspect="1"/>
          </p:cNvPicPr>
          <p:nvPr/>
        </p:nvPicPr>
        <p:blipFill>
          <a:blip r:embed="rId2">
            <a:alphaModFix amt="11000"/>
            <a:extLst/>
          </a:blip>
          <a:stretch>
            <a:fillRect/>
          </a:stretch>
        </p:blipFill>
        <p:spPr>
          <a:xfrm flipH="1">
            <a:off x="-767477" y="2556099"/>
            <a:ext cx="3819742" cy="290997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lide Number"/>
          <p:cNvSpPr txBox="1"/>
          <p:nvPr>
            <p:ph type="sldNum" sz="quarter" idx="2"/>
          </p:nvPr>
        </p:nvSpPr>
        <p:spPr>
          <a:xfrm>
            <a:off x="4419600" y="4599637"/>
            <a:ext cx="2133600" cy="3352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358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367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04800" indent="3048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04800" indent="7620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04800" indent="12192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04800" indent="16764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43;p5" descr="Google Shape;43;p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5203"/>
          <a:stretch>
            <a:fillRect/>
          </a:stretch>
        </p:blipFill>
        <p:spPr>
          <a:xfrm>
            <a:off x="-46100" y="-33950"/>
            <a:ext cx="9258145" cy="523370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73" name="Google Shape;45;p5"/>
          <p:cNvGrpSpPr/>
          <p:nvPr/>
        </p:nvGrpSpPr>
        <p:grpSpPr>
          <a:xfrm>
            <a:off x="-46101" y="-31000"/>
            <a:ext cx="9268202" cy="5233800"/>
            <a:chOff x="0" y="0"/>
            <a:chExt cx="9268200" cy="5233799"/>
          </a:xfrm>
        </p:grpSpPr>
        <p:sp>
          <p:nvSpPr>
            <p:cNvPr id="71" name="Rectangle"/>
            <p:cNvSpPr/>
            <p:nvPr/>
          </p:nvSpPr>
          <p:spPr>
            <a:xfrm>
              <a:off x="-1" y="0"/>
              <a:ext cx="9268202" cy="5233800"/>
            </a:xfrm>
            <a:prstGeom prst="rect">
              <a:avLst/>
            </a:prstGeom>
            <a:gradFill flip="none" rotWithShape="1">
              <a:gsLst>
                <a:gs pos="0">
                  <a:srgbClr val="235791">
                    <a:alpha val="76470"/>
                  </a:srgbClr>
                </a:gs>
                <a:gs pos="100000">
                  <a:srgbClr val="3EB3C4">
                    <a:alpha val="78823"/>
                  </a:srgbClr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2" name="Text"/>
            <p:cNvSpPr txBox="1"/>
            <p:nvPr/>
          </p:nvSpPr>
          <p:spPr>
            <a:xfrm>
              <a:off x="-1" y="2426783"/>
              <a:ext cx="926820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/>
              <a:r>
                <a:t> </a:t>
              </a:r>
            </a:p>
          </p:txBody>
        </p:sp>
      </p:grp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454324" y="1358875"/>
            <a:ext cx="8520602" cy="792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04800" indent="-1524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1pPr>
            <a:lvl2pPr marL="304800" indent="3048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2pPr>
            <a:lvl3pPr marL="304800" indent="7620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3pPr>
            <a:lvl4pPr marL="304800" indent="12192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4pPr>
            <a:lvl5pPr marL="304800" indent="1676400">
              <a:lnSpc>
                <a:spcPct val="100000"/>
              </a:lnSpc>
              <a:buClrTx/>
              <a:buSzTx/>
              <a:buFontTx/>
              <a:buNone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5" name="Google Shape;47;p5" descr="Google Shape;47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949" y="849952"/>
            <a:ext cx="1406108" cy="3373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8" name="Google Shape;48;p5"/>
          <p:cNvGrpSpPr/>
          <p:nvPr/>
        </p:nvGrpSpPr>
        <p:grpSpPr>
          <a:xfrm>
            <a:off x="14158" y="4310005"/>
            <a:ext cx="1920900" cy="701876"/>
            <a:chOff x="0" y="0"/>
            <a:chExt cx="1920899" cy="701874"/>
          </a:xfrm>
        </p:grpSpPr>
        <p:pic>
          <p:nvPicPr>
            <p:cNvPr id="76" name="Google Shape;49;p5" descr="Google Shape;49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Google Shape;50;p5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HR Tech 2018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HR Tech (Finalist)</a:t>
              </a:r>
            </a:p>
          </p:txBody>
        </p:sp>
      </p:grpSp>
      <p:grpSp>
        <p:nvGrpSpPr>
          <p:cNvPr id="81" name="Google Shape;51;p5"/>
          <p:cNvGrpSpPr/>
          <p:nvPr/>
        </p:nvGrpSpPr>
        <p:grpSpPr>
          <a:xfrm>
            <a:off x="1915290" y="4310005"/>
            <a:ext cx="1920901" cy="701876"/>
            <a:chOff x="0" y="0"/>
            <a:chExt cx="1920899" cy="701874"/>
          </a:xfrm>
        </p:grpSpPr>
        <p:pic>
          <p:nvPicPr>
            <p:cNvPr id="79" name="Google Shape;52;p5" descr="Google Shape;52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" name="Google Shape;53;p5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Unleash 2018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HR Startup (2nd)</a:t>
              </a:r>
            </a:p>
          </p:txBody>
        </p:sp>
      </p:grpSp>
      <p:grpSp>
        <p:nvGrpSpPr>
          <p:cNvPr id="84" name="Google Shape;54;p5"/>
          <p:cNvGrpSpPr/>
          <p:nvPr/>
        </p:nvGrpSpPr>
        <p:grpSpPr>
          <a:xfrm>
            <a:off x="3601799" y="4310005"/>
            <a:ext cx="1920901" cy="701876"/>
            <a:chOff x="0" y="0"/>
            <a:chExt cx="1920899" cy="701874"/>
          </a:xfrm>
        </p:grpSpPr>
        <p:pic>
          <p:nvPicPr>
            <p:cNvPr id="82" name="Google Shape;55;p5" descr="Google Shape;55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" name="Google Shape;56;p5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Global Recruiter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Innovation</a:t>
              </a:r>
            </a:p>
          </p:txBody>
        </p:sp>
      </p:grpSp>
      <p:grpSp>
        <p:nvGrpSpPr>
          <p:cNvPr id="87" name="Google Shape;57;p5"/>
          <p:cNvGrpSpPr/>
          <p:nvPr/>
        </p:nvGrpSpPr>
        <p:grpSpPr>
          <a:xfrm>
            <a:off x="5469859" y="4310005"/>
            <a:ext cx="1920901" cy="701876"/>
            <a:chOff x="0" y="0"/>
            <a:chExt cx="1920899" cy="701874"/>
          </a:xfrm>
        </p:grpSpPr>
        <p:pic>
          <p:nvPicPr>
            <p:cNvPr id="85" name="Google Shape;58;p5" descr="Google Shape;58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" name="Google Shape;59;p5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HR Tech Fest 2016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HR Tech Startup</a:t>
              </a:r>
            </a:p>
          </p:txBody>
        </p:sp>
      </p:grpSp>
      <p:grpSp>
        <p:nvGrpSpPr>
          <p:cNvPr id="90" name="Google Shape;60;p5"/>
          <p:cNvGrpSpPr/>
          <p:nvPr/>
        </p:nvGrpSpPr>
        <p:grpSpPr>
          <a:xfrm>
            <a:off x="7143340" y="4310005"/>
            <a:ext cx="1920901" cy="701876"/>
            <a:chOff x="0" y="0"/>
            <a:chExt cx="1920899" cy="701874"/>
          </a:xfrm>
        </p:grpSpPr>
        <p:pic>
          <p:nvPicPr>
            <p:cNvPr id="88" name="Google Shape;61;p5" descr="Google Shape;61;p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7324" y="0"/>
              <a:ext cx="266251" cy="290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Google Shape;62;p5"/>
            <p:cNvSpPr txBox="1"/>
            <p:nvPr/>
          </p:nvSpPr>
          <p:spPr>
            <a:xfrm>
              <a:off x="0" y="290424"/>
              <a:ext cx="1920900" cy="411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 algn="ctr">
                <a:defRPr sz="800">
                  <a:solidFill>
                    <a:srgbClr val="FFFFFF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defRPr>
              </a:pPr>
              <a:r>
                <a:t>ATC 2016</a:t>
              </a:r>
            </a:p>
            <a:p>
              <a:pPr algn="ctr">
                <a:defRPr sz="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Best HR Technology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311699" y="445025"/>
            <a:ext cx="3912001" cy="57270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half" idx="1"/>
          </p:nvPr>
        </p:nvSpPr>
        <p:spPr>
          <a:xfrm>
            <a:off x="311699" y="1152475"/>
            <a:ext cx="3912001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8" name="Google Shape;71;p7" descr="Google Shape;71;p7"/>
          <p:cNvPicPr>
            <a:picLocks noChangeAspect="1"/>
          </p:cNvPicPr>
          <p:nvPr/>
        </p:nvPicPr>
        <p:blipFill>
          <a:blip r:embed="rId2">
            <a:extLst/>
          </a:blip>
          <a:srcRect l="27818" t="0" r="30725" b="0"/>
          <a:stretch>
            <a:fillRect/>
          </a:stretch>
        </p:blipFill>
        <p:spPr>
          <a:xfrm>
            <a:off x="5950449" y="-12950"/>
            <a:ext cx="3193552" cy="5169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oogle Shape;72;p7" descr="Google Shape;72;p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1411" y="225800"/>
            <a:ext cx="750769" cy="18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74;p7" descr="Google Shape;74;p7"/>
          <p:cNvPicPr>
            <a:picLocks noChangeAspect="1"/>
          </p:cNvPicPr>
          <p:nvPr/>
        </p:nvPicPr>
        <p:blipFill>
          <a:blip r:embed="rId4">
            <a:extLst/>
          </a:blip>
          <a:srcRect l="28143" t="0" r="29741" b="0"/>
          <a:stretch>
            <a:fillRect/>
          </a:stretch>
        </p:blipFill>
        <p:spPr>
          <a:xfrm>
            <a:off x="5899249" y="-12501"/>
            <a:ext cx="3300302" cy="52245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3" name="Google Shape;75;p7"/>
          <p:cNvGrpSpPr/>
          <p:nvPr/>
        </p:nvGrpSpPr>
        <p:grpSpPr>
          <a:xfrm>
            <a:off x="5899250" y="-31000"/>
            <a:ext cx="3322800" cy="5233800"/>
            <a:chOff x="0" y="0"/>
            <a:chExt cx="3322799" cy="5233799"/>
          </a:xfrm>
        </p:grpSpPr>
        <p:sp>
          <p:nvSpPr>
            <p:cNvPr id="111" name="Rectangle"/>
            <p:cNvSpPr/>
            <p:nvPr/>
          </p:nvSpPr>
          <p:spPr>
            <a:xfrm>
              <a:off x="0" y="0"/>
              <a:ext cx="3322800" cy="5233800"/>
            </a:xfrm>
            <a:prstGeom prst="rect">
              <a:avLst/>
            </a:prstGeom>
            <a:gradFill flip="none" rotWithShape="1">
              <a:gsLst>
                <a:gs pos="0">
                  <a:srgbClr val="235791">
                    <a:alpha val="76470"/>
                  </a:srgbClr>
                </a:gs>
                <a:gs pos="100000">
                  <a:srgbClr val="3EB3C4">
                    <a:alpha val="78823"/>
                  </a:srgbClr>
                </a:gs>
              </a:gsLst>
              <a:lin ang="270000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" name="Text"/>
            <p:cNvSpPr txBox="1"/>
            <p:nvPr/>
          </p:nvSpPr>
          <p:spPr>
            <a:xfrm>
              <a:off x="0" y="2426783"/>
              <a:ext cx="332280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/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77;p8"/>
          <p:cNvSpPr/>
          <p:nvPr/>
        </p:nvSpPr>
        <p:spPr>
          <a:xfrm>
            <a:off x="5953700" y="-7151"/>
            <a:ext cx="3193501" cy="5143501"/>
          </a:xfrm>
          <a:prstGeom prst="rect">
            <a:avLst/>
          </a:prstGeom>
          <a:solidFill>
            <a:srgbClr val="F8FAF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" name="Title Text"/>
          <p:cNvSpPr txBox="1"/>
          <p:nvPr>
            <p:ph type="title"/>
          </p:nvPr>
        </p:nvSpPr>
        <p:spPr>
          <a:xfrm>
            <a:off x="311699" y="445025"/>
            <a:ext cx="3912001" cy="57270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sz="half" idx="1"/>
          </p:nvPr>
        </p:nvSpPr>
        <p:spPr>
          <a:xfrm>
            <a:off x="311699" y="1152475"/>
            <a:ext cx="3912001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4" name="Google Shape;81;p8" descr="Google Shape;81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1397" y="223976"/>
            <a:ext cx="750795" cy="18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82;p8" descr="Google Shape;82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1375" y="1899549"/>
            <a:ext cx="2102501" cy="3659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83;p8" descr="Google Shape;83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80825" y="1305199"/>
            <a:ext cx="1131376" cy="1924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85;p9"/>
          <p:cNvSpPr/>
          <p:nvPr/>
        </p:nvSpPr>
        <p:spPr>
          <a:xfrm>
            <a:off x="5954924" y="0"/>
            <a:ext cx="3193501" cy="5143500"/>
          </a:xfrm>
          <a:prstGeom prst="rect">
            <a:avLst/>
          </a:prstGeom>
          <a:solidFill>
            <a:srgbClr val="36AFC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Title Text"/>
          <p:cNvSpPr txBox="1"/>
          <p:nvPr>
            <p:ph type="title"/>
          </p:nvPr>
        </p:nvSpPr>
        <p:spPr>
          <a:xfrm>
            <a:off x="311699" y="445025"/>
            <a:ext cx="3912001" cy="57270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half" idx="1"/>
          </p:nvPr>
        </p:nvSpPr>
        <p:spPr>
          <a:xfrm>
            <a:off x="311699" y="1152475"/>
            <a:ext cx="3912001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7" name="Google Shape;89;p9" descr="Google Shape;89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1400" y="223974"/>
            <a:ext cx="750744" cy="18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Google Shape;91;p9" descr="Google Shape;91;p9"/>
          <p:cNvPicPr>
            <a:picLocks noChangeAspect="1"/>
          </p:cNvPicPr>
          <p:nvPr/>
        </p:nvPicPr>
        <p:blipFill>
          <a:blip r:embed="rId3">
            <a:alphaModFix amt="46000"/>
            <a:extLst/>
          </a:blip>
          <a:stretch>
            <a:fillRect/>
          </a:stretch>
        </p:blipFill>
        <p:spPr>
          <a:xfrm>
            <a:off x="7397295" y="-1296932"/>
            <a:ext cx="5524128" cy="7737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Google Shape;92;p9" descr="Google Shape;92;p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37237" y="1781175"/>
            <a:ext cx="2428876" cy="15049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28575" dir="5400000">
              <a:srgbClr val="000000">
                <a:alpha val="16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9" name="Google Shape;98;p10" descr="Google Shape;98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4602" y="-365401"/>
            <a:ext cx="10681625" cy="5586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;p6" descr="Google Shape;64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1397" y="223976"/>
            <a:ext cx="750795" cy="18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704831" y="4692391"/>
            <a:ext cx="316328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titleStyle>
    <p:bodyStyle>
      <a:lvl1pPr marL="4572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●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9144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○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13716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■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18288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●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22860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○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27432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■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32004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●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36576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○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41148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Proxima Nova"/>
        <a:buChar char="■"/>
        <a:tabLst/>
        <a:defRPr b="0" baseline="0" cap="none" i="0" spc="0" strike="noStrike" sz="1200" u="none">
          <a:solidFill>
            <a:srgbClr val="000000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ocialmediatoday.com/content/employee-advocate-mobilize-your-team-share-your-brand-content" TargetMode="External"/><Relationship Id="rId4" Type="http://schemas.openxmlformats.org/officeDocument/2006/relationships/hyperlink" Target="https://blog.hootsuite.com/a-6-step-guide-for-creating-an-employee-advocacy-program-for-your-business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support.videomyjob.com/knowledge/how-can-i-add-subtitles-to-my-video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213;p33"/>
          <p:cNvSpPr txBox="1"/>
          <p:nvPr>
            <p:ph type="body" sz="half" idx="1"/>
          </p:nvPr>
        </p:nvSpPr>
        <p:spPr>
          <a:xfrm>
            <a:off x="454324" y="1358875"/>
            <a:ext cx="5446202" cy="2889300"/>
          </a:xfrm>
          <a:prstGeom prst="rect">
            <a:avLst/>
          </a:prstGeom>
        </p:spPr>
        <p:txBody>
          <a:bodyPr/>
          <a:lstStyle/>
          <a:p>
            <a:pPr marL="0" indent="0">
              <a:defRPr sz="3600"/>
            </a:pPr>
            <a:r>
              <a:t>[COMPANY NAME]</a:t>
            </a:r>
          </a:p>
          <a:p>
            <a:pPr marL="0" indent="0">
              <a:spcBef>
                <a:spcPts val="1000"/>
              </a:spcBef>
              <a:defRPr sz="3600"/>
            </a:pPr>
            <a:r>
              <a:t>Employee Video Advocacy Program</a:t>
            </a:r>
          </a:p>
          <a:p>
            <a:pPr marL="0" indent="0">
              <a:lnSpc>
                <a:spcPct val="115000"/>
              </a:lnSpc>
              <a:spcBef>
                <a:spcPts val="1000"/>
              </a:spcBef>
              <a:defRPr b="0" sz="1800"/>
            </a:pPr>
            <a:r>
              <a:t>Resource 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218;p34"/>
          <p:cNvSpPr txBox="1"/>
          <p:nvPr>
            <p:ph type="sldNum" sz="quarter" idx="2"/>
          </p:nvPr>
        </p:nvSpPr>
        <p:spPr>
          <a:xfrm>
            <a:off x="8750932" y="4692391"/>
            <a:ext cx="270227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2" name="Google Shape;219;p34"/>
          <p:cNvSpPr txBox="1"/>
          <p:nvPr>
            <p:ph type="title"/>
          </p:nvPr>
        </p:nvSpPr>
        <p:spPr>
          <a:xfrm>
            <a:off x="311699" y="373824"/>
            <a:ext cx="8520602" cy="572702"/>
          </a:xfrm>
          <a:prstGeom prst="rect">
            <a:avLst/>
          </a:prstGeom>
        </p:spPr>
        <p:txBody>
          <a:bodyPr/>
          <a:lstStyle/>
          <a:p>
            <a:pPr>
              <a:defRPr b="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What is </a:t>
            </a: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Employee Advocacy</a:t>
            </a:r>
            <a:r>
              <a:t>?</a:t>
            </a:r>
          </a:p>
        </p:txBody>
      </p:sp>
      <p:sp>
        <p:nvSpPr>
          <p:cNvPr id="383" name="Google Shape;220;p34"/>
          <p:cNvSpPr txBox="1"/>
          <p:nvPr/>
        </p:nvSpPr>
        <p:spPr>
          <a:xfrm>
            <a:off x="311700" y="812124"/>
            <a:ext cx="7928700" cy="6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>
                <a:solidFill>
                  <a:srgbClr val="75818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 strategic initiative recognizing that the best people to advocate on behalf of an organization are its employees.</a:t>
            </a:r>
          </a:p>
        </p:txBody>
      </p:sp>
      <p:sp>
        <p:nvSpPr>
          <p:cNvPr id="384" name="Google Shape;221;p34"/>
          <p:cNvSpPr txBox="1"/>
          <p:nvPr/>
        </p:nvSpPr>
        <p:spPr>
          <a:xfrm>
            <a:off x="326324" y="1729300"/>
            <a:ext cx="77850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What is an Employee </a:t>
            </a: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Video</a:t>
            </a:r>
            <a:r>
              <a:t> Advocacy </a:t>
            </a: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Program</a:t>
            </a:r>
            <a:r>
              <a:t>?</a:t>
            </a:r>
          </a:p>
        </p:txBody>
      </p:sp>
      <p:sp>
        <p:nvSpPr>
          <p:cNvPr id="385" name="Google Shape;222;p34"/>
          <p:cNvSpPr txBox="1"/>
          <p:nvPr/>
        </p:nvSpPr>
        <p:spPr>
          <a:xfrm>
            <a:off x="355574" y="2203250"/>
            <a:ext cx="7870202" cy="6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>
                <a:solidFill>
                  <a:srgbClr val="75818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 values-led initiative that embraces the individual personalities of all employees through dedicated video ideas, structure and support. </a:t>
            </a:r>
          </a:p>
        </p:txBody>
      </p:sp>
      <p:sp>
        <p:nvSpPr>
          <p:cNvPr id="386" name="Google Shape;223;p34"/>
          <p:cNvSpPr txBox="1"/>
          <p:nvPr/>
        </p:nvSpPr>
        <p:spPr>
          <a:xfrm>
            <a:off x="400049" y="3219200"/>
            <a:ext cx="77850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How does it align with our </a:t>
            </a: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Company Values</a:t>
            </a:r>
            <a:r>
              <a:t>?</a:t>
            </a:r>
          </a:p>
        </p:txBody>
      </p:sp>
      <p:sp>
        <p:nvSpPr>
          <p:cNvPr id="387" name="Google Shape;224;p34"/>
          <p:cNvSpPr txBox="1"/>
          <p:nvPr/>
        </p:nvSpPr>
        <p:spPr>
          <a:xfrm>
            <a:off x="429299" y="3693150"/>
            <a:ext cx="7870202" cy="7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75818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Value:</a:t>
            </a:r>
          </a:p>
          <a:p>
            <a:pPr>
              <a:lnSpc>
                <a:spcPct val="150000"/>
              </a:lnSpc>
              <a:defRPr>
                <a:solidFill>
                  <a:srgbClr val="75818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Why:</a:t>
            </a:r>
          </a:p>
        </p:txBody>
      </p:sp>
      <p:pic>
        <p:nvPicPr>
          <p:cNvPr id="388" name="Google Shape;225;p34" descr="Google Shape;225;p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0550" y="2953887"/>
            <a:ext cx="1921752" cy="2094127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Text"/>
          <p:cNvSpPr txBox="1"/>
          <p:nvPr/>
        </p:nvSpPr>
        <p:spPr>
          <a:xfrm>
            <a:off x="4022814" y="2484430"/>
            <a:ext cx="12700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390" name="Text"/>
          <p:cNvSpPr txBox="1"/>
          <p:nvPr/>
        </p:nvSpPr>
        <p:spPr>
          <a:xfrm>
            <a:off x="4149814" y="2611430"/>
            <a:ext cx="12700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229;p35"/>
          <p:cNvSpPr/>
          <p:nvPr/>
        </p:nvSpPr>
        <p:spPr>
          <a:xfrm>
            <a:off x="657212" y="1114974"/>
            <a:ext cx="3723001" cy="2999402"/>
          </a:xfrm>
          <a:prstGeom prst="roundRect">
            <a:avLst>
              <a:gd name="adj" fmla="val 3275"/>
            </a:avLst>
          </a:prstGeom>
          <a:solidFill>
            <a:srgbClr val="F8FAFD"/>
          </a:solidFill>
          <a:ln w="12700">
            <a:miter lim="400000"/>
          </a:ln>
        </p:spPr>
        <p:txBody>
          <a:bodyPr lIns="0" tIns="0" rIns="0" bIns="0" anchor="b"/>
          <a:lstStyle/>
          <a:p>
            <a:pPr algn="ctr"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sp>
        <p:nvSpPr>
          <p:cNvPr id="393" name="Google Shape;230;p35"/>
          <p:cNvSpPr txBox="1"/>
          <p:nvPr>
            <p:ph type="title"/>
          </p:nvPr>
        </p:nvSpPr>
        <p:spPr>
          <a:xfrm>
            <a:off x="890899" y="1844175"/>
            <a:ext cx="3214501" cy="1398301"/>
          </a:xfrm>
          <a:prstGeom prst="rect">
            <a:avLst/>
          </a:prstGeom>
        </p:spPr>
        <p:txBody>
          <a:bodyPr/>
          <a:lstStyle>
            <a:lvl1pPr defTabSz="850391">
              <a:defRPr b="0" sz="186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Content shared by employees receives 8x more engagement than content shared by brand channels.</a:t>
            </a:r>
          </a:p>
        </p:txBody>
      </p:sp>
      <p:sp>
        <p:nvSpPr>
          <p:cNvPr id="394" name="Google Shape;231;p35"/>
          <p:cNvSpPr txBox="1"/>
          <p:nvPr/>
        </p:nvSpPr>
        <p:spPr>
          <a:xfrm>
            <a:off x="890899" y="1324875"/>
            <a:ext cx="3447602" cy="5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>
              <a:defRPr b="1" sz="22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For Business</a:t>
            </a:r>
          </a:p>
        </p:txBody>
      </p:sp>
      <p:sp>
        <p:nvSpPr>
          <p:cNvPr id="395" name="Google Shape;232;p35"/>
          <p:cNvSpPr txBox="1"/>
          <p:nvPr>
            <p:ph type="sldNum" sz="quarter" idx="2"/>
          </p:nvPr>
        </p:nvSpPr>
        <p:spPr>
          <a:xfrm>
            <a:off x="8754868" y="4692391"/>
            <a:ext cx="266290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6" name="Google Shape;233;p35"/>
          <p:cNvSpPr/>
          <p:nvPr/>
        </p:nvSpPr>
        <p:spPr>
          <a:xfrm>
            <a:off x="4723913" y="1114974"/>
            <a:ext cx="3723001" cy="2999402"/>
          </a:xfrm>
          <a:prstGeom prst="roundRect">
            <a:avLst>
              <a:gd name="adj" fmla="val 3258"/>
            </a:avLst>
          </a:prstGeom>
          <a:solidFill>
            <a:srgbClr val="FFFFFF"/>
          </a:solidFill>
          <a:ln>
            <a:solidFill>
              <a:srgbClr val="EDEDEE"/>
            </a:solidFill>
          </a:ln>
        </p:spPr>
        <p:txBody>
          <a:bodyPr lIns="0" tIns="0" rIns="0" bIns="0" anchor="b"/>
          <a:lstStyle/>
          <a:p>
            <a:pPr algn="ctr"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sp>
        <p:nvSpPr>
          <p:cNvPr id="397" name="Google Shape;234;p35"/>
          <p:cNvSpPr txBox="1"/>
          <p:nvPr/>
        </p:nvSpPr>
        <p:spPr>
          <a:xfrm>
            <a:off x="5039174" y="1844175"/>
            <a:ext cx="3075302" cy="170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>
              <a:defRPr sz="20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86% of employees involved in a formal advocacy program say it had a positive effect on their careers.</a:t>
            </a:r>
          </a:p>
        </p:txBody>
      </p:sp>
      <p:sp>
        <p:nvSpPr>
          <p:cNvPr id="398" name="Google Shape;235;p35"/>
          <p:cNvSpPr txBox="1"/>
          <p:nvPr/>
        </p:nvSpPr>
        <p:spPr>
          <a:xfrm>
            <a:off x="5039174" y="1324875"/>
            <a:ext cx="3447601" cy="5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>
              <a:defRPr b="1" sz="22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For Individuals</a:t>
            </a:r>
          </a:p>
        </p:txBody>
      </p:sp>
      <p:sp>
        <p:nvSpPr>
          <p:cNvPr id="399" name="Google Shape;236;p35"/>
          <p:cNvSpPr txBox="1"/>
          <p:nvPr/>
        </p:nvSpPr>
        <p:spPr>
          <a:xfrm>
            <a:off x="933350" y="3566900"/>
            <a:ext cx="3447601" cy="39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>
              <a:defRPr b="1" sz="1000">
                <a:solidFill>
                  <a:srgbClr val="36AFCC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(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Social Media Today</a:t>
            </a:r>
            <a:r>
              <a:t>)</a:t>
            </a:r>
          </a:p>
        </p:txBody>
      </p:sp>
      <p:sp>
        <p:nvSpPr>
          <p:cNvPr id="400" name="Google Shape;237;p35"/>
          <p:cNvSpPr txBox="1"/>
          <p:nvPr/>
        </p:nvSpPr>
        <p:spPr>
          <a:xfrm>
            <a:off x="5039174" y="3566900"/>
            <a:ext cx="3447601" cy="39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>
              <a:defRPr b="1" sz="10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Proxima Nova"/>
                <a:ea typeface="Proxima Nova"/>
                <a:cs typeface="Proxima Nova"/>
                <a:sym typeface="Proxima Nova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36AFCC"/>
                </a:solidFill>
                <a:uFillTx/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(Hootsuite)</a:t>
            </a:r>
          </a:p>
        </p:txBody>
      </p:sp>
      <p:sp>
        <p:nvSpPr>
          <p:cNvPr id="401" name="Google Shape;275;p40"/>
          <p:cNvSpPr txBox="1"/>
          <p:nvPr/>
        </p:nvSpPr>
        <p:spPr>
          <a:xfrm>
            <a:off x="59143" y="35685"/>
            <a:ext cx="4719001" cy="34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800">
                <a:solidFill>
                  <a:srgbClr val="36AFC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>
              <a:defRPr>
                <a:solidFill>
                  <a:srgbClr val="758186"/>
                </a:solidFill>
              </a:defRPr>
            </a:pPr>
            <a:r>
              <a:rPr>
                <a:solidFill>
                  <a:srgbClr val="36AFCC"/>
                </a:solidFill>
              </a:rPr>
              <a:t>Bonus page for communicating your why 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230;p35"/>
          <p:cNvSpPr txBox="1"/>
          <p:nvPr/>
        </p:nvSpPr>
        <p:spPr>
          <a:xfrm>
            <a:off x="6804575" y="740224"/>
            <a:ext cx="2061001" cy="431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2921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Attend monthly one-on-one check in with champion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Self nominate </a:t>
            </a:r>
            <a:r>
              <a:rPr>
                <a:latin typeface="Proxima Nova Semibold"/>
                <a:ea typeface="Proxima Nova Semibold"/>
                <a:cs typeface="Proxima Nova Semibold"/>
                <a:sym typeface="Proxima Nova Semibold"/>
              </a:rPr>
              <a:t>2 video topics</a:t>
            </a:r>
            <a:r>
              <a:t> in shared google sheet 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Refer to the relevant content topic guide to plan, film and edit your video 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Add link to published video on VideoMyJob dashboard in the Advocacy Tracker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Program Manager to amplify video on branded channels and update shared Advocacy Tracker with results </a:t>
            </a:r>
          </a:p>
        </p:txBody>
      </p:sp>
      <p:sp>
        <p:nvSpPr>
          <p:cNvPr id="406" name="Google Shape;231;p35"/>
          <p:cNvSpPr/>
          <p:nvPr/>
        </p:nvSpPr>
        <p:spPr>
          <a:xfrm>
            <a:off x="4855914" y="1272279"/>
            <a:ext cx="1846200" cy="16503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7" name="Google Shape;232;p35"/>
          <p:cNvSpPr txBox="1"/>
          <p:nvPr/>
        </p:nvSpPr>
        <p:spPr>
          <a:xfrm>
            <a:off x="4677250" y="1086174"/>
            <a:ext cx="2203528" cy="3969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indent="-2921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Attend monthly one-on-one check in with champion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Self nominate </a:t>
            </a:r>
            <a:r>
              <a:rPr>
                <a:latin typeface="Proxima Nova Semibold"/>
                <a:ea typeface="Proxima Nova Semibold"/>
                <a:cs typeface="Proxima Nova Semibold"/>
                <a:sym typeface="Proxima Nova Semibold"/>
              </a:rPr>
              <a:t>2 video topics</a:t>
            </a:r>
            <a:r>
              <a:t> in shared google sheet 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Refer to the relevant content topic guide to plan, film and edit your video 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Follow post copy recommendations and share video content on personal social channel 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Input social post engagement data in shared Advocacy Tracker when prompted via calendar reminder</a:t>
            </a:r>
          </a:p>
        </p:txBody>
      </p:sp>
      <p:sp>
        <p:nvSpPr>
          <p:cNvPr id="408" name="Google Shape;233;p35"/>
          <p:cNvSpPr txBox="1"/>
          <p:nvPr/>
        </p:nvSpPr>
        <p:spPr>
          <a:xfrm>
            <a:off x="355699" y="851349"/>
            <a:ext cx="3934802" cy="2392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Ingredients</a:t>
            </a:r>
          </a:p>
          <a:p>
            <a:pPr marL="457200" indent="-29210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Internal </a:t>
            </a:r>
            <a:r>
              <a:rPr>
                <a:latin typeface="Proxima Nova Semibold"/>
                <a:ea typeface="Proxima Nova Semibold"/>
                <a:cs typeface="Proxima Nova Semibold"/>
                <a:sym typeface="Proxima Nova Semibold"/>
              </a:rPr>
              <a:t>EVAP Program Manager</a:t>
            </a:r>
            <a:r>
              <a:t> with you every step of the way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Identified </a:t>
            </a:r>
            <a:r>
              <a:rPr>
                <a:latin typeface="Proxima Nova Semibold"/>
                <a:ea typeface="Proxima Nova Semibold"/>
                <a:cs typeface="Proxima Nova Semibold"/>
                <a:sym typeface="Proxima Nova Semibold"/>
              </a:rPr>
              <a:t>Video Prompts</a:t>
            </a:r>
            <a:r>
              <a:t> connected to </a:t>
            </a:r>
            <a:r>
              <a:rPr>
                <a:latin typeface="Proxima Nova Semibold"/>
                <a:ea typeface="Proxima Nova Semibold"/>
                <a:cs typeface="Proxima Nova Semibold"/>
                <a:sym typeface="Proxima Nova Semibold"/>
              </a:rPr>
              <a:t>Key Themes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Established </a:t>
            </a:r>
            <a:r>
              <a:rPr>
                <a:latin typeface="Proxima Nova Semibold"/>
                <a:ea typeface="Proxima Nova Semibold"/>
                <a:cs typeface="Proxima Nova Semibold"/>
                <a:sym typeface="Proxima Nova Semibold"/>
              </a:rPr>
              <a:t>guidelines</a:t>
            </a:r>
            <a:r>
              <a:t> that reflect the VideoMyJob product workflow; plan, film, edit, share, track and manage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Dedicated </a:t>
            </a:r>
            <a:r>
              <a:rPr>
                <a:latin typeface="Proxima Nova Semibold"/>
                <a:ea typeface="Proxima Nova Semibold"/>
                <a:cs typeface="Proxima Nova Semibold"/>
                <a:sym typeface="Proxima Nova Semibold"/>
              </a:rPr>
              <a:t>VideoMyJob EVAP Team </a:t>
            </a:r>
            <a:r>
              <a:t>for all employee video content to be created and published under</a:t>
            </a:r>
          </a:p>
          <a:p>
            <a:pPr marL="457200" indent="-292100">
              <a:lnSpc>
                <a:spcPct val="115000"/>
              </a:lnSpc>
              <a:buClr>
                <a:srgbClr val="000000"/>
              </a:buClr>
              <a:buSzPts val="1000"/>
              <a:buAutoNum type="arabicPeriod" startAt="1"/>
              <a:defRPr sz="1000"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Shared Advocacy Tracker</a:t>
            </a:r>
            <a:r>
              <a:rPr>
                <a:latin typeface="Proxima Nova"/>
                <a:ea typeface="Proxima Nova"/>
                <a:cs typeface="Proxima Nova"/>
                <a:sym typeface="Proxima Nova"/>
              </a:rPr>
              <a:t> for program measurement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9" name="Google Shape;234;p35"/>
          <p:cNvSpPr/>
          <p:nvPr/>
        </p:nvSpPr>
        <p:spPr>
          <a:xfrm>
            <a:off x="4810800" y="1344574"/>
            <a:ext cx="3974401" cy="16503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2" name="Google Shape;235;p35"/>
          <p:cNvGrpSpPr/>
          <p:nvPr/>
        </p:nvGrpSpPr>
        <p:grpSpPr>
          <a:xfrm>
            <a:off x="4677250" y="843024"/>
            <a:ext cx="3934801" cy="2244696"/>
            <a:chOff x="0" y="0"/>
            <a:chExt cx="3934800" cy="2244694"/>
          </a:xfrm>
        </p:grpSpPr>
        <p:sp>
          <p:nvSpPr>
            <p:cNvPr id="410" name="Rectangle"/>
            <p:cNvSpPr/>
            <p:nvPr/>
          </p:nvSpPr>
          <p:spPr>
            <a:xfrm>
              <a:off x="0" y="0"/>
              <a:ext cx="3934801" cy="1345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15000"/>
                </a:lnSpc>
                <a:spcBef>
                  <a:spcPts val="1600"/>
                </a:spcBef>
                <a:defRPr b="1" sz="1200">
                  <a:latin typeface="Proxima Nova"/>
                  <a:ea typeface="Proxima Nova"/>
                  <a:cs typeface="Proxima Nova"/>
                  <a:sym typeface="Proxima Nova"/>
                </a:defRPr>
              </a:pPr>
            </a:p>
          </p:txBody>
        </p:sp>
        <p:sp>
          <p:nvSpPr>
            <p:cNvPr id="411" name="Method…"/>
            <p:cNvSpPr txBox="1"/>
            <p:nvPr/>
          </p:nvSpPr>
          <p:spPr>
            <a:xfrm>
              <a:off x="0" y="0"/>
              <a:ext cx="3934801" cy="22446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lnSpc>
                  <a:spcPct val="115000"/>
                </a:lnSpc>
                <a:defRPr b="1"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Method</a:t>
              </a:r>
            </a:p>
            <a:p>
              <a:pPr marL="457200" indent="-292100">
                <a:lnSpc>
                  <a:spcPct val="115000"/>
                </a:lnSpc>
                <a:spcBef>
                  <a:spcPts val="1600"/>
                </a:spcBef>
                <a:buClr>
                  <a:srgbClr val="000000"/>
                </a:buClr>
                <a:buSzPts val="1000"/>
                <a:buAutoNum type="arabicPeriod" startAt="1"/>
                <a:defRPr sz="1000"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Attend monthly one-on-one check in with accountability partner or program manager</a:t>
              </a:r>
            </a:p>
            <a:p>
              <a:pPr marL="457200" indent="-292100">
                <a:lnSpc>
                  <a:spcPct val="115000"/>
                </a:lnSpc>
                <a:buClr>
                  <a:srgbClr val="000000"/>
                </a:buClr>
                <a:buSzPts val="1000"/>
                <a:buAutoNum type="arabicPeriod" startAt="1"/>
                <a:defRPr sz="1000"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Self nominate V</a:t>
              </a:r>
              <a:r>
                <a:rPr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ideo Prompts</a:t>
              </a:r>
              <a:r>
                <a:t> in shared team sheet </a:t>
              </a:r>
            </a:p>
            <a:p>
              <a:pPr marL="457200" indent="-292100">
                <a:lnSpc>
                  <a:spcPct val="115000"/>
                </a:lnSpc>
                <a:buClr>
                  <a:srgbClr val="000000"/>
                </a:buClr>
                <a:buSzPts val="1000"/>
                <a:buAutoNum type="arabicPeriod" startAt="1"/>
                <a:defRPr sz="1000">
                  <a:latin typeface="Proxima Nova"/>
                  <a:ea typeface="Proxima Nova"/>
                  <a:cs typeface="Proxima Nova"/>
                  <a:sym typeface="Proxima Nova"/>
                </a:defRPr>
              </a:pPr>
              <a:r>
                <a:t>Refer to the relevant </a:t>
              </a:r>
              <a:r>
                <a:rPr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Key Theme </a:t>
              </a:r>
              <a:r>
                <a:t>page guide to plan, film and edit your video </a:t>
              </a:r>
            </a:p>
            <a:p>
              <a:pPr indent="457200">
                <a:lnSpc>
                  <a:spcPct val="115000"/>
                </a:lnSpc>
                <a:spcBef>
                  <a:spcPts val="1600"/>
                </a:spcBef>
              </a:pPr>
              <a:endParaRPr sz="10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13" name="Google Shape;236;p35"/>
          <p:cNvSpPr/>
          <p:nvPr/>
        </p:nvSpPr>
        <p:spPr>
          <a:xfrm>
            <a:off x="4927749" y="2394349"/>
            <a:ext cx="1755602" cy="3231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91"/>
              </a:gs>
              <a:gs pos="100000">
                <a:srgbClr val="FF9F91"/>
              </a:gs>
            </a:gsLst>
            <a:lin ang="2698631"/>
          </a:gra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4" name="Google Shape;237;p35"/>
          <p:cNvSpPr txBox="1"/>
          <p:nvPr>
            <p:ph type="body" sz="quarter" idx="1"/>
          </p:nvPr>
        </p:nvSpPr>
        <p:spPr>
          <a:xfrm>
            <a:off x="4960599" y="2399800"/>
            <a:ext cx="1689901" cy="36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1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If you’re sharing on social</a:t>
            </a:r>
          </a:p>
        </p:txBody>
      </p:sp>
      <p:sp>
        <p:nvSpPr>
          <p:cNvPr id="415" name="Google Shape;238;p35"/>
          <p:cNvSpPr/>
          <p:nvPr/>
        </p:nvSpPr>
        <p:spPr>
          <a:xfrm>
            <a:off x="6855424" y="2394349"/>
            <a:ext cx="2061001" cy="323101"/>
          </a:xfrm>
          <a:prstGeom prst="roundRect">
            <a:avLst>
              <a:gd name="adj" fmla="val 16667"/>
            </a:avLst>
          </a:prstGeom>
          <a:solidFill>
            <a:srgbClr val="23579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6" name="Google Shape;239;p35"/>
          <p:cNvSpPr txBox="1"/>
          <p:nvPr/>
        </p:nvSpPr>
        <p:spPr>
          <a:xfrm>
            <a:off x="6880775" y="2390250"/>
            <a:ext cx="2010301" cy="36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defRPr sz="1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If you’re </a:t>
            </a:r>
            <a:r>
              <a:rPr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not</a:t>
            </a:r>
            <a:r>
              <a:t> sharing on social</a:t>
            </a:r>
          </a:p>
        </p:txBody>
      </p:sp>
      <p:pic>
        <p:nvPicPr>
          <p:cNvPr id="417" name="Google Shape;240;p35" descr="Google Shape;240;p35"/>
          <p:cNvPicPr>
            <a:picLocks noChangeAspect="1"/>
          </p:cNvPicPr>
          <p:nvPr/>
        </p:nvPicPr>
        <p:blipFill>
          <a:blip r:embed="rId2">
            <a:extLst/>
          </a:blip>
          <a:srcRect l="10594" t="0" r="0" b="0"/>
          <a:stretch>
            <a:fillRect/>
          </a:stretch>
        </p:blipFill>
        <p:spPr>
          <a:xfrm>
            <a:off x="-2" y="2922574"/>
            <a:ext cx="4089677" cy="2167876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Google Shape;241;p35"/>
          <p:cNvSpPr txBox="1"/>
          <p:nvPr>
            <p:ph type="title"/>
          </p:nvPr>
        </p:nvSpPr>
        <p:spPr>
          <a:xfrm>
            <a:off x="311699" y="203274"/>
            <a:ext cx="8520602" cy="572702"/>
          </a:xfrm>
          <a:prstGeom prst="rect">
            <a:avLst/>
          </a:prstGeom>
        </p:spPr>
        <p:txBody>
          <a:bodyPr/>
          <a:lstStyle/>
          <a:p>
            <a:pPr/>
            <a:r>
              <a:t>Recipe for EVAP 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2"/>
      <p:bldP build="whole" bldLvl="1" animBg="1" rev="0" advAuto="0" spid="40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Google Shape;246;p36"/>
          <p:cNvGraphicFramePr/>
          <p:nvPr/>
        </p:nvGraphicFramePr>
        <p:xfrm>
          <a:off x="336125" y="613425"/>
          <a:ext cx="8536276" cy="43034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6725"/>
                <a:gridCol w="2020724"/>
                <a:gridCol w="2883075"/>
                <a:gridCol w="3245750"/>
              </a:tblGrid>
              <a:tr h="5277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Key Theme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Description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Video Prompt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</a:tr>
              <a:tr h="12585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000">
                          <a:latin typeface="Proxima Nova"/>
                          <a:ea typeface="Proxima Nova"/>
                          <a:cs typeface="Proxima Nova"/>
                        </a:rPr>
                        <a:t>1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1.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2.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3.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4.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5.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</a:tr>
              <a:tr h="12585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000">
                          <a:latin typeface="Proxima Nova"/>
                          <a:ea typeface="Proxima Nova"/>
                          <a:cs typeface="Proxima Nova"/>
                        </a:rPr>
                        <a:t>2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1.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2.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3.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4.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5.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</a:tr>
              <a:tr h="12585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000">
                          <a:latin typeface="Proxima Nova"/>
                          <a:ea typeface="Proxima Nova"/>
                          <a:cs typeface="Proxima Nova"/>
                        </a:rPr>
                        <a:t>3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1.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2.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3.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4.</a:t>
                      </a:r>
                    </a:p>
                    <a:p>
                      <a:pPr algn="l">
                        <a:defRPr i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5.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421" name="Google Shape;247;p36"/>
          <p:cNvSpPr txBox="1"/>
          <p:nvPr>
            <p:ph type="title"/>
          </p:nvPr>
        </p:nvSpPr>
        <p:spPr>
          <a:xfrm>
            <a:off x="311699" y="85474"/>
            <a:ext cx="4025102" cy="57270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EVAP Strategy 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" name="Google Shape;252;p37"/>
          <p:cNvGraphicFramePr/>
          <p:nvPr/>
        </p:nvGraphicFramePr>
        <p:xfrm>
          <a:off x="336125" y="1488900"/>
          <a:ext cx="8414925" cy="359412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5975"/>
                <a:gridCol w="2199900"/>
                <a:gridCol w="2022900"/>
                <a:gridCol w="2156150"/>
              </a:tblGrid>
              <a:tr h="3568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1. Choose Prompt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DED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2. Create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3. Share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4. Measure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Plan: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Use Video Plan tool to seek script examples as inspiration.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Collate any b-roll in advance and save to personal or team Asset Library folder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Film: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60-90 seconds in a bright location with minimal distractions.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Edit: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intro strap with name and title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Overlay b-roll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Use dynamic captions to highlight key points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outro strap with call to action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1: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Ask a question or direct statement (50-100 chars)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2: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Explain the why behind the video (100 - 150 chars)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3: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Link to relevant blog or company website page using personal UTM. (Max 50 chars)</a:t>
                      </a:r>
                    </a:p>
                    <a:p>
                      <a:pPr indent="457200"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3 - 5 relevant hashtags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Add below data to the shared Advocacy Tracker sheet: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LinkedIn video reach, views, likes, shares &amp; comments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VideoMyJob unique video landing page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URL used in social post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02375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1924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24" name="Google Shape;253;p37"/>
          <p:cNvSpPr txBox="1"/>
          <p:nvPr>
            <p:ph type="title"/>
          </p:nvPr>
        </p:nvSpPr>
        <p:spPr>
          <a:xfrm>
            <a:off x="311699" y="85474"/>
            <a:ext cx="4025102" cy="57270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Key Theme #1:</a:t>
            </a:r>
          </a:p>
        </p:txBody>
      </p:sp>
      <p:grpSp>
        <p:nvGrpSpPr>
          <p:cNvPr id="427" name="Google Shape;254;p37"/>
          <p:cNvGrpSpPr/>
          <p:nvPr/>
        </p:nvGrpSpPr>
        <p:grpSpPr>
          <a:xfrm>
            <a:off x="318087" y="584837"/>
            <a:ext cx="8451001" cy="723301"/>
            <a:chOff x="0" y="0"/>
            <a:chExt cx="8450999" cy="723299"/>
          </a:xfrm>
        </p:grpSpPr>
        <p:sp>
          <p:nvSpPr>
            <p:cNvPr id="425" name="Rounded Rectangle"/>
            <p:cNvSpPr/>
            <p:nvPr/>
          </p:nvSpPr>
          <p:spPr>
            <a:xfrm>
              <a:off x="0" y="0"/>
              <a:ext cx="8451000" cy="723300"/>
            </a:xfrm>
            <a:prstGeom prst="roundRect">
              <a:avLst>
                <a:gd name="adj" fmla="val 11271"/>
              </a:avLst>
            </a:prstGeom>
            <a:solidFill>
              <a:srgbClr val="F8FA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600">
                  <a:latin typeface="Proxima Nova"/>
                  <a:ea typeface="Proxima Nova"/>
                  <a:cs typeface="Proxima Nova"/>
                  <a:sym typeface="Proxima Nova"/>
                </a:defRPr>
              </a:pPr>
            </a:p>
          </p:txBody>
        </p:sp>
        <p:sp>
          <p:nvSpPr>
            <p:cNvPr id="426" name="Description:"/>
            <p:cNvSpPr txBox="1"/>
            <p:nvPr/>
          </p:nvSpPr>
          <p:spPr>
            <a:xfrm>
              <a:off x="23877" y="23876"/>
              <a:ext cx="8403246" cy="335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 sz="1000">
                  <a:latin typeface="Proxima Nova"/>
                  <a:ea typeface="Proxima Nova"/>
                  <a:cs typeface="Proxima Nova"/>
                  <a:sym typeface="Proxima Nova"/>
                </a:defRPr>
              </a:lvl1pPr>
            </a:lstStyle>
            <a:p>
              <a:pPr/>
              <a:r>
                <a:t>Description: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" name="Google Shape;252;p37"/>
          <p:cNvGraphicFramePr/>
          <p:nvPr/>
        </p:nvGraphicFramePr>
        <p:xfrm>
          <a:off x="336125" y="1488900"/>
          <a:ext cx="8414925" cy="359412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5975"/>
                <a:gridCol w="2199900"/>
                <a:gridCol w="2022900"/>
                <a:gridCol w="2156150"/>
              </a:tblGrid>
              <a:tr h="3568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1. Choose Prompt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DED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2. Create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3. Share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4. Measure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Plan: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Use Video Plan tool to seek script examples as inspiration.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Collate any b-roll in advance and save to personal or team Asset Library folder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Film: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60-90 seconds in a bright location with minimal distractions.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Edit: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intro strap with name and title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Overlay b-roll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Use dynamic captions to highlight key points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outro strap with call to action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1: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Ask a question or direct statement (50-100 chars)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2: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Explain the why behind the video (100 - 150 chars)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3: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Link to relevant blog or company website page using personal UTM. (Max 50 chars)</a:t>
                      </a:r>
                    </a:p>
                    <a:p>
                      <a:pPr indent="457200"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3 - 5 relevant hashtags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Add below data to the shared Advocacy Tracker sheet: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LinkedIn video reach, views, likes, shares &amp; comments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VideoMyJob unique video landing page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URL used in social post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02375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1924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30" name="Google Shape;253;p37"/>
          <p:cNvSpPr txBox="1"/>
          <p:nvPr>
            <p:ph type="title"/>
          </p:nvPr>
        </p:nvSpPr>
        <p:spPr>
          <a:xfrm>
            <a:off x="311699" y="85474"/>
            <a:ext cx="4025102" cy="57270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Key Theme #2:</a:t>
            </a:r>
          </a:p>
        </p:txBody>
      </p:sp>
      <p:grpSp>
        <p:nvGrpSpPr>
          <p:cNvPr id="433" name="Google Shape;254;p37"/>
          <p:cNvGrpSpPr/>
          <p:nvPr/>
        </p:nvGrpSpPr>
        <p:grpSpPr>
          <a:xfrm>
            <a:off x="318087" y="584837"/>
            <a:ext cx="8451001" cy="723301"/>
            <a:chOff x="0" y="0"/>
            <a:chExt cx="8450999" cy="723299"/>
          </a:xfrm>
        </p:grpSpPr>
        <p:sp>
          <p:nvSpPr>
            <p:cNvPr id="431" name="Rounded Rectangle"/>
            <p:cNvSpPr/>
            <p:nvPr/>
          </p:nvSpPr>
          <p:spPr>
            <a:xfrm>
              <a:off x="0" y="0"/>
              <a:ext cx="8451000" cy="723300"/>
            </a:xfrm>
            <a:prstGeom prst="roundRect">
              <a:avLst>
                <a:gd name="adj" fmla="val 11271"/>
              </a:avLst>
            </a:prstGeom>
            <a:solidFill>
              <a:srgbClr val="F8FA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600">
                  <a:latin typeface="Proxima Nova"/>
                  <a:ea typeface="Proxima Nova"/>
                  <a:cs typeface="Proxima Nova"/>
                  <a:sym typeface="Proxima Nova"/>
                </a:defRPr>
              </a:pPr>
            </a:p>
          </p:txBody>
        </p:sp>
        <p:sp>
          <p:nvSpPr>
            <p:cNvPr id="432" name="Description:"/>
            <p:cNvSpPr txBox="1"/>
            <p:nvPr/>
          </p:nvSpPr>
          <p:spPr>
            <a:xfrm>
              <a:off x="23877" y="23876"/>
              <a:ext cx="8403246" cy="335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 sz="1000">
                  <a:latin typeface="Proxima Nova"/>
                  <a:ea typeface="Proxima Nova"/>
                  <a:cs typeface="Proxima Nova"/>
                  <a:sym typeface="Proxima Nova"/>
                </a:defRPr>
              </a:lvl1pPr>
            </a:lstStyle>
            <a:p>
              <a:pPr/>
              <a:r>
                <a:t>Description: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" name="Google Shape;252;p37"/>
          <p:cNvGraphicFramePr/>
          <p:nvPr/>
        </p:nvGraphicFramePr>
        <p:xfrm>
          <a:off x="336125" y="1488900"/>
          <a:ext cx="8414925" cy="359412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5975"/>
                <a:gridCol w="2199900"/>
                <a:gridCol w="2022900"/>
                <a:gridCol w="2156150"/>
              </a:tblGrid>
              <a:tr h="3568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1. Choose Prompt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DED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2. Create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3. Share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4. Measure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  <a:solidFill>
                      <a:srgbClr val="F8FAFD"/>
                    </a:solidFill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Plan: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Use Video Plan tool to seek script examples as inspiration.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Collate any b-roll in advance and save to personal or team Asset Library folder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Film: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60-90 seconds in a bright location with minimal distractions.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Edit: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intro strap with name and title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Overlay b-roll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Use dynamic captions to highlight key points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outro strap with call to action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1: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Ask a question or direct statement (50-100 chars)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2: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Explain the why behind the video (100 - 150 chars)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Line 3: </a:t>
                      </a:r>
                    </a:p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Link to relevant blog or company website page using personal UTM. (Max 50 chars)</a:t>
                      </a:r>
                    </a:p>
                    <a:p>
                      <a:pPr indent="457200"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algn="l">
                        <a:defRPr b="1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Include 3 - 5 relevant hashtags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  <a:tc rowSpan="9">
                  <a:txBody>
                    <a:bodyPr/>
                    <a:lstStyle/>
                    <a:p>
                      <a:pPr algn="l"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Add below data to the shared Advocacy Tracker sheet: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LinkedIn video reach, views, likes, shares &amp; comments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VideoMyJob unique video landing page </a:t>
                      </a:r>
                    </a:p>
                    <a:p>
                      <a:pPr marL="182880" indent="-154940" algn="l">
                        <a:buClr>
                          <a:srgbClr val="000000"/>
                        </a:buClr>
                        <a:buSzPts val="1000"/>
                        <a:buFont typeface="Proxima Nova"/>
                        <a:buChar char="●"/>
                        <a:defRPr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URL used in social post</a:t>
                      </a: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EEEEE"/>
                      </a:solidFill>
                    </a:lnL>
                    <a:lnR>
                      <a:solidFill>
                        <a:srgbClr val="EEEEEE"/>
                      </a:solidFill>
                    </a:lnR>
                    <a:lnT>
                      <a:solidFill>
                        <a:srgbClr val="EEEEEE"/>
                      </a:solidFill>
                    </a:lnT>
                    <a:lnB>
                      <a:solidFill>
                        <a:srgbClr val="EEEEEE"/>
                      </a:solidFill>
                    </a:lnB>
                  </a:tcPr>
                </a:tc>
              </a:tr>
              <a:tr h="3693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288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02375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1924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DEDEE"/>
                      </a:solidFill>
                    </a:lnL>
                    <a:lnR>
                      <a:solidFill>
                        <a:srgbClr val="EDEDEE"/>
                      </a:solidFill>
                    </a:lnR>
                    <a:lnT>
                      <a:solidFill>
                        <a:srgbClr val="EDEDEE"/>
                      </a:solidFill>
                    </a:lnT>
                    <a:lnB>
                      <a:solidFill>
                        <a:srgbClr val="EDEDEE"/>
                      </a:solidFill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36" name="Google Shape;253;p37"/>
          <p:cNvSpPr txBox="1"/>
          <p:nvPr>
            <p:ph type="title"/>
          </p:nvPr>
        </p:nvSpPr>
        <p:spPr>
          <a:xfrm>
            <a:off x="311699" y="85474"/>
            <a:ext cx="4025102" cy="57270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Key Theme #3:</a:t>
            </a:r>
          </a:p>
        </p:txBody>
      </p:sp>
      <p:grpSp>
        <p:nvGrpSpPr>
          <p:cNvPr id="439" name="Google Shape;254;p37"/>
          <p:cNvGrpSpPr/>
          <p:nvPr/>
        </p:nvGrpSpPr>
        <p:grpSpPr>
          <a:xfrm>
            <a:off x="318087" y="584837"/>
            <a:ext cx="8451001" cy="723301"/>
            <a:chOff x="0" y="0"/>
            <a:chExt cx="8450999" cy="723299"/>
          </a:xfrm>
        </p:grpSpPr>
        <p:sp>
          <p:nvSpPr>
            <p:cNvPr id="437" name="Rounded Rectangle"/>
            <p:cNvSpPr/>
            <p:nvPr/>
          </p:nvSpPr>
          <p:spPr>
            <a:xfrm>
              <a:off x="0" y="0"/>
              <a:ext cx="8451000" cy="723300"/>
            </a:xfrm>
            <a:prstGeom prst="roundRect">
              <a:avLst>
                <a:gd name="adj" fmla="val 11271"/>
              </a:avLst>
            </a:prstGeom>
            <a:solidFill>
              <a:srgbClr val="F8FA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600">
                  <a:latin typeface="Proxima Nova"/>
                  <a:ea typeface="Proxima Nova"/>
                  <a:cs typeface="Proxima Nova"/>
                  <a:sym typeface="Proxima Nova"/>
                </a:defRPr>
              </a:pPr>
            </a:p>
          </p:txBody>
        </p:sp>
        <p:sp>
          <p:nvSpPr>
            <p:cNvPr id="438" name="Description:"/>
            <p:cNvSpPr txBox="1"/>
            <p:nvPr/>
          </p:nvSpPr>
          <p:spPr>
            <a:xfrm>
              <a:off x="23877" y="23876"/>
              <a:ext cx="8403246" cy="335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 sz="1000">
                  <a:latin typeface="Proxima Nova"/>
                  <a:ea typeface="Proxima Nova"/>
                  <a:cs typeface="Proxima Nova"/>
                  <a:sym typeface="Proxima Nova"/>
                </a:defRPr>
              </a:lvl1pPr>
            </a:lstStyle>
            <a:p>
              <a:pPr/>
              <a:r>
                <a:t>Description: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Google Shape;274;p40"/>
          <p:cNvGraphicFramePr/>
          <p:nvPr/>
        </p:nvGraphicFramePr>
        <p:xfrm>
          <a:off x="407150" y="238650"/>
          <a:ext cx="8582501" cy="47347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01600"/>
                <a:gridCol w="948299"/>
                <a:gridCol w="6723075"/>
              </a:tblGrid>
              <a:tr h="3447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defRPr sz="1800"/>
                      </a:pPr>
                      <a:r>
                        <a:rPr b="1" sz="10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Video 1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defRPr sz="1800"/>
                      </a:pPr>
                      <a:r>
                        <a:rPr b="1" sz="10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Video 2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  <a:solidFill>
                      <a:srgbClr val="F8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  <a:defRPr sz="1800"/>
                      </a:pPr>
                      <a:r>
                        <a:rPr b="1" sz="1000">
                          <a:solidFill>
                            <a:srgbClr val="0A0A0A"/>
                          </a:solidFill>
                          <a:latin typeface="Proxima Nova"/>
                          <a:ea typeface="Proxima Nova"/>
                          <a:cs typeface="Proxima Nova"/>
                        </a:rPr>
                        <a:t>Requirements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  <a:solidFill>
                      <a:srgbClr val="F8FAFD"/>
                    </a:solidFill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Choose </a:t>
                      </a:r>
                      <a:r>
                        <a:rPr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Video Prompt</a:t>
                      </a:r>
                      <a:r>
                        <a:t> under</a:t>
                      </a:r>
                      <a:r>
                        <a:rPr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 Key Theme</a:t>
                      </a:r>
                      <a:r>
                        <a:t>, open the VideoMyJob app and select a branded template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defRPr>
                      </a:pPr>
                      <a:r>
                        <a:t>Script </a:t>
                      </a:r>
                      <a:r>
                        <a:rPr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| Follows HOOK, WIIFM &amp; CTA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defRPr>
                      </a:pPr>
                      <a:r>
                        <a:t>Length </a:t>
                      </a:r>
                      <a:r>
                        <a:rPr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| 60-90 seconds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defRPr>
                      </a:pPr>
                      <a:r>
                        <a:t>Quality</a:t>
                      </a:r>
                      <a:r>
                        <a:rPr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| Sound, Lighting &amp; Image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defRPr>
                      </a:pPr>
                      <a:r>
                        <a:t>Background</a:t>
                      </a:r>
                      <a:r>
                        <a:rPr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| Interesting, not distracting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defRPr>
                      </a:pPr>
                      <a:r>
                        <a:t>Assets </a:t>
                      </a:r>
                      <a:r>
                        <a:rPr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| Images or B-roll footage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defRPr>
                      </a:pPr>
                      <a:r>
                        <a:t>Thumbnail </a:t>
                      </a:r>
                      <a:r>
                        <a:rPr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| Copy creates interest &amp; image is high-quality (portrait recommended)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defRPr>
                      </a:pPr>
                      <a:r>
                        <a:t>Description</a:t>
                      </a:r>
                      <a:r>
                        <a:rPr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| Includes SEO words and relevant CTA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defRPr>
                      </a:pPr>
                      <a:r>
                        <a:t>Hygiene </a:t>
                      </a:r>
                      <a:r>
                        <a:rPr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| Assigned internal video category on VideoMyJob dashboard &amp; saved b-roll to Asset Library EVAP team folder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442" name="Google Shape;275;p40"/>
          <p:cNvSpPr txBox="1"/>
          <p:nvPr/>
        </p:nvSpPr>
        <p:spPr>
          <a:xfrm>
            <a:off x="289985" y="-51538"/>
            <a:ext cx="4719001" cy="34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800">
                <a:solidFill>
                  <a:srgbClr val="75818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👇  </a:t>
            </a:r>
            <a:r>
              <a:rPr>
                <a:solidFill>
                  <a:srgbClr val="36AFCC"/>
                </a:solidFill>
              </a:rPr>
              <a:t>Add or delete columns based on your number of videos per month goal</a:t>
            </a:r>
          </a:p>
        </p:txBody>
      </p:sp>
      <p:graphicFrame>
        <p:nvGraphicFramePr>
          <p:cNvPr id="443" name="Table"/>
          <p:cNvGraphicFramePr/>
          <p:nvPr/>
        </p:nvGraphicFramePr>
        <p:xfrm>
          <a:off x="407150" y="3789724"/>
          <a:ext cx="8572976" cy="13356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01600"/>
                <a:gridCol w="948299"/>
                <a:gridCol w="6723075"/>
              </a:tblGrid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Create an </a:t>
                      </a:r>
                      <a:r>
                        <a:rPr u="sng">
                          <a:solidFill>
                            <a:schemeClr val="accent5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hlinkClick r:id="rId2" invalidUrl="" action="" tgtFrame="" tooltip="" history="1" highlightClick="0" endSnd="0"/>
                        </a:rPr>
                        <a:t>SRT file via VideoMyJob</a:t>
                      </a:r>
                      <a:r>
                        <a:t> platform for Linkedin sharing accessibility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900">
                          <a:latin typeface="Proxima Nova"/>
                          <a:ea typeface="Proxima Nova"/>
                          <a:cs typeface="Proxima Nova"/>
                        </a:rPr>
                        <a:t>Draft a social post, share video via LinkedIn [or other social] profile and attach SRT file as captions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Update </a:t>
                      </a:r>
                      <a:r>
                        <a:rPr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Advocacy Tracker</a:t>
                      </a:r>
                      <a:r>
                        <a:t> sheet with a link to the video on the VideoMyJob Dashboard and published social post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  <a:tr h="3339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400"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900">
                          <a:latin typeface="Proxima Nova"/>
                          <a:ea typeface="Proxima Nova"/>
                          <a:cs typeface="Proxima Nova"/>
                        </a:defRPr>
                      </a:pPr>
                      <a:r>
                        <a:t>At the end of the month, update shared </a:t>
                      </a:r>
                      <a:r>
                        <a:rPr>
                          <a:latin typeface="Proxima Nova Semibold"/>
                          <a:ea typeface="Proxima Nova Semibold"/>
                          <a:cs typeface="Proxima Nova Semibold"/>
                          <a:sym typeface="Proxima Nova Semibold"/>
                        </a:rPr>
                        <a:t>Advocacy Tracker</a:t>
                      </a:r>
                      <a:r>
                        <a:t> with LinkedIn post engagement results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EFEFEF"/>
                      </a:solidFill>
                    </a:lnL>
                    <a:lnR>
                      <a:solidFill>
                        <a:srgbClr val="EFEFEF"/>
                      </a:solidFill>
                    </a:lnR>
                    <a:lnT>
                      <a:solidFill>
                        <a:srgbClr val="EFEFEF"/>
                      </a:solidFill>
                    </a:lnT>
                    <a:lnB>
                      <a:solidFill>
                        <a:srgbClr val="EFEFEF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444" name="Google Shape;275;p40"/>
          <p:cNvSpPr txBox="1"/>
          <p:nvPr/>
        </p:nvSpPr>
        <p:spPr>
          <a:xfrm>
            <a:off x="2212500" y="3516803"/>
            <a:ext cx="4719000" cy="34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800">
                <a:solidFill>
                  <a:srgbClr val="758186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👇 </a:t>
            </a:r>
            <a:r>
              <a:rPr>
                <a:solidFill>
                  <a:srgbClr val="36AFCC"/>
                </a:solidFill>
              </a:rPr>
              <a:t>[Optional section based on sharing responsibility]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