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53"/>
  </p:notesMasterIdLst>
  <p:handoutMasterIdLst>
    <p:handoutMasterId r:id="rId154"/>
  </p:handoutMasterIdLst>
  <p:sldIdLst>
    <p:sldId id="256" r:id="rId2"/>
    <p:sldId id="257" r:id="rId3"/>
    <p:sldId id="258" r:id="rId4"/>
    <p:sldId id="259" r:id="rId5"/>
    <p:sldId id="260" r:id="rId6"/>
    <p:sldId id="313" r:id="rId7"/>
    <p:sldId id="261" r:id="rId8"/>
    <p:sldId id="414" r:id="rId9"/>
    <p:sldId id="262" r:id="rId10"/>
    <p:sldId id="368" r:id="rId11"/>
    <p:sldId id="268" r:id="rId12"/>
    <p:sldId id="269" r:id="rId13"/>
    <p:sldId id="265" r:id="rId14"/>
    <p:sldId id="266" r:id="rId15"/>
    <p:sldId id="267" r:id="rId16"/>
    <p:sldId id="270" r:id="rId17"/>
    <p:sldId id="271" r:id="rId18"/>
    <p:sldId id="272" r:id="rId19"/>
    <p:sldId id="273" r:id="rId20"/>
    <p:sldId id="370" r:id="rId21"/>
    <p:sldId id="274" r:id="rId22"/>
    <p:sldId id="369" r:id="rId23"/>
    <p:sldId id="275" r:id="rId24"/>
    <p:sldId id="371" r:id="rId25"/>
    <p:sldId id="277" r:id="rId26"/>
    <p:sldId id="372" r:id="rId27"/>
    <p:sldId id="276" r:id="rId28"/>
    <p:sldId id="278" r:id="rId29"/>
    <p:sldId id="279" r:id="rId30"/>
    <p:sldId id="280" r:id="rId31"/>
    <p:sldId id="326" r:id="rId32"/>
    <p:sldId id="327" r:id="rId33"/>
    <p:sldId id="328" r:id="rId34"/>
    <p:sldId id="329" r:id="rId35"/>
    <p:sldId id="325" r:id="rId36"/>
    <p:sldId id="364" r:id="rId37"/>
    <p:sldId id="363" r:id="rId38"/>
    <p:sldId id="283" r:id="rId39"/>
    <p:sldId id="287" r:id="rId40"/>
    <p:sldId id="284" r:id="rId41"/>
    <p:sldId id="286" r:id="rId42"/>
    <p:sldId id="285" r:id="rId43"/>
    <p:sldId id="288" r:id="rId44"/>
    <p:sldId id="290" r:id="rId45"/>
    <p:sldId id="291" r:id="rId46"/>
    <p:sldId id="295" r:id="rId47"/>
    <p:sldId id="294" r:id="rId48"/>
    <p:sldId id="293" r:id="rId49"/>
    <p:sldId id="292" r:id="rId50"/>
    <p:sldId id="289" r:id="rId51"/>
    <p:sldId id="296" r:id="rId52"/>
    <p:sldId id="330" r:id="rId53"/>
    <p:sldId id="297" r:id="rId54"/>
    <p:sldId id="298" r:id="rId55"/>
    <p:sldId id="299" r:id="rId56"/>
    <p:sldId id="300" r:id="rId57"/>
    <p:sldId id="301" r:id="rId58"/>
    <p:sldId id="362" r:id="rId59"/>
    <p:sldId id="303" r:id="rId60"/>
    <p:sldId id="373" r:id="rId61"/>
    <p:sldId id="304" r:id="rId62"/>
    <p:sldId id="374" r:id="rId63"/>
    <p:sldId id="305" r:id="rId64"/>
    <p:sldId id="446" r:id="rId65"/>
    <p:sldId id="306" r:id="rId66"/>
    <p:sldId id="321" r:id="rId67"/>
    <p:sldId id="311" r:id="rId68"/>
    <p:sldId id="307" r:id="rId69"/>
    <p:sldId id="375" r:id="rId70"/>
    <p:sldId id="308" r:id="rId71"/>
    <p:sldId id="376" r:id="rId72"/>
    <p:sldId id="309" r:id="rId73"/>
    <p:sldId id="310" r:id="rId74"/>
    <p:sldId id="377" r:id="rId75"/>
    <p:sldId id="314" r:id="rId76"/>
    <p:sldId id="316" r:id="rId77"/>
    <p:sldId id="378" r:id="rId78"/>
    <p:sldId id="317" r:id="rId79"/>
    <p:sldId id="315" r:id="rId80"/>
    <p:sldId id="365" r:id="rId81"/>
    <p:sldId id="366" r:id="rId82"/>
    <p:sldId id="318" r:id="rId83"/>
    <p:sldId id="319" r:id="rId84"/>
    <p:sldId id="335" r:id="rId85"/>
    <p:sldId id="337" r:id="rId86"/>
    <p:sldId id="339" r:id="rId87"/>
    <p:sldId id="336" r:id="rId88"/>
    <p:sldId id="338" r:id="rId89"/>
    <p:sldId id="411" r:id="rId90"/>
    <p:sldId id="341" r:id="rId91"/>
    <p:sldId id="412" r:id="rId92"/>
    <p:sldId id="342" r:id="rId93"/>
    <p:sldId id="343" r:id="rId94"/>
    <p:sldId id="426" r:id="rId95"/>
    <p:sldId id="381" r:id="rId96"/>
    <p:sldId id="382" r:id="rId97"/>
    <p:sldId id="383" r:id="rId98"/>
    <p:sldId id="413" r:id="rId99"/>
    <p:sldId id="344" r:id="rId100"/>
    <p:sldId id="345" r:id="rId101"/>
    <p:sldId id="427" r:id="rId102"/>
    <p:sldId id="428" r:id="rId103"/>
    <p:sldId id="429" r:id="rId104"/>
    <p:sldId id="430" r:id="rId105"/>
    <p:sldId id="431" r:id="rId106"/>
    <p:sldId id="346" r:id="rId107"/>
    <p:sldId id="347" r:id="rId108"/>
    <p:sldId id="415" r:id="rId109"/>
    <p:sldId id="416" r:id="rId110"/>
    <p:sldId id="417" r:id="rId111"/>
    <p:sldId id="418" r:id="rId112"/>
    <p:sldId id="447" r:id="rId113"/>
    <p:sldId id="448" r:id="rId114"/>
    <p:sldId id="419" r:id="rId115"/>
    <p:sldId id="420" r:id="rId116"/>
    <p:sldId id="421" r:id="rId117"/>
    <p:sldId id="436" r:id="rId118"/>
    <p:sldId id="438" r:id="rId119"/>
    <p:sldId id="432" r:id="rId120"/>
    <p:sldId id="433" r:id="rId121"/>
    <p:sldId id="434" r:id="rId122"/>
    <p:sldId id="435" r:id="rId123"/>
    <p:sldId id="440" r:id="rId124"/>
    <p:sldId id="441" r:id="rId125"/>
    <p:sldId id="442" r:id="rId126"/>
    <p:sldId id="443" r:id="rId127"/>
    <p:sldId id="444" r:id="rId128"/>
    <p:sldId id="445" r:id="rId129"/>
    <p:sldId id="423" r:id="rId130"/>
    <p:sldId id="323" r:id="rId131"/>
    <p:sldId id="324" r:id="rId132"/>
    <p:sldId id="333" r:id="rId133"/>
    <p:sldId id="348" r:id="rId134"/>
    <p:sldId id="385" r:id="rId135"/>
    <p:sldId id="391" r:id="rId136"/>
    <p:sldId id="392" r:id="rId137"/>
    <p:sldId id="393" r:id="rId138"/>
    <p:sldId id="394" r:id="rId139"/>
    <p:sldId id="395" r:id="rId140"/>
    <p:sldId id="399" r:id="rId141"/>
    <p:sldId id="401" r:id="rId142"/>
    <p:sldId id="408" r:id="rId143"/>
    <p:sldId id="358" r:id="rId144"/>
    <p:sldId id="404" r:id="rId145"/>
    <p:sldId id="359" r:id="rId146"/>
    <p:sldId id="367" r:id="rId147"/>
    <p:sldId id="451" r:id="rId148"/>
    <p:sldId id="409" r:id="rId149"/>
    <p:sldId id="410" r:id="rId150"/>
    <p:sldId id="450" r:id="rId151"/>
    <p:sldId id="449" r:id="rId152"/>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83066" autoAdjust="0"/>
  </p:normalViewPr>
  <p:slideViewPr>
    <p:cSldViewPr snapToGrid="0">
      <p:cViewPr varScale="1">
        <p:scale>
          <a:sx n="60" d="100"/>
          <a:sy n="60" d="100"/>
        </p:scale>
        <p:origin x="-1080" y="-96"/>
      </p:cViewPr>
      <p:guideLst>
        <p:guide orient="horz" pos="2160"/>
        <p:guide pos="3840"/>
      </p:guideLst>
    </p:cSldViewPr>
  </p:slideViewPr>
  <p:notesTextViewPr>
    <p:cViewPr>
      <p:scale>
        <a:sx n="1" d="1"/>
        <a:sy n="1" d="1"/>
      </p:scale>
      <p:origin x="0" y="0"/>
    </p:cViewPr>
  </p:notesTextViewPr>
  <p:sorterViewPr>
    <p:cViewPr>
      <p:scale>
        <a:sx n="100" d="100"/>
        <a:sy n="100" d="100"/>
      </p:scale>
      <p:origin x="0" y="2475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handoutMaster" Target="handoutMasters/handout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8145" cy="464205"/>
          </a:xfrm>
          <a:prstGeom prst="rect">
            <a:avLst/>
          </a:prstGeom>
        </p:spPr>
        <p:txBody>
          <a:bodyPr vert="horz" lIns="88139" tIns="44070" rIns="88139" bIns="44070" rtlCol="0"/>
          <a:lstStyle>
            <a:lvl1pPr algn="l">
              <a:defRPr sz="1200"/>
            </a:lvl1pPr>
          </a:lstStyle>
          <a:p>
            <a:endParaRPr lang="en-US"/>
          </a:p>
        </p:txBody>
      </p:sp>
      <p:sp>
        <p:nvSpPr>
          <p:cNvPr id="3" name="Date Placeholder 2"/>
          <p:cNvSpPr>
            <a:spLocks noGrp="1"/>
          </p:cNvSpPr>
          <p:nvPr>
            <p:ph type="dt" sz="quarter" idx="1"/>
          </p:nvPr>
        </p:nvSpPr>
        <p:spPr>
          <a:xfrm>
            <a:off x="3970734" y="1"/>
            <a:ext cx="3038145" cy="464205"/>
          </a:xfrm>
          <a:prstGeom prst="rect">
            <a:avLst/>
          </a:prstGeom>
        </p:spPr>
        <p:txBody>
          <a:bodyPr vert="horz" lIns="88139" tIns="44070" rIns="88139" bIns="44070" rtlCol="0"/>
          <a:lstStyle>
            <a:lvl1pPr algn="r">
              <a:defRPr sz="1200"/>
            </a:lvl1pPr>
          </a:lstStyle>
          <a:p>
            <a:fld id="{3210FB73-0B15-4985-AB8E-8EFF60EAD610}" type="datetimeFigureOut">
              <a:rPr lang="en-US" smtClean="0"/>
              <a:t>1/6/2017</a:t>
            </a:fld>
            <a:endParaRPr lang="en-US"/>
          </a:p>
        </p:txBody>
      </p:sp>
      <p:sp>
        <p:nvSpPr>
          <p:cNvPr id="4" name="Footer Placeholder 3"/>
          <p:cNvSpPr>
            <a:spLocks noGrp="1"/>
          </p:cNvSpPr>
          <p:nvPr>
            <p:ph type="ftr" sz="quarter" idx="2"/>
          </p:nvPr>
        </p:nvSpPr>
        <p:spPr>
          <a:xfrm>
            <a:off x="0" y="8830659"/>
            <a:ext cx="3038145" cy="464205"/>
          </a:xfrm>
          <a:prstGeom prst="rect">
            <a:avLst/>
          </a:prstGeom>
        </p:spPr>
        <p:txBody>
          <a:bodyPr vert="horz" lIns="88139" tIns="44070" rIns="88139" bIns="44070" rtlCol="0" anchor="b"/>
          <a:lstStyle>
            <a:lvl1pPr algn="l">
              <a:defRPr sz="1200"/>
            </a:lvl1pPr>
          </a:lstStyle>
          <a:p>
            <a:endParaRPr lang="en-US"/>
          </a:p>
        </p:txBody>
      </p:sp>
      <p:sp>
        <p:nvSpPr>
          <p:cNvPr id="5" name="Slide Number Placeholder 4"/>
          <p:cNvSpPr>
            <a:spLocks noGrp="1"/>
          </p:cNvSpPr>
          <p:nvPr>
            <p:ph type="sldNum" sz="quarter" idx="3"/>
          </p:nvPr>
        </p:nvSpPr>
        <p:spPr>
          <a:xfrm>
            <a:off x="3970734" y="8830659"/>
            <a:ext cx="3038145" cy="464205"/>
          </a:xfrm>
          <a:prstGeom prst="rect">
            <a:avLst/>
          </a:prstGeom>
        </p:spPr>
        <p:txBody>
          <a:bodyPr vert="horz" lIns="88139" tIns="44070" rIns="88139" bIns="44070" rtlCol="0" anchor="b"/>
          <a:lstStyle>
            <a:lvl1pPr algn="r">
              <a:defRPr sz="1200"/>
            </a:lvl1pPr>
          </a:lstStyle>
          <a:p>
            <a:fld id="{6ECC57D4-9CF3-45DF-B017-6E34C46B927D}" type="slidenum">
              <a:rPr lang="en-US" smtClean="0"/>
              <a:t>‹#›</a:t>
            </a:fld>
            <a:endParaRPr lang="en-US"/>
          </a:p>
        </p:txBody>
      </p:sp>
    </p:spTree>
    <p:extLst>
      <p:ext uri="{BB962C8B-B14F-4D97-AF65-F5344CB8AC3E}">
        <p14:creationId xmlns:p14="http://schemas.microsoft.com/office/powerpoint/2010/main" val="24734721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6434"/>
          </a:xfrm>
          <a:prstGeom prst="rect">
            <a:avLst/>
          </a:prstGeom>
        </p:spPr>
        <p:txBody>
          <a:bodyPr vert="horz" lIns="93172" tIns="46586" rIns="93172" bIns="46586" rtlCol="0"/>
          <a:lstStyle>
            <a:lvl1pPr algn="l">
              <a:defRPr sz="1300"/>
            </a:lvl1pPr>
          </a:lstStyle>
          <a:p>
            <a:endParaRPr lang="en-US"/>
          </a:p>
        </p:txBody>
      </p:sp>
      <p:sp>
        <p:nvSpPr>
          <p:cNvPr id="3" name="Date Placeholder 2"/>
          <p:cNvSpPr>
            <a:spLocks noGrp="1"/>
          </p:cNvSpPr>
          <p:nvPr>
            <p:ph type="dt" idx="1"/>
          </p:nvPr>
        </p:nvSpPr>
        <p:spPr>
          <a:xfrm>
            <a:off x="3970938" y="1"/>
            <a:ext cx="3037840" cy="466434"/>
          </a:xfrm>
          <a:prstGeom prst="rect">
            <a:avLst/>
          </a:prstGeom>
        </p:spPr>
        <p:txBody>
          <a:bodyPr vert="horz" lIns="93172" tIns="46586" rIns="93172" bIns="46586" rtlCol="0"/>
          <a:lstStyle>
            <a:lvl1pPr algn="r">
              <a:defRPr sz="1300"/>
            </a:lvl1pPr>
          </a:lstStyle>
          <a:p>
            <a:fld id="{0ACCF430-04E8-4D4E-9CA9-DEC438B70E4B}" type="datetimeFigureOut">
              <a:rPr lang="en-US" smtClean="0"/>
              <a:t>1/6/2017</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2" tIns="46586" rIns="93172" bIns="46586"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2" tIns="46586" rIns="93172" bIns="4658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2" tIns="46586" rIns="93172" bIns="46586" rtlCol="0" anchor="b"/>
          <a:lstStyle>
            <a:lvl1pPr algn="l">
              <a:defRPr sz="13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2" tIns="46586" rIns="93172" bIns="46586" rtlCol="0" anchor="b"/>
          <a:lstStyle>
            <a:lvl1pPr algn="r">
              <a:defRPr sz="1300"/>
            </a:lvl1pPr>
          </a:lstStyle>
          <a:p>
            <a:fld id="{A34CE95D-C42E-4B75-8336-21C2ABB93728}" type="slidenum">
              <a:rPr lang="en-US" smtClean="0"/>
              <a:t>‹#›</a:t>
            </a:fld>
            <a:endParaRPr lang="en-US"/>
          </a:p>
        </p:txBody>
      </p:sp>
    </p:spTree>
    <p:extLst>
      <p:ext uri="{BB962C8B-B14F-4D97-AF65-F5344CB8AC3E}">
        <p14:creationId xmlns:p14="http://schemas.microsoft.com/office/powerpoint/2010/main" val="788684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1</a:t>
            </a:fld>
            <a:endParaRPr lang="en-US"/>
          </a:p>
        </p:txBody>
      </p:sp>
    </p:spTree>
    <p:extLst>
      <p:ext uri="{BB962C8B-B14F-4D97-AF65-F5344CB8AC3E}">
        <p14:creationId xmlns:p14="http://schemas.microsoft.com/office/powerpoint/2010/main" val="12630160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a:t>
            </a:r>
            <a:r>
              <a:rPr lang="en-US" baseline="0" dirty="0" smtClean="0"/>
              <a:t> for audience participation</a:t>
            </a:r>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10</a:t>
            </a:fld>
            <a:endParaRPr lang="en-US"/>
          </a:p>
        </p:txBody>
      </p:sp>
    </p:spTree>
    <p:extLst>
      <p:ext uri="{BB962C8B-B14F-4D97-AF65-F5344CB8AC3E}">
        <p14:creationId xmlns:p14="http://schemas.microsoft.com/office/powerpoint/2010/main" val="210713561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100</a:t>
            </a:fld>
            <a:endParaRPr lang="en-US"/>
          </a:p>
        </p:txBody>
      </p:sp>
    </p:spTree>
    <p:extLst>
      <p:ext uri="{BB962C8B-B14F-4D97-AF65-F5344CB8AC3E}">
        <p14:creationId xmlns:p14="http://schemas.microsoft.com/office/powerpoint/2010/main" val="347326815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101</a:t>
            </a:fld>
            <a:endParaRPr lang="en-US"/>
          </a:p>
        </p:txBody>
      </p:sp>
    </p:spTree>
    <p:extLst>
      <p:ext uri="{BB962C8B-B14F-4D97-AF65-F5344CB8AC3E}">
        <p14:creationId xmlns:p14="http://schemas.microsoft.com/office/powerpoint/2010/main" val="396168312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102</a:t>
            </a:fld>
            <a:endParaRPr lang="en-US"/>
          </a:p>
        </p:txBody>
      </p:sp>
    </p:spTree>
    <p:extLst>
      <p:ext uri="{BB962C8B-B14F-4D97-AF65-F5344CB8AC3E}">
        <p14:creationId xmlns:p14="http://schemas.microsoft.com/office/powerpoint/2010/main" val="414265163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103</a:t>
            </a:fld>
            <a:endParaRPr lang="en-US"/>
          </a:p>
        </p:txBody>
      </p:sp>
    </p:spTree>
    <p:extLst>
      <p:ext uri="{BB962C8B-B14F-4D97-AF65-F5344CB8AC3E}">
        <p14:creationId xmlns:p14="http://schemas.microsoft.com/office/powerpoint/2010/main" val="157709659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104</a:t>
            </a:fld>
            <a:endParaRPr lang="en-US"/>
          </a:p>
        </p:txBody>
      </p:sp>
    </p:spTree>
    <p:extLst>
      <p:ext uri="{BB962C8B-B14F-4D97-AF65-F5344CB8AC3E}">
        <p14:creationId xmlns:p14="http://schemas.microsoft.com/office/powerpoint/2010/main" val="212326204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105</a:t>
            </a:fld>
            <a:endParaRPr lang="en-US"/>
          </a:p>
        </p:txBody>
      </p:sp>
    </p:spTree>
    <p:extLst>
      <p:ext uri="{BB962C8B-B14F-4D97-AF65-F5344CB8AC3E}">
        <p14:creationId xmlns:p14="http://schemas.microsoft.com/office/powerpoint/2010/main" val="325239719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106</a:t>
            </a:fld>
            <a:endParaRPr lang="en-US"/>
          </a:p>
        </p:txBody>
      </p:sp>
    </p:spTree>
    <p:extLst>
      <p:ext uri="{BB962C8B-B14F-4D97-AF65-F5344CB8AC3E}">
        <p14:creationId xmlns:p14="http://schemas.microsoft.com/office/powerpoint/2010/main" val="131285108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107</a:t>
            </a:fld>
            <a:endParaRPr lang="en-US"/>
          </a:p>
        </p:txBody>
      </p:sp>
    </p:spTree>
    <p:extLst>
      <p:ext uri="{BB962C8B-B14F-4D97-AF65-F5344CB8AC3E}">
        <p14:creationId xmlns:p14="http://schemas.microsoft.com/office/powerpoint/2010/main" val="42126527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108</a:t>
            </a:fld>
            <a:endParaRPr lang="en-US"/>
          </a:p>
        </p:txBody>
      </p:sp>
    </p:spTree>
    <p:extLst>
      <p:ext uri="{BB962C8B-B14F-4D97-AF65-F5344CB8AC3E}">
        <p14:creationId xmlns:p14="http://schemas.microsoft.com/office/powerpoint/2010/main" val="306667232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109</a:t>
            </a:fld>
            <a:endParaRPr lang="en-US"/>
          </a:p>
        </p:txBody>
      </p:sp>
    </p:spTree>
    <p:extLst>
      <p:ext uri="{BB962C8B-B14F-4D97-AF65-F5344CB8AC3E}">
        <p14:creationId xmlns:p14="http://schemas.microsoft.com/office/powerpoint/2010/main" val="1328049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a:t>
            </a:r>
            <a:r>
              <a:rPr lang="en-US" baseline="0" dirty="0" smtClean="0"/>
              <a:t> to NREPP website and show participants how to find EBP interventions.</a:t>
            </a:r>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11</a:t>
            </a:fld>
            <a:endParaRPr lang="en-US"/>
          </a:p>
        </p:txBody>
      </p:sp>
    </p:spTree>
    <p:extLst>
      <p:ext uri="{BB962C8B-B14F-4D97-AF65-F5344CB8AC3E}">
        <p14:creationId xmlns:p14="http://schemas.microsoft.com/office/powerpoint/2010/main" val="315080427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110</a:t>
            </a:fld>
            <a:endParaRPr lang="en-US"/>
          </a:p>
        </p:txBody>
      </p:sp>
    </p:spTree>
    <p:extLst>
      <p:ext uri="{BB962C8B-B14F-4D97-AF65-F5344CB8AC3E}">
        <p14:creationId xmlns:p14="http://schemas.microsoft.com/office/powerpoint/2010/main" val="187979380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111</a:t>
            </a:fld>
            <a:endParaRPr lang="en-US"/>
          </a:p>
        </p:txBody>
      </p:sp>
    </p:spTree>
    <p:extLst>
      <p:ext uri="{BB962C8B-B14F-4D97-AF65-F5344CB8AC3E}">
        <p14:creationId xmlns:p14="http://schemas.microsoft.com/office/powerpoint/2010/main" val="178081303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112</a:t>
            </a:fld>
            <a:endParaRPr lang="en-US"/>
          </a:p>
        </p:txBody>
      </p:sp>
    </p:spTree>
    <p:extLst>
      <p:ext uri="{BB962C8B-B14F-4D97-AF65-F5344CB8AC3E}">
        <p14:creationId xmlns:p14="http://schemas.microsoft.com/office/powerpoint/2010/main" val="65615801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113</a:t>
            </a:fld>
            <a:endParaRPr lang="en-US"/>
          </a:p>
        </p:txBody>
      </p:sp>
    </p:spTree>
    <p:extLst>
      <p:ext uri="{BB962C8B-B14F-4D97-AF65-F5344CB8AC3E}">
        <p14:creationId xmlns:p14="http://schemas.microsoft.com/office/powerpoint/2010/main" val="239354286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114</a:t>
            </a:fld>
            <a:endParaRPr lang="en-US"/>
          </a:p>
        </p:txBody>
      </p:sp>
    </p:spTree>
    <p:extLst>
      <p:ext uri="{BB962C8B-B14F-4D97-AF65-F5344CB8AC3E}">
        <p14:creationId xmlns:p14="http://schemas.microsoft.com/office/powerpoint/2010/main" val="205873089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115</a:t>
            </a:fld>
            <a:endParaRPr lang="en-US"/>
          </a:p>
        </p:txBody>
      </p:sp>
    </p:spTree>
    <p:extLst>
      <p:ext uri="{BB962C8B-B14F-4D97-AF65-F5344CB8AC3E}">
        <p14:creationId xmlns:p14="http://schemas.microsoft.com/office/powerpoint/2010/main" val="39509457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116</a:t>
            </a:fld>
            <a:endParaRPr lang="en-US"/>
          </a:p>
        </p:txBody>
      </p:sp>
    </p:spTree>
    <p:extLst>
      <p:ext uri="{BB962C8B-B14F-4D97-AF65-F5344CB8AC3E}">
        <p14:creationId xmlns:p14="http://schemas.microsoft.com/office/powerpoint/2010/main" val="103313605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117</a:t>
            </a:fld>
            <a:endParaRPr lang="en-US"/>
          </a:p>
        </p:txBody>
      </p:sp>
    </p:spTree>
    <p:extLst>
      <p:ext uri="{BB962C8B-B14F-4D97-AF65-F5344CB8AC3E}">
        <p14:creationId xmlns:p14="http://schemas.microsoft.com/office/powerpoint/2010/main" val="395404682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118</a:t>
            </a:fld>
            <a:endParaRPr lang="en-US"/>
          </a:p>
        </p:txBody>
      </p:sp>
    </p:spTree>
    <p:extLst>
      <p:ext uri="{BB962C8B-B14F-4D97-AF65-F5344CB8AC3E}">
        <p14:creationId xmlns:p14="http://schemas.microsoft.com/office/powerpoint/2010/main" val="38228555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119</a:t>
            </a:fld>
            <a:endParaRPr lang="en-US"/>
          </a:p>
        </p:txBody>
      </p:sp>
    </p:spTree>
    <p:extLst>
      <p:ext uri="{BB962C8B-B14F-4D97-AF65-F5344CB8AC3E}">
        <p14:creationId xmlns:p14="http://schemas.microsoft.com/office/powerpoint/2010/main" val="42527985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12</a:t>
            </a:fld>
            <a:endParaRPr lang="en-US"/>
          </a:p>
        </p:txBody>
      </p:sp>
    </p:spTree>
    <p:extLst>
      <p:ext uri="{BB962C8B-B14F-4D97-AF65-F5344CB8AC3E}">
        <p14:creationId xmlns:p14="http://schemas.microsoft.com/office/powerpoint/2010/main" val="133178778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120</a:t>
            </a:fld>
            <a:endParaRPr lang="en-US"/>
          </a:p>
        </p:txBody>
      </p:sp>
    </p:spTree>
    <p:extLst>
      <p:ext uri="{BB962C8B-B14F-4D97-AF65-F5344CB8AC3E}">
        <p14:creationId xmlns:p14="http://schemas.microsoft.com/office/powerpoint/2010/main" val="4263411212"/>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121</a:t>
            </a:fld>
            <a:endParaRPr lang="en-US"/>
          </a:p>
        </p:txBody>
      </p:sp>
    </p:spTree>
    <p:extLst>
      <p:ext uri="{BB962C8B-B14F-4D97-AF65-F5344CB8AC3E}">
        <p14:creationId xmlns:p14="http://schemas.microsoft.com/office/powerpoint/2010/main" val="419676656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122</a:t>
            </a:fld>
            <a:endParaRPr lang="en-US"/>
          </a:p>
        </p:txBody>
      </p:sp>
    </p:spTree>
    <p:extLst>
      <p:ext uri="{BB962C8B-B14F-4D97-AF65-F5344CB8AC3E}">
        <p14:creationId xmlns:p14="http://schemas.microsoft.com/office/powerpoint/2010/main" val="54359345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123</a:t>
            </a:fld>
            <a:endParaRPr lang="en-US"/>
          </a:p>
        </p:txBody>
      </p:sp>
    </p:spTree>
    <p:extLst>
      <p:ext uri="{BB962C8B-B14F-4D97-AF65-F5344CB8AC3E}">
        <p14:creationId xmlns:p14="http://schemas.microsoft.com/office/powerpoint/2010/main" val="216295167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124</a:t>
            </a:fld>
            <a:endParaRPr lang="en-US"/>
          </a:p>
        </p:txBody>
      </p:sp>
    </p:spTree>
    <p:extLst>
      <p:ext uri="{BB962C8B-B14F-4D97-AF65-F5344CB8AC3E}">
        <p14:creationId xmlns:p14="http://schemas.microsoft.com/office/powerpoint/2010/main" val="106554058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125</a:t>
            </a:fld>
            <a:endParaRPr lang="en-US"/>
          </a:p>
        </p:txBody>
      </p:sp>
    </p:spTree>
    <p:extLst>
      <p:ext uri="{BB962C8B-B14F-4D97-AF65-F5344CB8AC3E}">
        <p14:creationId xmlns:p14="http://schemas.microsoft.com/office/powerpoint/2010/main" val="355941634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126</a:t>
            </a:fld>
            <a:endParaRPr lang="en-US"/>
          </a:p>
        </p:txBody>
      </p:sp>
    </p:spTree>
    <p:extLst>
      <p:ext uri="{BB962C8B-B14F-4D97-AF65-F5344CB8AC3E}">
        <p14:creationId xmlns:p14="http://schemas.microsoft.com/office/powerpoint/2010/main" val="156143865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127</a:t>
            </a:fld>
            <a:endParaRPr lang="en-US"/>
          </a:p>
        </p:txBody>
      </p:sp>
    </p:spTree>
    <p:extLst>
      <p:ext uri="{BB962C8B-B14F-4D97-AF65-F5344CB8AC3E}">
        <p14:creationId xmlns:p14="http://schemas.microsoft.com/office/powerpoint/2010/main" val="397734498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128</a:t>
            </a:fld>
            <a:endParaRPr lang="en-US"/>
          </a:p>
        </p:txBody>
      </p:sp>
    </p:spTree>
    <p:extLst>
      <p:ext uri="{BB962C8B-B14F-4D97-AF65-F5344CB8AC3E}">
        <p14:creationId xmlns:p14="http://schemas.microsoft.com/office/powerpoint/2010/main" val="412934360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129</a:t>
            </a:fld>
            <a:endParaRPr lang="en-US"/>
          </a:p>
        </p:txBody>
      </p:sp>
    </p:spTree>
    <p:extLst>
      <p:ext uri="{BB962C8B-B14F-4D97-AF65-F5344CB8AC3E}">
        <p14:creationId xmlns:p14="http://schemas.microsoft.com/office/powerpoint/2010/main" val="42234732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13</a:t>
            </a:fld>
            <a:endParaRPr lang="en-US"/>
          </a:p>
        </p:txBody>
      </p:sp>
    </p:spTree>
    <p:extLst>
      <p:ext uri="{BB962C8B-B14F-4D97-AF65-F5344CB8AC3E}">
        <p14:creationId xmlns:p14="http://schemas.microsoft.com/office/powerpoint/2010/main" val="52143443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130</a:t>
            </a:fld>
            <a:endParaRPr lang="en-US"/>
          </a:p>
        </p:txBody>
      </p:sp>
    </p:spTree>
    <p:extLst>
      <p:ext uri="{BB962C8B-B14F-4D97-AF65-F5344CB8AC3E}">
        <p14:creationId xmlns:p14="http://schemas.microsoft.com/office/powerpoint/2010/main" val="166250183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Setting an</a:t>
            </a:r>
            <a:r>
              <a:rPr lang="en-US" baseline="0" dirty="0" smtClean="0"/>
              <a:t> agenda – purpose, order of objectives</a:t>
            </a:r>
          </a:p>
          <a:p>
            <a:r>
              <a:rPr lang="en-US" baseline="0" dirty="0" smtClean="0"/>
              <a:t>	What other things are important to add to an agenda?  Time schedule, time left at the end for Q&amp;A</a:t>
            </a:r>
          </a:p>
          <a:p>
            <a:endParaRPr lang="en-US" baseline="0" dirty="0" smtClean="0"/>
          </a:p>
          <a:p>
            <a:r>
              <a:rPr lang="en-US" baseline="0" dirty="0" smtClean="0"/>
              <a:t>Establishing Ground Rules – </a:t>
            </a:r>
          </a:p>
          <a:p>
            <a:pPr fontAlgn="base"/>
            <a:r>
              <a:rPr lang="en-US" sz="1300" dirty="0"/>
              <a:t>Everyone participate, no one dominate</a:t>
            </a:r>
          </a:p>
          <a:p>
            <a:pPr fontAlgn="base"/>
            <a:r>
              <a:rPr lang="en-US" sz="1300" dirty="0"/>
              <a:t>Share the airtime</a:t>
            </a:r>
          </a:p>
          <a:p>
            <a:pPr fontAlgn="base"/>
            <a:r>
              <a:rPr lang="en-US" sz="1300" dirty="0"/>
              <a:t>Success depends on participation – share ideas, ask questions, draw others out</a:t>
            </a:r>
          </a:p>
          <a:p>
            <a:pPr fontAlgn="base"/>
            <a:r>
              <a:rPr lang="en-US" sz="1300" dirty="0"/>
              <a:t>Listen to understand</a:t>
            </a:r>
          </a:p>
          <a:p>
            <a:pPr fontAlgn="base"/>
            <a:r>
              <a:rPr lang="en-US" sz="1300" dirty="0"/>
              <a:t>Use I statements</a:t>
            </a:r>
          </a:p>
          <a:p>
            <a:pPr fontAlgn="base"/>
            <a:r>
              <a:rPr lang="en-US" sz="1300" dirty="0"/>
              <a:t>Listen for the future to emerge</a:t>
            </a:r>
          </a:p>
          <a:p>
            <a:pPr fontAlgn="base"/>
            <a:r>
              <a:rPr lang="en-US" sz="1300" dirty="0"/>
              <a:t>One speaker at a time</a:t>
            </a:r>
          </a:p>
          <a:p>
            <a:pPr fontAlgn="base"/>
            <a:r>
              <a:rPr lang="en-US" sz="1300" dirty="0"/>
              <a:t>Seek unity (not separation)</a:t>
            </a:r>
          </a:p>
          <a:p>
            <a:pPr fontAlgn="base"/>
            <a:r>
              <a:rPr lang="en-US" sz="1300" dirty="0"/>
              <a:t>Disagree without being disagreeable</a:t>
            </a:r>
          </a:p>
          <a:p>
            <a:pPr fontAlgn="base"/>
            <a:r>
              <a:rPr lang="en-US" sz="1300" dirty="0"/>
              <a:t>Share your unique perspective</a:t>
            </a:r>
          </a:p>
          <a:p>
            <a:pPr fontAlgn="base"/>
            <a:r>
              <a:rPr lang="en-US" sz="1300" dirty="0"/>
              <a:t>Share your experience (not others)</a:t>
            </a:r>
          </a:p>
          <a:p>
            <a:pPr fontAlgn="base"/>
            <a:r>
              <a:rPr lang="en-US" sz="1300" dirty="0"/>
              <a:t>Speak honestly</a:t>
            </a:r>
          </a:p>
          <a:p>
            <a:pPr fontAlgn="base"/>
            <a:r>
              <a:rPr lang="en-US" sz="1300" dirty="0"/>
              <a:t>Stay open to new ways of doing things</a:t>
            </a:r>
          </a:p>
          <a:p>
            <a:pPr fontAlgn="base"/>
            <a:r>
              <a:rPr lang="en-US" sz="1300" dirty="0"/>
              <a:t>All ideas are valid</a:t>
            </a:r>
          </a:p>
          <a:p>
            <a:pPr fontAlgn="base"/>
            <a:r>
              <a:rPr lang="en-US" sz="1300" dirty="0"/>
              <a:t>Critique ideas, not people</a:t>
            </a:r>
          </a:p>
          <a:p>
            <a:pPr fontAlgn="base"/>
            <a:r>
              <a:rPr lang="en-US" sz="1300" dirty="0"/>
              <a:t>Be positive, non-judgmental and open to new ideas</a:t>
            </a:r>
          </a:p>
          <a:p>
            <a:pPr fontAlgn="base"/>
            <a:r>
              <a:rPr lang="en-US" sz="1300" dirty="0"/>
              <a:t>Remember responsibility and non-defensiveness</a:t>
            </a:r>
          </a:p>
          <a:p>
            <a:pPr fontAlgn="base"/>
            <a:r>
              <a:rPr lang="en-US" sz="1300" dirty="0"/>
              <a:t>Stay at the strategic level (out of the operational)</a:t>
            </a:r>
          </a:p>
          <a:p>
            <a:pPr fontAlgn="base"/>
            <a:r>
              <a:rPr lang="en-US" sz="1300" dirty="0"/>
              <a:t>Everything happens through conversation</a:t>
            </a:r>
          </a:p>
          <a:p>
            <a:pPr fontAlgn="base"/>
            <a:r>
              <a:rPr lang="en-US" sz="1300" dirty="0"/>
              <a:t>Meaning is in the listener</a:t>
            </a:r>
          </a:p>
          <a:p>
            <a:pPr fontAlgn="base"/>
            <a:r>
              <a:rPr lang="en-US" sz="1300" dirty="0"/>
              <a:t>Listen from the “We” but speak from the “I”</a:t>
            </a:r>
          </a:p>
          <a:p>
            <a:pPr fontAlgn="base"/>
            <a:r>
              <a:rPr lang="en-US" sz="1300" dirty="0"/>
              <a:t>Respect each others’ thinking and value their contributions</a:t>
            </a:r>
          </a:p>
          <a:p>
            <a:pPr fontAlgn="base"/>
            <a:r>
              <a:rPr lang="en-US" sz="1300" dirty="0"/>
              <a:t>Listen for understanding – inquire (ask) before you advocate (persuade)</a:t>
            </a:r>
          </a:p>
          <a:p>
            <a:pPr fontAlgn="base"/>
            <a:r>
              <a:rPr lang="en-US" sz="1300" dirty="0"/>
              <a:t>Be aware of meaningless abstraction</a:t>
            </a:r>
          </a:p>
          <a:p>
            <a:pPr fontAlgn="base"/>
            <a:r>
              <a:rPr lang="en-US" sz="1300" dirty="0"/>
              <a:t>Treat everything you hear as an opportunity to learn and grow</a:t>
            </a:r>
          </a:p>
          <a:p>
            <a:pPr fontAlgn="base"/>
            <a:r>
              <a:rPr lang="en-US" sz="1300" dirty="0"/>
              <a:t>Articulate hidden assumptions</a:t>
            </a:r>
          </a:p>
          <a:p>
            <a:pPr fontAlgn="base"/>
            <a:r>
              <a:rPr lang="en-US" sz="1300" dirty="0"/>
              <a:t>Challenge cherished beliefs</a:t>
            </a:r>
          </a:p>
          <a:p>
            <a:pPr fontAlgn="base"/>
            <a:r>
              <a:rPr lang="en-US" sz="1300" dirty="0"/>
              <a:t>With transformation, expect anxiety</a:t>
            </a:r>
          </a:p>
          <a:p>
            <a:pPr fontAlgn="base"/>
            <a:r>
              <a:rPr lang="en-US" sz="1300" dirty="0"/>
              <a:t>Manage group work</a:t>
            </a:r>
          </a:p>
          <a:p>
            <a:pPr fontAlgn="base"/>
            <a:r>
              <a:rPr lang="en-US" sz="1300" dirty="0"/>
              <a:t>Show up and CHOOSE to be present</a:t>
            </a:r>
          </a:p>
          <a:p>
            <a:pPr fontAlgn="base"/>
            <a:r>
              <a:rPr lang="en-US" sz="1300" dirty="0"/>
              <a:t>Staying on schedule is everyone’s responsibility; honor time limits</a:t>
            </a:r>
          </a:p>
          <a:p>
            <a:pPr fontAlgn="base"/>
            <a:r>
              <a:rPr lang="en-US" sz="1300" dirty="0"/>
              <a:t>State your “headline” first, then the supporting information as necessary</a:t>
            </a:r>
          </a:p>
          <a:p>
            <a:pPr fontAlgn="base"/>
            <a:r>
              <a:rPr lang="en-US" sz="1300" dirty="0"/>
              <a:t>Be brief and meaningful when voicing your opinion</a:t>
            </a:r>
          </a:p>
          <a:p>
            <a:pPr fontAlgn="base"/>
            <a:r>
              <a:rPr lang="en-US" sz="1300" dirty="0"/>
              <a:t>Speak your truth, without blame or judgment</a:t>
            </a:r>
          </a:p>
          <a:p>
            <a:pPr fontAlgn="base"/>
            <a:r>
              <a:rPr lang="en-US" sz="1300" dirty="0"/>
              <a:t>Be intrigued by the difference you hear</a:t>
            </a:r>
          </a:p>
          <a:p>
            <a:pPr fontAlgn="base"/>
            <a:r>
              <a:rPr lang="en-US" sz="1300" dirty="0"/>
              <a:t>Expect to be surprised</a:t>
            </a:r>
          </a:p>
          <a:p>
            <a:pPr fontAlgn="base"/>
            <a:r>
              <a:rPr lang="en-US" sz="1300" dirty="0"/>
              <a:t>Allow ever voice to be heard</a:t>
            </a:r>
          </a:p>
          <a:p>
            <a:pPr fontAlgn="base"/>
            <a:r>
              <a:rPr lang="en-US" sz="1300" dirty="0"/>
              <a:t>Let go of the outcome</a:t>
            </a:r>
          </a:p>
          <a:p>
            <a:pPr fontAlgn="base"/>
            <a:r>
              <a:rPr lang="en-US" sz="1300" dirty="0"/>
              <a:t>Whatever is said in the room stays in the room</a:t>
            </a:r>
          </a:p>
          <a:p>
            <a:pPr fontAlgn="base"/>
            <a:r>
              <a:rPr lang="en-US" sz="1300" dirty="0"/>
              <a:t>Ask “what’s possible?” not “what’s wrong”? Keep asking</a:t>
            </a:r>
          </a:p>
          <a:p>
            <a:pPr fontAlgn="base"/>
            <a:r>
              <a:rPr lang="en-US" sz="1300" dirty="0"/>
              <a:t>Listen with care instead of “building your story”</a:t>
            </a:r>
          </a:p>
          <a:p>
            <a:pPr fontAlgn="base"/>
            <a:r>
              <a:rPr lang="en-US" sz="1300" dirty="0"/>
              <a:t>Participate 100%</a:t>
            </a:r>
          </a:p>
          <a:p>
            <a:pPr fontAlgn="base"/>
            <a:r>
              <a:rPr lang="en-US" sz="1300" dirty="0"/>
              <a:t>Seek common ground and understanding (not problems and conflict)</a:t>
            </a:r>
          </a:p>
          <a:p>
            <a:pPr fontAlgn="base"/>
            <a:r>
              <a:rPr lang="en-US" sz="1300" dirty="0"/>
              <a:t>“Yes…and” thinking (not, “Yes…but”)</a:t>
            </a:r>
          </a:p>
          <a:p>
            <a:pPr fontAlgn="base"/>
            <a:r>
              <a:rPr lang="en-US" sz="1300" dirty="0"/>
              <a:t>Stay out of the weeds and the swamps</a:t>
            </a:r>
          </a:p>
          <a:p>
            <a:pPr fontAlgn="base"/>
            <a:r>
              <a:rPr lang="en-US" sz="1300" dirty="0"/>
              <a:t>Listen for the future to emerge</a:t>
            </a:r>
          </a:p>
          <a:p>
            <a:pPr fontAlgn="base"/>
            <a:r>
              <a:rPr lang="en-US" sz="1300" dirty="0"/>
              <a:t>Have fun!</a:t>
            </a:r>
          </a:p>
          <a:p>
            <a:pPr fontAlgn="base"/>
            <a:endParaRPr lang="en-US" sz="1300" dirty="0"/>
          </a:p>
          <a:p>
            <a:pPr fontAlgn="base"/>
            <a:r>
              <a:rPr lang="en-US" sz="1300" dirty="0"/>
              <a:t>Reframing – </a:t>
            </a:r>
          </a:p>
          <a:p>
            <a:r>
              <a:rPr lang="en-US" sz="1300" dirty="0"/>
              <a:t>A problem as an opportunity</a:t>
            </a:r>
          </a:p>
          <a:p>
            <a:r>
              <a:rPr lang="en-US" sz="1300" dirty="0"/>
              <a:t>A weakness as a strength</a:t>
            </a:r>
          </a:p>
          <a:p>
            <a:r>
              <a:rPr lang="en-US" sz="1300" dirty="0"/>
              <a:t>An impossibility as a distant possibility</a:t>
            </a:r>
          </a:p>
          <a:p>
            <a:r>
              <a:rPr lang="en-US" sz="1300" dirty="0"/>
              <a:t>A distant possibility as a near possibility</a:t>
            </a:r>
          </a:p>
          <a:p>
            <a:r>
              <a:rPr lang="en-US" sz="1300" dirty="0"/>
              <a:t>Oppression ('against me') as neutral ('doesn't care about me')</a:t>
            </a:r>
          </a:p>
          <a:p>
            <a:r>
              <a:rPr lang="en-US" sz="1300" dirty="0"/>
              <a:t>Unkindness as lack of understanding</a:t>
            </a:r>
          </a:p>
          <a:p>
            <a:r>
              <a:rPr lang="en-US" sz="1300" i="1" dirty="0"/>
              <a:t>It's not so much doing away with old ways as building a new and exciting future.</a:t>
            </a:r>
            <a:endParaRPr lang="en-US" sz="1300" dirty="0"/>
          </a:p>
          <a:p>
            <a:r>
              <a:rPr lang="en-US" sz="1300" i="1" dirty="0"/>
              <a:t>We have shown we can argue well. Maybe this means we can also agree well.</a:t>
            </a:r>
            <a:endParaRPr lang="en-US" sz="1300" dirty="0"/>
          </a:p>
          <a:p>
            <a:pPr fontAlgn="base"/>
            <a:endParaRPr lang="en-US" sz="1300" dirty="0"/>
          </a:p>
          <a:p>
            <a:r>
              <a:rPr lang="en-US" dirty="0" smtClean="0"/>
              <a:t>Redirecting – On track , not derailing</a:t>
            </a:r>
            <a:r>
              <a:rPr lang="en-US" baseline="0" dirty="0" smtClean="0"/>
              <a:t> the conversation. Stay on same train, don’t get off and board another. </a:t>
            </a:r>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131</a:t>
            </a:fld>
            <a:endParaRPr lang="en-US"/>
          </a:p>
        </p:txBody>
      </p:sp>
    </p:spTree>
    <p:extLst>
      <p:ext uri="{BB962C8B-B14F-4D97-AF65-F5344CB8AC3E}">
        <p14:creationId xmlns:p14="http://schemas.microsoft.com/office/powerpoint/2010/main" val="3110810766"/>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a:t>
            </a:r>
            <a:r>
              <a:rPr lang="en-US" baseline="0" dirty="0" smtClean="0"/>
              <a:t> slide.</a:t>
            </a:r>
          </a:p>
          <a:p>
            <a:endParaRPr lang="en-US" baseline="0" dirty="0" smtClean="0"/>
          </a:p>
          <a:p>
            <a:r>
              <a:rPr lang="en-US" baseline="0" dirty="0" smtClean="0"/>
              <a:t>Ask audience for other ideas. </a:t>
            </a:r>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132</a:t>
            </a:fld>
            <a:endParaRPr lang="en-US"/>
          </a:p>
        </p:txBody>
      </p:sp>
    </p:spTree>
    <p:extLst>
      <p:ext uri="{BB962C8B-B14F-4D97-AF65-F5344CB8AC3E}">
        <p14:creationId xmlns:p14="http://schemas.microsoft.com/office/powerpoint/2010/main" val="1558934762"/>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133</a:t>
            </a:fld>
            <a:endParaRPr lang="en-US"/>
          </a:p>
        </p:txBody>
      </p:sp>
    </p:spTree>
    <p:extLst>
      <p:ext uri="{BB962C8B-B14F-4D97-AF65-F5344CB8AC3E}">
        <p14:creationId xmlns:p14="http://schemas.microsoft.com/office/powerpoint/2010/main" val="2211619569"/>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a:t>
            </a:r>
            <a:r>
              <a:rPr lang="en-US" baseline="0" dirty="0" smtClean="0"/>
              <a:t> slide. </a:t>
            </a:r>
            <a:endParaRPr lang="en-US" dirty="0"/>
          </a:p>
        </p:txBody>
      </p:sp>
      <p:sp>
        <p:nvSpPr>
          <p:cNvPr id="4" name="Slide Number Placeholder 3"/>
          <p:cNvSpPr>
            <a:spLocks noGrp="1"/>
          </p:cNvSpPr>
          <p:nvPr>
            <p:ph type="sldNum" sz="quarter" idx="10"/>
          </p:nvPr>
        </p:nvSpPr>
        <p:spPr/>
        <p:txBody>
          <a:bodyPr/>
          <a:lstStyle/>
          <a:p>
            <a:fld id="{6A397C65-B3C6-4D87-9FFF-D725B0367D54}" type="slidenum">
              <a:rPr lang="en-US" smtClean="0"/>
              <a:t>134</a:t>
            </a:fld>
            <a:endParaRPr lang="en-US"/>
          </a:p>
        </p:txBody>
      </p:sp>
    </p:spTree>
    <p:extLst>
      <p:ext uri="{BB962C8B-B14F-4D97-AF65-F5344CB8AC3E}">
        <p14:creationId xmlns:p14="http://schemas.microsoft.com/office/powerpoint/2010/main" val="507030038"/>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slide. </a:t>
            </a:r>
            <a:endParaRPr lang="en-US" dirty="0"/>
          </a:p>
        </p:txBody>
      </p:sp>
      <p:sp>
        <p:nvSpPr>
          <p:cNvPr id="4" name="Slide Number Placeholder 3"/>
          <p:cNvSpPr>
            <a:spLocks noGrp="1"/>
          </p:cNvSpPr>
          <p:nvPr>
            <p:ph type="sldNum" sz="quarter" idx="10"/>
          </p:nvPr>
        </p:nvSpPr>
        <p:spPr/>
        <p:txBody>
          <a:bodyPr/>
          <a:lstStyle/>
          <a:p>
            <a:fld id="{6A397C65-B3C6-4D87-9FFF-D725B0367D54}" type="slidenum">
              <a:rPr lang="en-US" smtClean="0"/>
              <a:t>135</a:t>
            </a:fld>
            <a:endParaRPr lang="en-US"/>
          </a:p>
        </p:txBody>
      </p:sp>
    </p:spTree>
    <p:extLst>
      <p:ext uri="{BB962C8B-B14F-4D97-AF65-F5344CB8AC3E}">
        <p14:creationId xmlns:p14="http://schemas.microsoft.com/office/powerpoint/2010/main" val="84332175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slide.</a:t>
            </a:r>
            <a:endParaRPr lang="en-US" dirty="0"/>
          </a:p>
        </p:txBody>
      </p:sp>
      <p:sp>
        <p:nvSpPr>
          <p:cNvPr id="4" name="Slide Number Placeholder 3"/>
          <p:cNvSpPr>
            <a:spLocks noGrp="1"/>
          </p:cNvSpPr>
          <p:nvPr>
            <p:ph type="sldNum" sz="quarter" idx="10"/>
          </p:nvPr>
        </p:nvSpPr>
        <p:spPr/>
        <p:txBody>
          <a:bodyPr/>
          <a:lstStyle/>
          <a:p>
            <a:fld id="{6A397C65-B3C6-4D87-9FFF-D725B0367D54}" type="slidenum">
              <a:rPr lang="en-US" smtClean="0"/>
              <a:t>136</a:t>
            </a:fld>
            <a:endParaRPr lang="en-US"/>
          </a:p>
        </p:txBody>
      </p:sp>
    </p:spTree>
    <p:extLst>
      <p:ext uri="{BB962C8B-B14F-4D97-AF65-F5344CB8AC3E}">
        <p14:creationId xmlns:p14="http://schemas.microsoft.com/office/powerpoint/2010/main" val="9599918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slide. </a:t>
            </a:r>
            <a:endParaRPr lang="en-US" dirty="0"/>
          </a:p>
        </p:txBody>
      </p:sp>
      <p:sp>
        <p:nvSpPr>
          <p:cNvPr id="4" name="Slide Number Placeholder 3"/>
          <p:cNvSpPr>
            <a:spLocks noGrp="1"/>
          </p:cNvSpPr>
          <p:nvPr>
            <p:ph type="sldNum" sz="quarter" idx="10"/>
          </p:nvPr>
        </p:nvSpPr>
        <p:spPr/>
        <p:txBody>
          <a:bodyPr/>
          <a:lstStyle/>
          <a:p>
            <a:fld id="{6A397C65-B3C6-4D87-9FFF-D725B0367D54}" type="slidenum">
              <a:rPr lang="en-US" smtClean="0"/>
              <a:t>137</a:t>
            </a:fld>
            <a:endParaRPr lang="en-US"/>
          </a:p>
        </p:txBody>
      </p:sp>
    </p:spTree>
    <p:extLst>
      <p:ext uri="{BB962C8B-B14F-4D97-AF65-F5344CB8AC3E}">
        <p14:creationId xmlns:p14="http://schemas.microsoft.com/office/powerpoint/2010/main" val="3231097862"/>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a:t>
            </a:r>
            <a:r>
              <a:rPr lang="en-US" baseline="0" dirty="0" smtClean="0"/>
              <a:t> slide. </a:t>
            </a:r>
            <a:endParaRPr lang="en-US" dirty="0"/>
          </a:p>
        </p:txBody>
      </p:sp>
      <p:sp>
        <p:nvSpPr>
          <p:cNvPr id="4" name="Slide Number Placeholder 3"/>
          <p:cNvSpPr>
            <a:spLocks noGrp="1"/>
          </p:cNvSpPr>
          <p:nvPr>
            <p:ph type="sldNum" sz="quarter" idx="10"/>
          </p:nvPr>
        </p:nvSpPr>
        <p:spPr/>
        <p:txBody>
          <a:bodyPr/>
          <a:lstStyle/>
          <a:p>
            <a:fld id="{6A397C65-B3C6-4D87-9FFF-D725B0367D54}" type="slidenum">
              <a:rPr lang="en-US" smtClean="0"/>
              <a:t>138</a:t>
            </a:fld>
            <a:endParaRPr lang="en-US"/>
          </a:p>
        </p:txBody>
      </p:sp>
    </p:spTree>
    <p:extLst>
      <p:ext uri="{BB962C8B-B14F-4D97-AF65-F5344CB8AC3E}">
        <p14:creationId xmlns:p14="http://schemas.microsoft.com/office/powerpoint/2010/main" val="790728027"/>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Daniel</a:t>
            </a:r>
            <a:r>
              <a:rPr lang="en-US" baseline="0" dirty="0" smtClean="0"/>
              <a:t> will increase his access to physical healthcare as evidenced by attending an appointment with a primary care physician by August 31, 2015.</a:t>
            </a:r>
          </a:p>
          <a:p>
            <a:r>
              <a:rPr lang="en-US" baseline="0" dirty="0" smtClean="0"/>
              <a:t>  Objectives 	Mom will call her insurance company by the end of this week to find a doctor in her network.</a:t>
            </a:r>
          </a:p>
          <a:p>
            <a:r>
              <a:rPr lang="en-US" baseline="0" dirty="0" smtClean="0"/>
              <a:t>	Mom will call a doctor in her network and schedule an appointment by the end of the week for Daniel.</a:t>
            </a:r>
          </a:p>
          <a:p>
            <a:r>
              <a:rPr lang="en-US" baseline="0" dirty="0" smtClean="0"/>
              <a:t>	Daniel will attend scheduled doctor appointment.</a:t>
            </a:r>
          </a:p>
          <a:p>
            <a:r>
              <a:rPr lang="en-US" baseline="0" dirty="0" smtClean="0"/>
              <a:t>	CM will monitor that client attends appointment. </a:t>
            </a:r>
            <a:endParaRPr lang="en-US" dirty="0" smtClean="0"/>
          </a:p>
          <a:p>
            <a:endParaRPr lang="en-US" dirty="0"/>
          </a:p>
        </p:txBody>
      </p:sp>
      <p:sp>
        <p:nvSpPr>
          <p:cNvPr id="4" name="Slide Number Placeholder 3"/>
          <p:cNvSpPr>
            <a:spLocks noGrp="1"/>
          </p:cNvSpPr>
          <p:nvPr>
            <p:ph type="sldNum" sz="quarter" idx="10"/>
          </p:nvPr>
        </p:nvSpPr>
        <p:spPr/>
        <p:txBody>
          <a:bodyPr/>
          <a:lstStyle/>
          <a:p>
            <a:fld id="{6A397C65-B3C6-4D87-9FFF-D725B0367D54}" type="slidenum">
              <a:rPr lang="en-US" smtClean="0"/>
              <a:t>139</a:t>
            </a:fld>
            <a:endParaRPr lang="en-US"/>
          </a:p>
        </p:txBody>
      </p:sp>
    </p:spTree>
    <p:extLst>
      <p:ext uri="{BB962C8B-B14F-4D97-AF65-F5344CB8AC3E}">
        <p14:creationId xmlns:p14="http://schemas.microsoft.com/office/powerpoint/2010/main" val="31679801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14</a:t>
            </a:fld>
            <a:endParaRPr lang="en-US"/>
          </a:p>
        </p:txBody>
      </p:sp>
    </p:spTree>
    <p:extLst>
      <p:ext uri="{BB962C8B-B14F-4D97-AF65-F5344CB8AC3E}">
        <p14:creationId xmlns:p14="http://schemas.microsoft.com/office/powerpoint/2010/main" val="209199269"/>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529">
              <a:defRPr/>
            </a:pPr>
            <a:r>
              <a:rPr lang="en-US" dirty="0"/>
              <a:t>Review slide. </a:t>
            </a:r>
          </a:p>
          <a:p>
            <a:endParaRPr lang="en-US" dirty="0"/>
          </a:p>
        </p:txBody>
      </p:sp>
      <p:sp>
        <p:nvSpPr>
          <p:cNvPr id="4" name="Slide Number Placeholder 3"/>
          <p:cNvSpPr>
            <a:spLocks noGrp="1"/>
          </p:cNvSpPr>
          <p:nvPr>
            <p:ph type="sldNum" sz="quarter" idx="10"/>
          </p:nvPr>
        </p:nvSpPr>
        <p:spPr/>
        <p:txBody>
          <a:bodyPr/>
          <a:lstStyle/>
          <a:p>
            <a:fld id="{6A397C65-B3C6-4D87-9FFF-D725B0367D54}" type="slidenum">
              <a:rPr lang="en-US" smtClean="0"/>
              <a:t>140</a:t>
            </a:fld>
            <a:endParaRPr lang="en-US"/>
          </a:p>
        </p:txBody>
      </p:sp>
    </p:spTree>
    <p:extLst>
      <p:ext uri="{BB962C8B-B14F-4D97-AF65-F5344CB8AC3E}">
        <p14:creationId xmlns:p14="http://schemas.microsoft.com/office/powerpoint/2010/main" val="2925889058"/>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slide. </a:t>
            </a:r>
            <a:endParaRPr lang="en-US" dirty="0"/>
          </a:p>
        </p:txBody>
      </p:sp>
      <p:sp>
        <p:nvSpPr>
          <p:cNvPr id="4" name="Slide Number Placeholder 3"/>
          <p:cNvSpPr>
            <a:spLocks noGrp="1"/>
          </p:cNvSpPr>
          <p:nvPr>
            <p:ph type="sldNum" sz="quarter" idx="10"/>
          </p:nvPr>
        </p:nvSpPr>
        <p:spPr/>
        <p:txBody>
          <a:bodyPr/>
          <a:lstStyle/>
          <a:p>
            <a:fld id="{6A397C65-B3C6-4D87-9FFF-D725B0367D54}" type="slidenum">
              <a:rPr lang="en-US" smtClean="0"/>
              <a:t>141</a:t>
            </a:fld>
            <a:endParaRPr lang="en-US"/>
          </a:p>
        </p:txBody>
      </p:sp>
    </p:spTree>
    <p:extLst>
      <p:ext uri="{BB962C8B-B14F-4D97-AF65-F5344CB8AC3E}">
        <p14:creationId xmlns:p14="http://schemas.microsoft.com/office/powerpoint/2010/main" val="851862421"/>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slide. </a:t>
            </a:r>
            <a:endParaRPr lang="en-US" dirty="0"/>
          </a:p>
        </p:txBody>
      </p:sp>
      <p:sp>
        <p:nvSpPr>
          <p:cNvPr id="4" name="Slide Number Placeholder 3"/>
          <p:cNvSpPr>
            <a:spLocks noGrp="1"/>
          </p:cNvSpPr>
          <p:nvPr>
            <p:ph type="sldNum" sz="quarter" idx="10"/>
          </p:nvPr>
        </p:nvSpPr>
        <p:spPr/>
        <p:txBody>
          <a:bodyPr/>
          <a:lstStyle/>
          <a:p>
            <a:fld id="{6A397C65-B3C6-4D87-9FFF-D725B0367D54}" type="slidenum">
              <a:rPr lang="en-US" smtClean="0"/>
              <a:t>142</a:t>
            </a:fld>
            <a:endParaRPr lang="en-US"/>
          </a:p>
        </p:txBody>
      </p:sp>
    </p:spTree>
    <p:extLst>
      <p:ext uri="{BB962C8B-B14F-4D97-AF65-F5344CB8AC3E}">
        <p14:creationId xmlns:p14="http://schemas.microsoft.com/office/powerpoint/2010/main" val="2933610575"/>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143</a:t>
            </a:fld>
            <a:endParaRPr lang="en-US"/>
          </a:p>
        </p:txBody>
      </p:sp>
    </p:spTree>
    <p:extLst>
      <p:ext uri="{BB962C8B-B14F-4D97-AF65-F5344CB8AC3E}">
        <p14:creationId xmlns:p14="http://schemas.microsoft.com/office/powerpoint/2010/main" val="634289926"/>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144</a:t>
            </a:fld>
            <a:endParaRPr lang="en-US"/>
          </a:p>
        </p:txBody>
      </p:sp>
    </p:spTree>
    <p:extLst>
      <p:ext uri="{BB962C8B-B14F-4D97-AF65-F5344CB8AC3E}">
        <p14:creationId xmlns:p14="http://schemas.microsoft.com/office/powerpoint/2010/main" val="2572770394"/>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145</a:t>
            </a:fld>
            <a:endParaRPr lang="en-US"/>
          </a:p>
        </p:txBody>
      </p:sp>
    </p:spTree>
    <p:extLst>
      <p:ext uri="{BB962C8B-B14F-4D97-AF65-F5344CB8AC3E}">
        <p14:creationId xmlns:p14="http://schemas.microsoft.com/office/powerpoint/2010/main" val="606438756"/>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17">
              <a:defRPr/>
            </a:pPr>
            <a:r>
              <a:rPr lang="en-US" dirty="0" smtClean="0"/>
              <a:t>Case</a:t>
            </a:r>
            <a:r>
              <a:rPr lang="en-US" baseline="0" dirty="0" smtClean="0"/>
              <a:t> Manager will discuss celebrations, roadblocks, backslidings and how ongoing needs can be met beyond graduation.</a:t>
            </a:r>
          </a:p>
          <a:p>
            <a:pPr defTabSz="931717">
              <a:defRPr/>
            </a:pPr>
            <a:endParaRPr lang="en-US" baseline="0" dirty="0" smtClean="0"/>
          </a:p>
          <a:p>
            <a:pPr defTabSz="931717">
              <a:defRPr/>
            </a:pPr>
            <a:r>
              <a:rPr lang="en-US" baseline="0" dirty="0" smtClean="0"/>
              <a:t>Audience </a:t>
            </a:r>
            <a:r>
              <a:rPr lang="en-US" baseline="0" dirty="0" err="1" smtClean="0"/>
              <a:t>particiaption</a:t>
            </a:r>
            <a:r>
              <a:rPr lang="en-US" baseline="0" dirty="0" smtClean="0"/>
              <a:t>. </a:t>
            </a:r>
          </a:p>
          <a:p>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146</a:t>
            </a:fld>
            <a:endParaRPr lang="en-US"/>
          </a:p>
        </p:txBody>
      </p:sp>
    </p:spTree>
    <p:extLst>
      <p:ext uri="{BB962C8B-B14F-4D97-AF65-F5344CB8AC3E}">
        <p14:creationId xmlns:p14="http://schemas.microsoft.com/office/powerpoint/2010/main" val="760726566"/>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147</a:t>
            </a:fld>
            <a:endParaRPr lang="en-US"/>
          </a:p>
        </p:txBody>
      </p:sp>
    </p:spTree>
    <p:extLst>
      <p:ext uri="{BB962C8B-B14F-4D97-AF65-F5344CB8AC3E}">
        <p14:creationId xmlns:p14="http://schemas.microsoft.com/office/powerpoint/2010/main" val="39490034"/>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148</a:t>
            </a:fld>
            <a:endParaRPr lang="en-US"/>
          </a:p>
        </p:txBody>
      </p:sp>
    </p:spTree>
    <p:extLst>
      <p:ext uri="{BB962C8B-B14F-4D97-AF65-F5344CB8AC3E}">
        <p14:creationId xmlns:p14="http://schemas.microsoft.com/office/powerpoint/2010/main" val="873417879"/>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149</a:t>
            </a:fld>
            <a:endParaRPr lang="en-US"/>
          </a:p>
        </p:txBody>
      </p:sp>
    </p:spTree>
    <p:extLst>
      <p:ext uri="{BB962C8B-B14F-4D97-AF65-F5344CB8AC3E}">
        <p14:creationId xmlns:p14="http://schemas.microsoft.com/office/powerpoint/2010/main" val="36589443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15</a:t>
            </a:fld>
            <a:endParaRPr lang="en-US"/>
          </a:p>
        </p:txBody>
      </p:sp>
    </p:spTree>
    <p:extLst>
      <p:ext uri="{BB962C8B-B14F-4D97-AF65-F5344CB8AC3E}">
        <p14:creationId xmlns:p14="http://schemas.microsoft.com/office/powerpoint/2010/main" val="3629407886"/>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150</a:t>
            </a:fld>
            <a:endParaRPr lang="en-US"/>
          </a:p>
        </p:txBody>
      </p:sp>
    </p:spTree>
    <p:extLst>
      <p:ext uri="{BB962C8B-B14F-4D97-AF65-F5344CB8AC3E}">
        <p14:creationId xmlns:p14="http://schemas.microsoft.com/office/powerpoint/2010/main" val="1277449199"/>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151</a:t>
            </a:fld>
            <a:endParaRPr lang="en-US"/>
          </a:p>
        </p:txBody>
      </p:sp>
    </p:spTree>
    <p:extLst>
      <p:ext uri="{BB962C8B-B14F-4D97-AF65-F5344CB8AC3E}">
        <p14:creationId xmlns:p14="http://schemas.microsoft.com/office/powerpoint/2010/main" val="1751222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16</a:t>
            </a:fld>
            <a:endParaRPr lang="en-US"/>
          </a:p>
        </p:txBody>
      </p:sp>
    </p:spTree>
    <p:extLst>
      <p:ext uri="{BB962C8B-B14F-4D97-AF65-F5344CB8AC3E}">
        <p14:creationId xmlns:p14="http://schemas.microsoft.com/office/powerpoint/2010/main" val="30917763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17</a:t>
            </a:fld>
            <a:endParaRPr lang="en-US"/>
          </a:p>
        </p:txBody>
      </p:sp>
    </p:spTree>
    <p:extLst>
      <p:ext uri="{BB962C8B-B14F-4D97-AF65-F5344CB8AC3E}">
        <p14:creationId xmlns:p14="http://schemas.microsoft.com/office/powerpoint/2010/main" val="26454213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No single treatment is appropriate for all individuals.</a:t>
            </a:r>
            <a:endParaRPr lang="en-US" dirty="0" smtClean="0"/>
          </a:p>
          <a:p>
            <a:r>
              <a:rPr lang="en-US" b="1" dirty="0" smtClean="0"/>
              <a:t>Treatment needs to be readily available.</a:t>
            </a:r>
            <a:r>
              <a:rPr lang="en-US" dirty="0" smtClean="0"/>
              <a:t> </a:t>
            </a:r>
          </a:p>
          <a:p>
            <a:r>
              <a:rPr lang="en-US" b="1" dirty="0" smtClean="0"/>
              <a:t>Effective treatment attends to multiple needs</a:t>
            </a:r>
            <a:r>
              <a:rPr lang="en-US" dirty="0" smtClean="0"/>
              <a:t> </a:t>
            </a:r>
          </a:p>
          <a:p>
            <a:r>
              <a:rPr lang="en-US" b="1" dirty="0" smtClean="0"/>
              <a:t>Treatment needs to be flexible</a:t>
            </a:r>
            <a:r>
              <a:rPr lang="en-US" dirty="0" smtClean="0"/>
              <a:t> </a:t>
            </a:r>
          </a:p>
          <a:p>
            <a:r>
              <a:rPr lang="en-US" b="1" dirty="0" smtClean="0"/>
              <a:t>Remaining in treatment for an adequate period of time is critical for treatment effectiveness.</a:t>
            </a:r>
            <a:r>
              <a:rPr lang="en-US" dirty="0" smtClean="0"/>
              <a:t> </a:t>
            </a:r>
          </a:p>
          <a:p>
            <a:r>
              <a:rPr lang="en-US" b="1" dirty="0" smtClean="0"/>
              <a:t>Individual and/or group counseling and other behavioral therapies are critical components of effective treatment for addiction.</a:t>
            </a:r>
            <a:r>
              <a:rPr lang="en-US" dirty="0" smtClean="0"/>
              <a:t> </a:t>
            </a:r>
          </a:p>
          <a:p>
            <a:r>
              <a:rPr lang="en-US" b="1" dirty="0" smtClean="0"/>
              <a:t>Medications are an important element of treatment for many patients,</a:t>
            </a:r>
            <a:endParaRPr lang="en-US" dirty="0" smtClean="0"/>
          </a:p>
          <a:p>
            <a:r>
              <a:rPr lang="en-US" b="1" dirty="0" smtClean="0"/>
              <a:t>Addicted or drug-abusing individuals with coexisting mental disorders should have both disorders treated in an integrated way.</a:t>
            </a:r>
            <a:r>
              <a:rPr lang="en-US" dirty="0" smtClean="0"/>
              <a:t> </a:t>
            </a:r>
          </a:p>
          <a:p>
            <a:r>
              <a:rPr lang="en-US" b="1" dirty="0" smtClean="0"/>
              <a:t>Medical detoxification is only the first stage of addiction treatment</a:t>
            </a:r>
            <a:r>
              <a:rPr lang="en-US" dirty="0" smtClean="0"/>
              <a:t> </a:t>
            </a:r>
          </a:p>
          <a:p>
            <a:r>
              <a:rPr lang="en-US" b="1" dirty="0" smtClean="0"/>
              <a:t>Treatment does not need to be voluntary to be effective.</a:t>
            </a:r>
            <a:endParaRPr lang="en-US" dirty="0" smtClean="0"/>
          </a:p>
          <a:p>
            <a:r>
              <a:rPr lang="en-US" b="1" dirty="0" smtClean="0"/>
              <a:t>Possible drug use during treatment must be monitored continuously.</a:t>
            </a:r>
            <a:r>
              <a:rPr lang="en-US" dirty="0" smtClean="0"/>
              <a:t> </a:t>
            </a:r>
          </a:p>
          <a:p>
            <a:r>
              <a:rPr lang="en-US" b="1" dirty="0" smtClean="0"/>
              <a:t>Treatment programs should provide assessment for HIV/AIDS, hepatitis B and C, tuberculosis and other infectious diseases,</a:t>
            </a:r>
          </a:p>
          <a:p>
            <a:r>
              <a:rPr lang="en-US" b="1" dirty="0" smtClean="0"/>
              <a:t>Recovery from drug addiction can be a long-term process</a:t>
            </a:r>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18</a:t>
            </a:fld>
            <a:endParaRPr lang="en-US"/>
          </a:p>
        </p:txBody>
      </p:sp>
    </p:spTree>
    <p:extLst>
      <p:ext uri="{BB962C8B-B14F-4D97-AF65-F5344CB8AC3E}">
        <p14:creationId xmlns:p14="http://schemas.microsoft.com/office/powerpoint/2010/main" val="6983206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Handout</a:t>
            </a:r>
            <a:r>
              <a:rPr lang="en-US" baseline="0" dirty="0" smtClean="0"/>
              <a:t> in participants folder</a:t>
            </a:r>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19</a:t>
            </a:fld>
            <a:endParaRPr lang="en-US"/>
          </a:p>
        </p:txBody>
      </p:sp>
    </p:spTree>
    <p:extLst>
      <p:ext uri="{BB962C8B-B14F-4D97-AF65-F5344CB8AC3E}">
        <p14:creationId xmlns:p14="http://schemas.microsoft.com/office/powerpoint/2010/main" val="3521820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2</a:t>
            </a:fld>
            <a:endParaRPr lang="en-US"/>
          </a:p>
        </p:txBody>
      </p:sp>
    </p:spTree>
    <p:extLst>
      <p:ext uri="{BB962C8B-B14F-4D97-AF65-F5344CB8AC3E}">
        <p14:creationId xmlns:p14="http://schemas.microsoft.com/office/powerpoint/2010/main" val="15360416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20</a:t>
            </a:fld>
            <a:endParaRPr lang="en-US"/>
          </a:p>
        </p:txBody>
      </p:sp>
    </p:spTree>
    <p:extLst>
      <p:ext uri="{BB962C8B-B14F-4D97-AF65-F5344CB8AC3E}">
        <p14:creationId xmlns:p14="http://schemas.microsoft.com/office/powerpoint/2010/main" val="1050983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21</a:t>
            </a:fld>
            <a:endParaRPr lang="en-US"/>
          </a:p>
        </p:txBody>
      </p:sp>
    </p:spTree>
    <p:extLst>
      <p:ext uri="{BB962C8B-B14F-4D97-AF65-F5344CB8AC3E}">
        <p14:creationId xmlns:p14="http://schemas.microsoft.com/office/powerpoint/2010/main" val="34254103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22</a:t>
            </a:fld>
            <a:endParaRPr lang="en-US"/>
          </a:p>
        </p:txBody>
      </p:sp>
    </p:spTree>
    <p:extLst>
      <p:ext uri="{BB962C8B-B14F-4D97-AF65-F5344CB8AC3E}">
        <p14:creationId xmlns:p14="http://schemas.microsoft.com/office/powerpoint/2010/main" val="26048926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23</a:t>
            </a:fld>
            <a:endParaRPr lang="en-US"/>
          </a:p>
        </p:txBody>
      </p:sp>
    </p:spTree>
    <p:extLst>
      <p:ext uri="{BB962C8B-B14F-4D97-AF65-F5344CB8AC3E}">
        <p14:creationId xmlns:p14="http://schemas.microsoft.com/office/powerpoint/2010/main" val="1594167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24</a:t>
            </a:fld>
            <a:endParaRPr lang="en-US"/>
          </a:p>
        </p:txBody>
      </p:sp>
    </p:spTree>
    <p:extLst>
      <p:ext uri="{BB962C8B-B14F-4D97-AF65-F5344CB8AC3E}">
        <p14:creationId xmlns:p14="http://schemas.microsoft.com/office/powerpoint/2010/main" val="3501527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25</a:t>
            </a:fld>
            <a:endParaRPr lang="en-US"/>
          </a:p>
        </p:txBody>
      </p:sp>
    </p:spTree>
    <p:extLst>
      <p:ext uri="{BB962C8B-B14F-4D97-AF65-F5344CB8AC3E}">
        <p14:creationId xmlns:p14="http://schemas.microsoft.com/office/powerpoint/2010/main" val="27369079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26</a:t>
            </a:fld>
            <a:endParaRPr lang="en-US"/>
          </a:p>
        </p:txBody>
      </p:sp>
    </p:spTree>
    <p:extLst>
      <p:ext uri="{BB962C8B-B14F-4D97-AF65-F5344CB8AC3E}">
        <p14:creationId xmlns:p14="http://schemas.microsoft.com/office/powerpoint/2010/main" val="11220079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27</a:t>
            </a:fld>
            <a:endParaRPr lang="en-US"/>
          </a:p>
        </p:txBody>
      </p:sp>
    </p:spTree>
    <p:extLst>
      <p:ext uri="{BB962C8B-B14F-4D97-AF65-F5344CB8AC3E}">
        <p14:creationId xmlns:p14="http://schemas.microsoft.com/office/powerpoint/2010/main" val="23964689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28</a:t>
            </a:fld>
            <a:endParaRPr lang="en-US"/>
          </a:p>
        </p:txBody>
      </p:sp>
    </p:spTree>
    <p:extLst>
      <p:ext uri="{BB962C8B-B14F-4D97-AF65-F5344CB8AC3E}">
        <p14:creationId xmlns:p14="http://schemas.microsoft.com/office/powerpoint/2010/main" val="40970345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29</a:t>
            </a:fld>
            <a:endParaRPr lang="en-US"/>
          </a:p>
        </p:txBody>
      </p:sp>
    </p:spTree>
    <p:extLst>
      <p:ext uri="{BB962C8B-B14F-4D97-AF65-F5344CB8AC3E}">
        <p14:creationId xmlns:p14="http://schemas.microsoft.com/office/powerpoint/2010/main" val="1551844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3</a:t>
            </a:fld>
            <a:endParaRPr lang="en-US"/>
          </a:p>
        </p:txBody>
      </p:sp>
    </p:spTree>
    <p:extLst>
      <p:ext uri="{BB962C8B-B14F-4D97-AF65-F5344CB8AC3E}">
        <p14:creationId xmlns:p14="http://schemas.microsoft.com/office/powerpoint/2010/main" val="19067936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They help us determine</a:t>
            </a:r>
            <a:r>
              <a:rPr lang="en-US" baseline="0" dirty="0" smtClean="0"/>
              <a:t> if someone is at risk for substance use. </a:t>
            </a:r>
          </a:p>
          <a:p>
            <a:endParaRPr lang="en-US" baseline="0" dirty="0" smtClean="0"/>
          </a:p>
          <a:p>
            <a:r>
              <a:rPr lang="en-US" baseline="0" dirty="0" smtClean="0"/>
              <a:t>If someone presents with these risk factors does that mean they are destined to become addicted? No, it only means they are a heightened risk for addiction.</a:t>
            </a:r>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30</a:t>
            </a:fld>
            <a:endParaRPr lang="en-US"/>
          </a:p>
        </p:txBody>
      </p:sp>
    </p:spTree>
    <p:extLst>
      <p:ext uri="{BB962C8B-B14F-4D97-AF65-F5344CB8AC3E}">
        <p14:creationId xmlns:p14="http://schemas.microsoft.com/office/powerpoint/2010/main" val="35035367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31</a:t>
            </a:fld>
            <a:endParaRPr lang="en-US"/>
          </a:p>
        </p:txBody>
      </p:sp>
    </p:spTree>
    <p:extLst>
      <p:ext uri="{BB962C8B-B14F-4D97-AF65-F5344CB8AC3E}">
        <p14:creationId xmlns:p14="http://schemas.microsoft.com/office/powerpoint/2010/main" val="24704187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32</a:t>
            </a:fld>
            <a:endParaRPr lang="en-US"/>
          </a:p>
        </p:txBody>
      </p:sp>
    </p:spTree>
    <p:extLst>
      <p:ext uri="{BB962C8B-B14F-4D97-AF65-F5344CB8AC3E}">
        <p14:creationId xmlns:p14="http://schemas.microsoft.com/office/powerpoint/2010/main" val="28941815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33</a:t>
            </a:fld>
            <a:endParaRPr lang="en-US"/>
          </a:p>
        </p:txBody>
      </p:sp>
    </p:spTree>
    <p:extLst>
      <p:ext uri="{BB962C8B-B14F-4D97-AF65-F5344CB8AC3E}">
        <p14:creationId xmlns:p14="http://schemas.microsoft.com/office/powerpoint/2010/main" val="32407334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34</a:t>
            </a:fld>
            <a:endParaRPr lang="en-US"/>
          </a:p>
        </p:txBody>
      </p:sp>
    </p:spTree>
    <p:extLst>
      <p:ext uri="{BB962C8B-B14F-4D97-AF65-F5344CB8AC3E}">
        <p14:creationId xmlns:p14="http://schemas.microsoft.com/office/powerpoint/2010/main" val="13360550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35</a:t>
            </a:fld>
            <a:endParaRPr lang="en-US"/>
          </a:p>
        </p:txBody>
      </p:sp>
    </p:spTree>
    <p:extLst>
      <p:ext uri="{BB962C8B-B14F-4D97-AF65-F5344CB8AC3E}">
        <p14:creationId xmlns:p14="http://schemas.microsoft.com/office/powerpoint/2010/main" val="3896405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36</a:t>
            </a:fld>
            <a:endParaRPr lang="en-US"/>
          </a:p>
        </p:txBody>
      </p:sp>
    </p:spTree>
    <p:extLst>
      <p:ext uri="{BB962C8B-B14F-4D97-AF65-F5344CB8AC3E}">
        <p14:creationId xmlns:p14="http://schemas.microsoft.com/office/powerpoint/2010/main" val="3966172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37</a:t>
            </a:fld>
            <a:endParaRPr lang="en-US"/>
          </a:p>
        </p:txBody>
      </p:sp>
    </p:spTree>
    <p:extLst>
      <p:ext uri="{BB962C8B-B14F-4D97-AF65-F5344CB8AC3E}">
        <p14:creationId xmlns:p14="http://schemas.microsoft.com/office/powerpoint/2010/main" val="1146897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38</a:t>
            </a:fld>
            <a:endParaRPr lang="en-US"/>
          </a:p>
        </p:txBody>
      </p:sp>
    </p:spTree>
    <p:extLst>
      <p:ext uri="{BB962C8B-B14F-4D97-AF65-F5344CB8AC3E}">
        <p14:creationId xmlns:p14="http://schemas.microsoft.com/office/powerpoint/2010/main" val="794310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39</a:t>
            </a:fld>
            <a:endParaRPr lang="en-US"/>
          </a:p>
        </p:txBody>
      </p:sp>
    </p:spTree>
    <p:extLst>
      <p:ext uri="{BB962C8B-B14F-4D97-AF65-F5344CB8AC3E}">
        <p14:creationId xmlns:p14="http://schemas.microsoft.com/office/powerpoint/2010/main" val="20004102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4</a:t>
            </a:fld>
            <a:endParaRPr lang="en-US"/>
          </a:p>
        </p:txBody>
      </p:sp>
    </p:spTree>
    <p:extLst>
      <p:ext uri="{BB962C8B-B14F-4D97-AF65-F5344CB8AC3E}">
        <p14:creationId xmlns:p14="http://schemas.microsoft.com/office/powerpoint/2010/main" val="5609751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40</a:t>
            </a:fld>
            <a:endParaRPr lang="en-US"/>
          </a:p>
        </p:txBody>
      </p:sp>
    </p:spTree>
    <p:extLst>
      <p:ext uri="{BB962C8B-B14F-4D97-AF65-F5344CB8AC3E}">
        <p14:creationId xmlns:p14="http://schemas.microsoft.com/office/powerpoint/2010/main" val="37167325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41</a:t>
            </a:fld>
            <a:endParaRPr lang="en-US"/>
          </a:p>
        </p:txBody>
      </p:sp>
    </p:spTree>
    <p:extLst>
      <p:ext uri="{BB962C8B-B14F-4D97-AF65-F5344CB8AC3E}">
        <p14:creationId xmlns:p14="http://schemas.microsoft.com/office/powerpoint/2010/main" val="35479158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42</a:t>
            </a:fld>
            <a:endParaRPr lang="en-US"/>
          </a:p>
        </p:txBody>
      </p:sp>
    </p:spTree>
    <p:extLst>
      <p:ext uri="{BB962C8B-B14F-4D97-AF65-F5344CB8AC3E}">
        <p14:creationId xmlns:p14="http://schemas.microsoft.com/office/powerpoint/2010/main" val="18248775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43</a:t>
            </a:fld>
            <a:endParaRPr lang="en-US"/>
          </a:p>
        </p:txBody>
      </p:sp>
    </p:spTree>
    <p:extLst>
      <p:ext uri="{BB962C8B-B14F-4D97-AF65-F5344CB8AC3E}">
        <p14:creationId xmlns:p14="http://schemas.microsoft.com/office/powerpoint/2010/main" val="30286011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44</a:t>
            </a:fld>
            <a:endParaRPr lang="en-US"/>
          </a:p>
        </p:txBody>
      </p:sp>
    </p:spTree>
    <p:extLst>
      <p:ext uri="{BB962C8B-B14F-4D97-AF65-F5344CB8AC3E}">
        <p14:creationId xmlns:p14="http://schemas.microsoft.com/office/powerpoint/2010/main" val="10362727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can</a:t>
            </a:r>
            <a:r>
              <a:rPr lang="en-US" baseline="0" dirty="0" smtClean="0"/>
              <a:t> case management play a role in this level of care?</a:t>
            </a:r>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45</a:t>
            </a:fld>
            <a:endParaRPr lang="en-US"/>
          </a:p>
        </p:txBody>
      </p:sp>
    </p:spTree>
    <p:extLst>
      <p:ext uri="{BB962C8B-B14F-4D97-AF65-F5344CB8AC3E}">
        <p14:creationId xmlns:p14="http://schemas.microsoft.com/office/powerpoint/2010/main" val="20508601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17">
              <a:defRPr/>
            </a:pPr>
            <a:r>
              <a:rPr lang="en-US" dirty="0" smtClean="0"/>
              <a:t>How can</a:t>
            </a:r>
            <a:r>
              <a:rPr lang="en-US" baseline="0" dirty="0" smtClean="0"/>
              <a:t> case management play a role in this level of care?</a:t>
            </a:r>
            <a:endParaRPr lang="en-US" dirty="0" smtClean="0"/>
          </a:p>
          <a:p>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46</a:t>
            </a:fld>
            <a:endParaRPr lang="en-US"/>
          </a:p>
        </p:txBody>
      </p:sp>
    </p:spTree>
    <p:extLst>
      <p:ext uri="{BB962C8B-B14F-4D97-AF65-F5344CB8AC3E}">
        <p14:creationId xmlns:p14="http://schemas.microsoft.com/office/powerpoint/2010/main" val="41825388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17">
              <a:defRPr/>
            </a:pPr>
            <a:r>
              <a:rPr lang="en-US" dirty="0" smtClean="0"/>
              <a:t>How can</a:t>
            </a:r>
            <a:r>
              <a:rPr lang="en-US" baseline="0" dirty="0" smtClean="0"/>
              <a:t> case management play a role in this level of care?</a:t>
            </a:r>
            <a:endParaRPr lang="en-US" dirty="0" smtClean="0"/>
          </a:p>
          <a:p>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47</a:t>
            </a:fld>
            <a:endParaRPr lang="en-US"/>
          </a:p>
        </p:txBody>
      </p:sp>
    </p:spTree>
    <p:extLst>
      <p:ext uri="{BB962C8B-B14F-4D97-AF65-F5344CB8AC3E}">
        <p14:creationId xmlns:p14="http://schemas.microsoft.com/office/powerpoint/2010/main" val="37959357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17">
              <a:defRPr/>
            </a:pPr>
            <a:r>
              <a:rPr lang="en-US" dirty="0" smtClean="0"/>
              <a:t>How can</a:t>
            </a:r>
            <a:r>
              <a:rPr lang="en-US" baseline="0" dirty="0" smtClean="0"/>
              <a:t> case management play a role in this level of care?</a:t>
            </a:r>
            <a:endParaRPr lang="en-US" dirty="0" smtClean="0"/>
          </a:p>
          <a:p>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48</a:t>
            </a:fld>
            <a:endParaRPr lang="en-US"/>
          </a:p>
        </p:txBody>
      </p:sp>
    </p:spTree>
    <p:extLst>
      <p:ext uri="{BB962C8B-B14F-4D97-AF65-F5344CB8AC3E}">
        <p14:creationId xmlns:p14="http://schemas.microsoft.com/office/powerpoint/2010/main" val="64436942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17">
              <a:defRPr/>
            </a:pPr>
            <a:r>
              <a:rPr lang="en-US" dirty="0" smtClean="0"/>
              <a:t>How can</a:t>
            </a:r>
            <a:r>
              <a:rPr lang="en-US" baseline="0" dirty="0" smtClean="0"/>
              <a:t> case management play a role in this level of care?</a:t>
            </a:r>
            <a:endParaRPr lang="en-US" dirty="0" smtClean="0"/>
          </a:p>
          <a:p>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49</a:t>
            </a:fld>
            <a:endParaRPr lang="en-US"/>
          </a:p>
        </p:txBody>
      </p:sp>
    </p:spTree>
    <p:extLst>
      <p:ext uri="{BB962C8B-B14F-4D97-AF65-F5344CB8AC3E}">
        <p14:creationId xmlns:p14="http://schemas.microsoft.com/office/powerpoint/2010/main" val="30037944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5</a:t>
            </a:fld>
            <a:endParaRPr lang="en-US"/>
          </a:p>
        </p:txBody>
      </p:sp>
    </p:spTree>
    <p:extLst>
      <p:ext uri="{BB962C8B-B14F-4D97-AF65-F5344CB8AC3E}">
        <p14:creationId xmlns:p14="http://schemas.microsoft.com/office/powerpoint/2010/main" val="191941565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Clinicians provide a clinical assessment to determine a level of care. </a:t>
            </a:r>
          </a:p>
          <a:p>
            <a:endParaRPr lang="en-US" baseline="0" dirty="0" smtClean="0"/>
          </a:p>
          <a:p>
            <a:r>
              <a:rPr lang="en-US" baseline="0" dirty="0" smtClean="0"/>
              <a:t>Examples include: GAIN (Global Appraisal of Individual Needs)</a:t>
            </a:r>
          </a:p>
          <a:p>
            <a:r>
              <a:rPr lang="en-US" baseline="0" dirty="0" smtClean="0"/>
              <a:t>AKTOS (Adolescent Kentucky Treatment Outcome Study)</a:t>
            </a:r>
          </a:p>
          <a:p>
            <a:r>
              <a:rPr lang="en-US" baseline="0" dirty="0" smtClean="0"/>
              <a:t>KTOS (Kentucky Treatment Outcome Study)</a:t>
            </a:r>
            <a:endParaRPr lang="en-US" dirty="0" smtClean="0"/>
          </a:p>
          <a:p>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50</a:t>
            </a:fld>
            <a:endParaRPr lang="en-US"/>
          </a:p>
        </p:txBody>
      </p:sp>
    </p:spTree>
    <p:extLst>
      <p:ext uri="{BB962C8B-B14F-4D97-AF65-F5344CB8AC3E}">
        <p14:creationId xmlns:p14="http://schemas.microsoft.com/office/powerpoint/2010/main" val="37880332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 as a large group other ways case management plays role</a:t>
            </a:r>
            <a:r>
              <a:rPr lang="en-US" baseline="0" dirty="0" smtClean="0"/>
              <a:t> in the levels of care. </a:t>
            </a:r>
          </a:p>
          <a:p>
            <a:endParaRPr lang="en-US" baseline="0" dirty="0" smtClean="0"/>
          </a:p>
        </p:txBody>
      </p:sp>
      <p:sp>
        <p:nvSpPr>
          <p:cNvPr id="4" name="Slide Number Placeholder 3"/>
          <p:cNvSpPr>
            <a:spLocks noGrp="1"/>
          </p:cNvSpPr>
          <p:nvPr>
            <p:ph type="sldNum" sz="quarter" idx="10"/>
          </p:nvPr>
        </p:nvSpPr>
        <p:spPr/>
        <p:txBody>
          <a:bodyPr/>
          <a:lstStyle/>
          <a:p>
            <a:fld id="{A34CE95D-C42E-4B75-8336-21C2ABB93728}" type="slidenum">
              <a:rPr lang="en-US" smtClean="0"/>
              <a:t>51</a:t>
            </a:fld>
            <a:endParaRPr lang="en-US"/>
          </a:p>
        </p:txBody>
      </p:sp>
    </p:spTree>
    <p:extLst>
      <p:ext uri="{BB962C8B-B14F-4D97-AF65-F5344CB8AC3E}">
        <p14:creationId xmlns:p14="http://schemas.microsoft.com/office/powerpoint/2010/main" val="348801440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52</a:t>
            </a:fld>
            <a:endParaRPr lang="en-US"/>
          </a:p>
        </p:txBody>
      </p:sp>
    </p:spTree>
    <p:extLst>
      <p:ext uri="{BB962C8B-B14F-4D97-AF65-F5344CB8AC3E}">
        <p14:creationId xmlns:p14="http://schemas.microsoft.com/office/powerpoint/2010/main" val="292958609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53</a:t>
            </a:fld>
            <a:endParaRPr lang="en-US"/>
          </a:p>
        </p:txBody>
      </p:sp>
    </p:spTree>
    <p:extLst>
      <p:ext uri="{BB962C8B-B14F-4D97-AF65-F5344CB8AC3E}">
        <p14:creationId xmlns:p14="http://schemas.microsoft.com/office/powerpoint/2010/main" val="324215583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Basically, using drugs effects</a:t>
            </a:r>
            <a:r>
              <a:rPr lang="en-US" baseline="0" dirty="0" smtClean="0"/>
              <a:t> the way your brain works. Once our brain has been exposed to substances, the brain is changed. </a:t>
            </a:r>
          </a:p>
          <a:p>
            <a:endParaRPr lang="en-US" baseline="0" dirty="0" smtClean="0"/>
          </a:p>
          <a:p>
            <a:r>
              <a:rPr lang="en-US" sz="1300" dirty="0"/>
              <a:t>People feel pleasure when basic needs such as hunger, thirst and sex are satisfied. In most cases, these feelings of pleasure are caused by the release of certain chemicals in the brain. Most addictive substances cause the brain to release high levels of these same chemicals that are associated with pleasure or reward.</a:t>
            </a:r>
          </a:p>
          <a:p>
            <a:r>
              <a:rPr lang="en-US" sz="1300" dirty="0"/>
              <a:t>Over time, continued use of addictive substances can alter the structure and function of the brain. When these changes occur, a person may need the substance to feel normal. The individual may also experience intense desires or cravings for the addictive substance.</a:t>
            </a:r>
          </a:p>
          <a:p>
            <a:endParaRPr lang="en-US" sz="1300" dirty="0"/>
          </a:p>
          <a:p>
            <a:endParaRPr lang="en-US" sz="1300" dirty="0"/>
          </a:p>
          <a:p>
            <a:r>
              <a:rPr lang="en-US" sz="1300" dirty="0"/>
              <a:t>Long-term use can dramatically affect judgment and behavior. In some cases, it can drive a compulsion to obtain and use nicotine, alcohol or other drugs, even when the individual knows the consequences are harmful or dangerous.</a:t>
            </a:r>
          </a:p>
          <a:p>
            <a:r>
              <a:rPr lang="en-US" sz="1300" dirty="0"/>
              <a:t>These changes in the brain can remain even after the person stops using substances. These changes leave those with addiction vulnerable to physical and environmental cues that they associate with substance use, also known as triggers, which can increase their risk of relapse.  (http://www.casacolumbia.org/addiction/disease-model-addiction) </a:t>
            </a:r>
          </a:p>
          <a:p>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54</a:t>
            </a:fld>
            <a:endParaRPr lang="en-US"/>
          </a:p>
        </p:txBody>
      </p:sp>
    </p:spTree>
    <p:extLst>
      <p:ext uri="{BB962C8B-B14F-4D97-AF65-F5344CB8AC3E}">
        <p14:creationId xmlns:p14="http://schemas.microsoft.com/office/powerpoint/2010/main" val="387921900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55</a:t>
            </a:fld>
            <a:endParaRPr lang="en-US"/>
          </a:p>
        </p:txBody>
      </p:sp>
    </p:spTree>
    <p:extLst>
      <p:ext uri="{BB962C8B-B14F-4D97-AF65-F5344CB8AC3E}">
        <p14:creationId xmlns:p14="http://schemas.microsoft.com/office/powerpoint/2010/main" val="349017538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56</a:t>
            </a:fld>
            <a:endParaRPr lang="en-US"/>
          </a:p>
        </p:txBody>
      </p:sp>
    </p:spTree>
    <p:extLst>
      <p:ext uri="{BB962C8B-B14F-4D97-AF65-F5344CB8AC3E}">
        <p14:creationId xmlns:p14="http://schemas.microsoft.com/office/powerpoint/2010/main" val="114834203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57</a:t>
            </a:fld>
            <a:endParaRPr lang="en-US"/>
          </a:p>
        </p:txBody>
      </p:sp>
    </p:spTree>
    <p:extLst>
      <p:ext uri="{BB962C8B-B14F-4D97-AF65-F5344CB8AC3E}">
        <p14:creationId xmlns:p14="http://schemas.microsoft.com/office/powerpoint/2010/main" val="91393070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58</a:t>
            </a:fld>
            <a:endParaRPr lang="en-US"/>
          </a:p>
        </p:txBody>
      </p:sp>
    </p:spTree>
    <p:extLst>
      <p:ext uri="{BB962C8B-B14F-4D97-AF65-F5344CB8AC3E}">
        <p14:creationId xmlns:p14="http://schemas.microsoft.com/office/powerpoint/2010/main" val="405869305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59</a:t>
            </a:fld>
            <a:endParaRPr lang="en-US"/>
          </a:p>
        </p:txBody>
      </p:sp>
    </p:spTree>
    <p:extLst>
      <p:ext uri="{BB962C8B-B14F-4D97-AF65-F5344CB8AC3E}">
        <p14:creationId xmlns:p14="http://schemas.microsoft.com/office/powerpoint/2010/main" val="16998564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6</a:t>
            </a:fld>
            <a:endParaRPr lang="en-US"/>
          </a:p>
        </p:txBody>
      </p:sp>
    </p:spTree>
    <p:extLst>
      <p:ext uri="{BB962C8B-B14F-4D97-AF65-F5344CB8AC3E}">
        <p14:creationId xmlns:p14="http://schemas.microsoft.com/office/powerpoint/2010/main" val="6839501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60</a:t>
            </a:fld>
            <a:endParaRPr lang="en-US"/>
          </a:p>
        </p:txBody>
      </p:sp>
    </p:spTree>
    <p:extLst>
      <p:ext uri="{BB962C8B-B14F-4D97-AF65-F5344CB8AC3E}">
        <p14:creationId xmlns:p14="http://schemas.microsoft.com/office/powerpoint/2010/main" val="142502714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61</a:t>
            </a:fld>
            <a:endParaRPr lang="en-US"/>
          </a:p>
        </p:txBody>
      </p:sp>
    </p:spTree>
    <p:extLst>
      <p:ext uri="{BB962C8B-B14F-4D97-AF65-F5344CB8AC3E}">
        <p14:creationId xmlns:p14="http://schemas.microsoft.com/office/powerpoint/2010/main" val="174910249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62</a:t>
            </a:fld>
            <a:endParaRPr lang="en-US"/>
          </a:p>
        </p:txBody>
      </p:sp>
    </p:spTree>
    <p:extLst>
      <p:ext uri="{BB962C8B-B14F-4D97-AF65-F5344CB8AC3E}">
        <p14:creationId xmlns:p14="http://schemas.microsoft.com/office/powerpoint/2010/main" val="4539441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63</a:t>
            </a:fld>
            <a:endParaRPr lang="en-US"/>
          </a:p>
        </p:txBody>
      </p:sp>
    </p:spTree>
    <p:extLst>
      <p:ext uri="{BB962C8B-B14F-4D97-AF65-F5344CB8AC3E}">
        <p14:creationId xmlns:p14="http://schemas.microsoft.com/office/powerpoint/2010/main" val="382281759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64</a:t>
            </a:fld>
            <a:endParaRPr lang="en-US"/>
          </a:p>
        </p:txBody>
      </p:sp>
    </p:spTree>
    <p:extLst>
      <p:ext uri="{BB962C8B-B14F-4D97-AF65-F5344CB8AC3E}">
        <p14:creationId xmlns:p14="http://schemas.microsoft.com/office/powerpoint/2010/main" val="38535368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65</a:t>
            </a:fld>
            <a:endParaRPr lang="en-US"/>
          </a:p>
        </p:txBody>
      </p:sp>
    </p:spTree>
    <p:extLst>
      <p:ext uri="{BB962C8B-B14F-4D97-AF65-F5344CB8AC3E}">
        <p14:creationId xmlns:p14="http://schemas.microsoft.com/office/powerpoint/2010/main" val="3975577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66</a:t>
            </a:fld>
            <a:endParaRPr lang="en-US"/>
          </a:p>
        </p:txBody>
      </p:sp>
    </p:spTree>
    <p:extLst>
      <p:ext uri="{BB962C8B-B14F-4D97-AF65-F5344CB8AC3E}">
        <p14:creationId xmlns:p14="http://schemas.microsoft.com/office/powerpoint/2010/main" val="58120782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67</a:t>
            </a:fld>
            <a:endParaRPr lang="en-US"/>
          </a:p>
        </p:txBody>
      </p:sp>
    </p:spTree>
    <p:extLst>
      <p:ext uri="{BB962C8B-B14F-4D97-AF65-F5344CB8AC3E}">
        <p14:creationId xmlns:p14="http://schemas.microsoft.com/office/powerpoint/2010/main" val="267904837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68</a:t>
            </a:fld>
            <a:endParaRPr lang="en-US"/>
          </a:p>
        </p:txBody>
      </p:sp>
    </p:spTree>
    <p:extLst>
      <p:ext uri="{BB962C8B-B14F-4D97-AF65-F5344CB8AC3E}">
        <p14:creationId xmlns:p14="http://schemas.microsoft.com/office/powerpoint/2010/main" val="335649398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69</a:t>
            </a:fld>
            <a:endParaRPr lang="en-US"/>
          </a:p>
        </p:txBody>
      </p:sp>
    </p:spTree>
    <p:extLst>
      <p:ext uri="{BB962C8B-B14F-4D97-AF65-F5344CB8AC3E}">
        <p14:creationId xmlns:p14="http://schemas.microsoft.com/office/powerpoint/2010/main" val="1656397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a:t>
            </a:r>
            <a:r>
              <a:rPr lang="en-US" baseline="0" dirty="0" smtClean="0"/>
              <a:t> participants what their experience with substance use disorder is.</a:t>
            </a:r>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7</a:t>
            </a:fld>
            <a:endParaRPr lang="en-US"/>
          </a:p>
        </p:txBody>
      </p:sp>
    </p:spTree>
    <p:extLst>
      <p:ext uri="{BB962C8B-B14F-4D97-AF65-F5344CB8AC3E}">
        <p14:creationId xmlns:p14="http://schemas.microsoft.com/office/powerpoint/2010/main" val="162539059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70</a:t>
            </a:fld>
            <a:endParaRPr lang="en-US"/>
          </a:p>
        </p:txBody>
      </p:sp>
    </p:spTree>
    <p:extLst>
      <p:ext uri="{BB962C8B-B14F-4D97-AF65-F5344CB8AC3E}">
        <p14:creationId xmlns:p14="http://schemas.microsoft.com/office/powerpoint/2010/main" val="423973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71</a:t>
            </a:fld>
            <a:endParaRPr lang="en-US"/>
          </a:p>
        </p:txBody>
      </p:sp>
    </p:spTree>
    <p:extLst>
      <p:ext uri="{BB962C8B-B14F-4D97-AF65-F5344CB8AC3E}">
        <p14:creationId xmlns:p14="http://schemas.microsoft.com/office/powerpoint/2010/main" val="111940245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72</a:t>
            </a:fld>
            <a:endParaRPr lang="en-US"/>
          </a:p>
        </p:txBody>
      </p:sp>
    </p:spTree>
    <p:extLst>
      <p:ext uri="{BB962C8B-B14F-4D97-AF65-F5344CB8AC3E}">
        <p14:creationId xmlns:p14="http://schemas.microsoft.com/office/powerpoint/2010/main" val="6132183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73</a:t>
            </a:fld>
            <a:endParaRPr lang="en-US"/>
          </a:p>
        </p:txBody>
      </p:sp>
    </p:spTree>
    <p:extLst>
      <p:ext uri="{BB962C8B-B14F-4D97-AF65-F5344CB8AC3E}">
        <p14:creationId xmlns:p14="http://schemas.microsoft.com/office/powerpoint/2010/main" val="208339453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74</a:t>
            </a:fld>
            <a:endParaRPr lang="en-US"/>
          </a:p>
        </p:txBody>
      </p:sp>
    </p:spTree>
    <p:extLst>
      <p:ext uri="{BB962C8B-B14F-4D97-AF65-F5344CB8AC3E}">
        <p14:creationId xmlns:p14="http://schemas.microsoft.com/office/powerpoint/2010/main" val="147546964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75</a:t>
            </a:fld>
            <a:endParaRPr lang="en-US"/>
          </a:p>
        </p:txBody>
      </p:sp>
    </p:spTree>
    <p:extLst>
      <p:ext uri="{BB962C8B-B14F-4D97-AF65-F5344CB8AC3E}">
        <p14:creationId xmlns:p14="http://schemas.microsoft.com/office/powerpoint/2010/main" val="400158000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for audience</a:t>
            </a:r>
            <a:r>
              <a:rPr lang="en-US" baseline="0" dirty="0" smtClean="0"/>
              <a:t> participation: </a:t>
            </a:r>
            <a:r>
              <a:rPr lang="en-US" dirty="0" smtClean="0"/>
              <a:t>How can TCM assist with these resources?</a:t>
            </a:r>
          </a:p>
          <a:p>
            <a:endParaRPr lang="en-US" dirty="0" smtClean="0"/>
          </a:p>
          <a:p>
            <a:r>
              <a:rPr lang="en-US" dirty="0" smtClean="0"/>
              <a:t>Transportation</a:t>
            </a:r>
          </a:p>
          <a:p>
            <a:r>
              <a:rPr lang="en-US" dirty="0" smtClean="0"/>
              <a:t>Assist</a:t>
            </a:r>
            <a:r>
              <a:rPr lang="en-US" baseline="0" dirty="0" smtClean="0"/>
              <a:t> with applying for benefits</a:t>
            </a:r>
          </a:p>
          <a:p>
            <a:r>
              <a:rPr lang="en-US" baseline="0" dirty="0" smtClean="0"/>
              <a:t>Research which benefits would be most useful</a:t>
            </a:r>
          </a:p>
          <a:p>
            <a:r>
              <a:rPr lang="en-US" baseline="0" dirty="0" smtClean="0"/>
              <a:t>Complete required referrals. </a:t>
            </a:r>
          </a:p>
          <a:p>
            <a:endParaRPr lang="en-US" dirty="0" smtClean="0"/>
          </a:p>
        </p:txBody>
      </p:sp>
      <p:sp>
        <p:nvSpPr>
          <p:cNvPr id="4" name="Slide Number Placeholder 3"/>
          <p:cNvSpPr>
            <a:spLocks noGrp="1"/>
          </p:cNvSpPr>
          <p:nvPr>
            <p:ph type="sldNum" sz="quarter" idx="10"/>
          </p:nvPr>
        </p:nvSpPr>
        <p:spPr/>
        <p:txBody>
          <a:bodyPr/>
          <a:lstStyle/>
          <a:p>
            <a:fld id="{A34CE95D-C42E-4B75-8336-21C2ABB93728}" type="slidenum">
              <a:rPr lang="en-US" smtClean="0"/>
              <a:t>76</a:t>
            </a:fld>
            <a:endParaRPr lang="en-US"/>
          </a:p>
        </p:txBody>
      </p:sp>
    </p:spTree>
    <p:extLst>
      <p:ext uri="{BB962C8B-B14F-4D97-AF65-F5344CB8AC3E}">
        <p14:creationId xmlns:p14="http://schemas.microsoft.com/office/powerpoint/2010/main" val="143711854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for audience</a:t>
            </a:r>
            <a:r>
              <a:rPr lang="en-US" baseline="0" dirty="0" smtClean="0"/>
              <a:t> participation: </a:t>
            </a:r>
            <a:r>
              <a:rPr lang="en-US" dirty="0" smtClean="0"/>
              <a:t>How can TCM assist with these resources?</a:t>
            </a:r>
          </a:p>
          <a:p>
            <a:endParaRPr lang="en-US" dirty="0" smtClean="0"/>
          </a:p>
          <a:p>
            <a:r>
              <a:rPr lang="en-US" dirty="0" smtClean="0"/>
              <a:t>Transportation</a:t>
            </a:r>
          </a:p>
          <a:p>
            <a:r>
              <a:rPr lang="en-US" dirty="0" smtClean="0"/>
              <a:t>Assist</a:t>
            </a:r>
            <a:r>
              <a:rPr lang="en-US" baseline="0" dirty="0" smtClean="0"/>
              <a:t> with applying for benefits</a:t>
            </a:r>
          </a:p>
          <a:p>
            <a:r>
              <a:rPr lang="en-US" baseline="0" dirty="0" smtClean="0"/>
              <a:t>Research which benefits would be most useful</a:t>
            </a:r>
          </a:p>
          <a:p>
            <a:r>
              <a:rPr lang="en-US" baseline="0" dirty="0" smtClean="0"/>
              <a:t>Complete required referrals.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77</a:t>
            </a:fld>
            <a:endParaRPr lang="en-US"/>
          </a:p>
        </p:txBody>
      </p:sp>
    </p:spTree>
    <p:extLst>
      <p:ext uri="{BB962C8B-B14F-4D97-AF65-F5344CB8AC3E}">
        <p14:creationId xmlns:p14="http://schemas.microsoft.com/office/powerpoint/2010/main" val="291158708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for audience</a:t>
            </a:r>
            <a:r>
              <a:rPr lang="en-US" baseline="0" dirty="0" smtClean="0"/>
              <a:t> participation: </a:t>
            </a:r>
            <a:r>
              <a:rPr lang="en-US" dirty="0" smtClean="0"/>
              <a:t>How can TCM assist with these resources?</a:t>
            </a:r>
          </a:p>
          <a:p>
            <a:endParaRPr lang="en-US" dirty="0" smtClean="0"/>
          </a:p>
          <a:p>
            <a:r>
              <a:rPr lang="en-US" dirty="0" smtClean="0"/>
              <a:t>Transportation</a:t>
            </a:r>
          </a:p>
          <a:p>
            <a:r>
              <a:rPr lang="en-US" baseline="0" dirty="0" smtClean="0"/>
              <a:t>Research which programs would be most useful</a:t>
            </a:r>
          </a:p>
          <a:p>
            <a:r>
              <a:rPr lang="en-US" baseline="0" dirty="0" smtClean="0"/>
              <a:t>Complete required referrals.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78</a:t>
            </a:fld>
            <a:endParaRPr lang="en-US"/>
          </a:p>
        </p:txBody>
      </p:sp>
    </p:spTree>
    <p:extLst>
      <p:ext uri="{BB962C8B-B14F-4D97-AF65-F5344CB8AC3E}">
        <p14:creationId xmlns:p14="http://schemas.microsoft.com/office/powerpoint/2010/main" val="32376972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Family Support Services </a:t>
            </a:r>
            <a:r>
              <a:rPr lang="en-US" dirty="0" smtClean="0"/>
              <a:t>– CM</a:t>
            </a:r>
            <a:r>
              <a:rPr lang="en-US" baseline="0" dirty="0" smtClean="0"/>
              <a:t> can assist client by going to family support office to inquire about benefits offered. CM can attend family support appointment with client. CM can assist client is completing necessary paperwork for services. </a:t>
            </a:r>
            <a:r>
              <a:rPr lang="en-US" dirty="0" smtClean="0"/>
              <a:t> </a:t>
            </a:r>
          </a:p>
          <a:p>
            <a:pPr defTabSz="931717">
              <a:defRPr/>
            </a:pPr>
            <a:r>
              <a:rPr lang="en-US" u="sng" dirty="0" smtClean="0"/>
              <a:t>Social Services and benefit programs </a:t>
            </a:r>
            <a:r>
              <a:rPr lang="en-US" dirty="0" smtClean="0"/>
              <a:t>- CM</a:t>
            </a:r>
            <a:r>
              <a:rPr lang="en-US" baseline="0" dirty="0" smtClean="0"/>
              <a:t> can assist client by going to social services/family support office to inquire about benefits offered. CM can attend family support appointment with client. CM can assist client is completing necessary paperwork for services. </a:t>
            </a:r>
            <a:r>
              <a:rPr lang="en-US" dirty="0" smtClean="0"/>
              <a:t> CM can attend</a:t>
            </a:r>
            <a:r>
              <a:rPr lang="en-US" baseline="0" dirty="0" smtClean="0"/>
              <a:t> any social service agency meetings regarding the client. CM can act as a support and advocate for client’s best interest. </a:t>
            </a:r>
            <a:endParaRPr lang="en-US" dirty="0" smtClean="0"/>
          </a:p>
          <a:p>
            <a:r>
              <a:rPr lang="en-US" u="sng" dirty="0" smtClean="0"/>
              <a:t>Health Insurance Coverage </a:t>
            </a:r>
            <a:r>
              <a:rPr lang="en-US" dirty="0" smtClean="0"/>
              <a:t>– KYNECT -  CM can assist client</a:t>
            </a:r>
            <a:r>
              <a:rPr lang="en-US" baseline="0" dirty="0" smtClean="0"/>
              <a:t> in completing online application for medical coverage. CM can accompany client to family support office to sign up for medical coverage. CM can assist client is completing necessary paperwork for coverage. </a:t>
            </a:r>
            <a:endParaRPr lang="en-US" dirty="0" smtClean="0"/>
          </a:p>
          <a:p>
            <a:r>
              <a:rPr lang="en-US" u="sng" dirty="0" smtClean="0"/>
              <a:t>Recovery Houses </a:t>
            </a:r>
            <a:r>
              <a:rPr lang="en-US" dirty="0" smtClean="0"/>
              <a:t>-  CM can research recovery houses in the</a:t>
            </a:r>
            <a:r>
              <a:rPr lang="en-US" baseline="0" dirty="0" smtClean="0"/>
              <a:t> client’s area. CM can provide support and encouragement to client. CM and client can attend question and answer meeting with facility staff. </a:t>
            </a:r>
            <a:endParaRPr lang="en-US" dirty="0" smtClean="0"/>
          </a:p>
          <a:p>
            <a:r>
              <a:rPr lang="en-US" u="sng" dirty="0" smtClean="0"/>
              <a:t>Tobacco Cessation</a:t>
            </a:r>
            <a:r>
              <a:rPr lang="en-US" u="none" baseline="0" dirty="0" smtClean="0"/>
              <a:t> – CM can research tobacco cessation information and provide it to client. CM can research tobacco cessation classes in client’s area and provide these to client. </a:t>
            </a:r>
            <a:r>
              <a:rPr lang="en-US" baseline="0" dirty="0" smtClean="0"/>
              <a:t>CM and client can attend question and answer meeting with cessation staff. </a:t>
            </a:r>
            <a:endParaRPr lang="en-US" u="sng" dirty="0" smtClean="0"/>
          </a:p>
          <a:p>
            <a:r>
              <a:rPr lang="en-US" u="sng" dirty="0" smtClean="0"/>
              <a:t>Alcoholics Anonymous - </a:t>
            </a:r>
            <a:r>
              <a:rPr lang="en-US" u="none" dirty="0" smtClean="0"/>
              <a:t> CM can research AA meetings</a:t>
            </a:r>
            <a:r>
              <a:rPr lang="en-US" u="none" baseline="0" dirty="0" smtClean="0"/>
              <a:t> in client’s area. CM can provide transportation to and from meetings if necessary. CM can provide encouragement and support to client. </a:t>
            </a:r>
            <a:endParaRPr lang="en-US" u="sng" dirty="0" smtClean="0"/>
          </a:p>
          <a:p>
            <a:pPr defTabSz="931717">
              <a:defRPr/>
            </a:pPr>
            <a:r>
              <a:rPr lang="en-US" u="sng" dirty="0" smtClean="0"/>
              <a:t>Narcotics Anonymous </a:t>
            </a:r>
            <a:r>
              <a:rPr lang="en-US" dirty="0" smtClean="0"/>
              <a:t>- </a:t>
            </a:r>
            <a:r>
              <a:rPr lang="en-US" u="none" dirty="0" smtClean="0"/>
              <a:t>CM can research NA meetings</a:t>
            </a:r>
            <a:r>
              <a:rPr lang="en-US" u="none" baseline="0" dirty="0" smtClean="0"/>
              <a:t> in client’s area. CM can provide transportation to and from meetings if necessary. CM can provide encouragement and support to client. </a:t>
            </a:r>
            <a:endParaRPr lang="en-US" u="sng" dirty="0" smtClean="0"/>
          </a:p>
          <a:p>
            <a:pPr defTabSz="931717">
              <a:defRPr/>
            </a:pPr>
            <a:r>
              <a:rPr lang="en-US" u="sng" dirty="0" smtClean="0"/>
              <a:t>Cocaine Anonymous </a:t>
            </a:r>
            <a:r>
              <a:rPr lang="en-US" dirty="0" smtClean="0"/>
              <a:t>- </a:t>
            </a:r>
            <a:r>
              <a:rPr lang="en-US" u="none" dirty="0" smtClean="0"/>
              <a:t>CM can research CA meetings</a:t>
            </a:r>
            <a:r>
              <a:rPr lang="en-US" u="none" baseline="0" dirty="0" smtClean="0"/>
              <a:t> in client’s area. CM can provide transportation to and from meetings if necessary. CM can provide encouragement and support to client. </a:t>
            </a:r>
            <a:endParaRPr lang="en-US" u="sng" dirty="0" smtClean="0"/>
          </a:p>
          <a:p>
            <a:pPr defTabSz="931717">
              <a:defRPr/>
            </a:pPr>
            <a:r>
              <a:rPr lang="en-US" u="sng" dirty="0" smtClean="0"/>
              <a:t>Doubt Trouble Recovery Groups </a:t>
            </a:r>
            <a:r>
              <a:rPr lang="en-US" dirty="0" smtClean="0"/>
              <a:t>- </a:t>
            </a:r>
            <a:r>
              <a:rPr lang="en-US" u="none" dirty="0" smtClean="0"/>
              <a:t>CM can research DTR meetings</a:t>
            </a:r>
            <a:r>
              <a:rPr lang="en-US" u="none" baseline="0" dirty="0" smtClean="0"/>
              <a:t> in client’s area. CM can provide transportation to and from meetings if necessary. CM can provide encouragement and support to client. </a:t>
            </a:r>
            <a:endParaRPr lang="en-US" u="sng"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79</a:t>
            </a:fld>
            <a:endParaRPr lang="en-US"/>
          </a:p>
        </p:txBody>
      </p:sp>
    </p:spTree>
    <p:extLst>
      <p:ext uri="{BB962C8B-B14F-4D97-AF65-F5344CB8AC3E}">
        <p14:creationId xmlns:p14="http://schemas.microsoft.com/office/powerpoint/2010/main" val="1327212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Addiction grows</a:t>
            </a:r>
            <a:r>
              <a:rPr lang="en-US" baseline="0" dirty="0" smtClean="0"/>
              <a:t> like a tree. Addiction effects the entire tree, and often begins with the root. </a:t>
            </a:r>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8</a:t>
            </a:fld>
            <a:endParaRPr lang="en-US"/>
          </a:p>
        </p:txBody>
      </p:sp>
    </p:spTree>
    <p:extLst>
      <p:ext uri="{BB962C8B-B14F-4D97-AF65-F5344CB8AC3E}">
        <p14:creationId xmlns:p14="http://schemas.microsoft.com/office/powerpoint/2010/main" val="359560078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http://www.12step.org/the-12-steps/step-9/media/</a:t>
            </a:r>
          </a:p>
          <a:p>
            <a:endParaRPr lang="en-US" b="1" dirty="0" smtClean="0"/>
          </a:p>
          <a:p>
            <a:endParaRPr lang="en-US" b="1" dirty="0"/>
          </a:p>
        </p:txBody>
      </p:sp>
      <p:sp>
        <p:nvSpPr>
          <p:cNvPr id="4" name="Slide Number Placeholder 3"/>
          <p:cNvSpPr>
            <a:spLocks noGrp="1"/>
          </p:cNvSpPr>
          <p:nvPr>
            <p:ph type="sldNum" sz="quarter" idx="10"/>
          </p:nvPr>
        </p:nvSpPr>
        <p:spPr/>
        <p:txBody>
          <a:bodyPr/>
          <a:lstStyle/>
          <a:p>
            <a:fld id="{A34CE95D-C42E-4B75-8336-21C2ABB93728}" type="slidenum">
              <a:rPr lang="en-US" smtClean="0"/>
              <a:t>80</a:t>
            </a:fld>
            <a:endParaRPr lang="en-US"/>
          </a:p>
        </p:txBody>
      </p:sp>
    </p:spTree>
    <p:extLst>
      <p:ext uri="{BB962C8B-B14F-4D97-AF65-F5344CB8AC3E}">
        <p14:creationId xmlns:p14="http://schemas.microsoft.com/office/powerpoint/2010/main" val="81100057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81</a:t>
            </a:fld>
            <a:endParaRPr lang="en-US"/>
          </a:p>
        </p:txBody>
      </p:sp>
    </p:spTree>
    <p:extLst>
      <p:ext uri="{BB962C8B-B14F-4D97-AF65-F5344CB8AC3E}">
        <p14:creationId xmlns:p14="http://schemas.microsoft.com/office/powerpoint/2010/main" val="120021049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17">
              <a:defRPr/>
            </a:pPr>
            <a:r>
              <a:rPr lang="en-US" dirty="0" smtClean="0"/>
              <a:t>Insurance</a:t>
            </a:r>
            <a:r>
              <a:rPr lang="en-US" baseline="0" dirty="0" smtClean="0"/>
              <a:t> companies must treat mental health and substance use disorders as they would medical conditions regarding copays, limitations of service, criteria, etc. </a:t>
            </a:r>
            <a:endParaRPr lang="en-US" dirty="0" smtClean="0"/>
          </a:p>
          <a:p>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82</a:t>
            </a:fld>
            <a:endParaRPr lang="en-US"/>
          </a:p>
        </p:txBody>
      </p:sp>
    </p:spTree>
    <p:extLst>
      <p:ext uri="{BB962C8B-B14F-4D97-AF65-F5344CB8AC3E}">
        <p14:creationId xmlns:p14="http://schemas.microsoft.com/office/powerpoint/2010/main" val="274147524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Insurance</a:t>
            </a:r>
            <a:r>
              <a:rPr lang="en-US" baseline="0" dirty="0" smtClean="0"/>
              <a:t> companies must treat mental health and substance use disorders as they would medical conditions regarding copays, limitations of service, criteria, etc. </a:t>
            </a:r>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83</a:t>
            </a:fld>
            <a:endParaRPr lang="en-US"/>
          </a:p>
        </p:txBody>
      </p:sp>
    </p:spTree>
    <p:extLst>
      <p:ext uri="{BB962C8B-B14F-4D97-AF65-F5344CB8AC3E}">
        <p14:creationId xmlns:p14="http://schemas.microsoft.com/office/powerpoint/2010/main" val="103900063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84</a:t>
            </a:fld>
            <a:endParaRPr lang="en-US"/>
          </a:p>
        </p:txBody>
      </p:sp>
    </p:spTree>
    <p:extLst>
      <p:ext uri="{BB962C8B-B14F-4D97-AF65-F5344CB8AC3E}">
        <p14:creationId xmlns:p14="http://schemas.microsoft.com/office/powerpoint/2010/main" val="380368437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85</a:t>
            </a:fld>
            <a:endParaRPr lang="en-US"/>
          </a:p>
        </p:txBody>
      </p:sp>
    </p:spTree>
    <p:extLst>
      <p:ext uri="{BB962C8B-B14F-4D97-AF65-F5344CB8AC3E}">
        <p14:creationId xmlns:p14="http://schemas.microsoft.com/office/powerpoint/2010/main" val="427873525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4CE95D-C42E-4B75-8336-21C2ABB93728}" type="slidenum">
              <a:rPr lang="en-US" smtClean="0"/>
              <a:t>86</a:t>
            </a:fld>
            <a:endParaRPr lang="en-US"/>
          </a:p>
        </p:txBody>
      </p:sp>
    </p:spTree>
    <p:extLst>
      <p:ext uri="{BB962C8B-B14F-4D97-AF65-F5344CB8AC3E}">
        <p14:creationId xmlns:p14="http://schemas.microsoft.com/office/powerpoint/2010/main" val="29757127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87</a:t>
            </a:fld>
            <a:endParaRPr lang="en-US"/>
          </a:p>
        </p:txBody>
      </p:sp>
    </p:spTree>
    <p:extLst>
      <p:ext uri="{BB962C8B-B14F-4D97-AF65-F5344CB8AC3E}">
        <p14:creationId xmlns:p14="http://schemas.microsoft.com/office/powerpoint/2010/main" val="274596930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88</a:t>
            </a:fld>
            <a:endParaRPr lang="en-US"/>
          </a:p>
        </p:txBody>
      </p:sp>
    </p:spTree>
    <p:extLst>
      <p:ext uri="{BB962C8B-B14F-4D97-AF65-F5344CB8AC3E}">
        <p14:creationId xmlns:p14="http://schemas.microsoft.com/office/powerpoint/2010/main" val="260722566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89</a:t>
            </a:fld>
            <a:endParaRPr lang="en-US"/>
          </a:p>
        </p:txBody>
      </p:sp>
    </p:spTree>
    <p:extLst>
      <p:ext uri="{BB962C8B-B14F-4D97-AF65-F5344CB8AC3E}">
        <p14:creationId xmlns:p14="http://schemas.microsoft.com/office/powerpoint/2010/main" val="1459018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9</a:t>
            </a:fld>
            <a:endParaRPr lang="en-US"/>
          </a:p>
        </p:txBody>
      </p:sp>
    </p:spTree>
    <p:extLst>
      <p:ext uri="{BB962C8B-B14F-4D97-AF65-F5344CB8AC3E}">
        <p14:creationId xmlns:p14="http://schemas.microsoft.com/office/powerpoint/2010/main" val="12345607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90</a:t>
            </a:fld>
            <a:endParaRPr lang="en-US"/>
          </a:p>
        </p:txBody>
      </p:sp>
    </p:spTree>
    <p:extLst>
      <p:ext uri="{BB962C8B-B14F-4D97-AF65-F5344CB8AC3E}">
        <p14:creationId xmlns:p14="http://schemas.microsoft.com/office/powerpoint/2010/main" val="396497291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91</a:t>
            </a:fld>
            <a:endParaRPr lang="en-US"/>
          </a:p>
        </p:txBody>
      </p:sp>
    </p:spTree>
    <p:extLst>
      <p:ext uri="{BB962C8B-B14F-4D97-AF65-F5344CB8AC3E}">
        <p14:creationId xmlns:p14="http://schemas.microsoft.com/office/powerpoint/2010/main" val="224292741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92</a:t>
            </a:fld>
            <a:endParaRPr lang="en-US"/>
          </a:p>
        </p:txBody>
      </p:sp>
    </p:spTree>
    <p:extLst>
      <p:ext uri="{BB962C8B-B14F-4D97-AF65-F5344CB8AC3E}">
        <p14:creationId xmlns:p14="http://schemas.microsoft.com/office/powerpoint/2010/main" val="426413575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93</a:t>
            </a:fld>
            <a:endParaRPr lang="en-US"/>
          </a:p>
        </p:txBody>
      </p:sp>
    </p:spTree>
    <p:extLst>
      <p:ext uri="{BB962C8B-B14F-4D97-AF65-F5344CB8AC3E}">
        <p14:creationId xmlns:p14="http://schemas.microsoft.com/office/powerpoint/2010/main" val="292598205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94</a:t>
            </a:fld>
            <a:endParaRPr lang="en-US"/>
          </a:p>
        </p:txBody>
      </p:sp>
    </p:spTree>
    <p:extLst>
      <p:ext uri="{BB962C8B-B14F-4D97-AF65-F5344CB8AC3E}">
        <p14:creationId xmlns:p14="http://schemas.microsoft.com/office/powerpoint/2010/main" val="289461060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95</a:t>
            </a:fld>
            <a:endParaRPr lang="en-US"/>
          </a:p>
        </p:txBody>
      </p:sp>
    </p:spTree>
    <p:extLst>
      <p:ext uri="{BB962C8B-B14F-4D97-AF65-F5344CB8AC3E}">
        <p14:creationId xmlns:p14="http://schemas.microsoft.com/office/powerpoint/2010/main" val="371481474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96</a:t>
            </a:fld>
            <a:endParaRPr lang="en-US"/>
          </a:p>
        </p:txBody>
      </p:sp>
    </p:spTree>
    <p:extLst>
      <p:ext uri="{BB962C8B-B14F-4D97-AF65-F5344CB8AC3E}">
        <p14:creationId xmlns:p14="http://schemas.microsoft.com/office/powerpoint/2010/main" val="281251357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97</a:t>
            </a:fld>
            <a:endParaRPr lang="en-US"/>
          </a:p>
        </p:txBody>
      </p:sp>
    </p:spTree>
    <p:extLst>
      <p:ext uri="{BB962C8B-B14F-4D97-AF65-F5344CB8AC3E}">
        <p14:creationId xmlns:p14="http://schemas.microsoft.com/office/powerpoint/2010/main" val="107264162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98</a:t>
            </a:fld>
            <a:endParaRPr lang="en-US"/>
          </a:p>
        </p:txBody>
      </p:sp>
    </p:spTree>
    <p:extLst>
      <p:ext uri="{BB962C8B-B14F-4D97-AF65-F5344CB8AC3E}">
        <p14:creationId xmlns:p14="http://schemas.microsoft.com/office/powerpoint/2010/main" val="421077867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4CE95D-C42E-4B75-8336-21C2ABB93728}" type="slidenum">
              <a:rPr lang="en-US" smtClean="0"/>
              <a:t>99</a:t>
            </a:fld>
            <a:endParaRPr lang="en-US"/>
          </a:p>
        </p:txBody>
      </p:sp>
    </p:spTree>
    <p:extLst>
      <p:ext uri="{BB962C8B-B14F-4D97-AF65-F5344CB8AC3E}">
        <p14:creationId xmlns:p14="http://schemas.microsoft.com/office/powerpoint/2010/main" val="2939480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118D7EE-2AD0-4551-A4B9-C63BA2E088B9}" type="datetime1">
              <a:rPr lang="en-US" smtClean="0"/>
              <a:t>1/6/2017</a:t>
            </a:fld>
            <a:endParaRPr lang="en-US"/>
          </a:p>
        </p:txBody>
      </p:sp>
      <p:sp>
        <p:nvSpPr>
          <p:cNvPr id="5" name="Footer Placeholder 4"/>
          <p:cNvSpPr>
            <a:spLocks noGrp="1"/>
          </p:cNvSpPr>
          <p:nvPr>
            <p:ph type="ftr" sz="quarter" idx="11"/>
          </p:nvPr>
        </p:nvSpPr>
        <p:spPr/>
        <p:txBody>
          <a:bodyPr/>
          <a:lstStyle/>
          <a:p>
            <a:r>
              <a:rPr lang="en-US" smtClean="0"/>
              <a:t>© 2016 KVC Behavioral Healthcare Kentucky All Rights Reserved</a:t>
            </a:r>
            <a:endParaRPr lang="en-US"/>
          </a:p>
        </p:txBody>
      </p:sp>
      <p:sp>
        <p:nvSpPr>
          <p:cNvPr id="6" name="Slide Number Placeholder 5"/>
          <p:cNvSpPr>
            <a:spLocks noGrp="1"/>
          </p:cNvSpPr>
          <p:nvPr>
            <p:ph type="sldNum" sz="quarter" idx="12"/>
          </p:nvPr>
        </p:nvSpPr>
        <p:spPr/>
        <p:txBody>
          <a:bodyPr/>
          <a:lstStyle/>
          <a:p>
            <a:fld id="{5A3C40AE-C01E-4DC4-BC90-CAC7F6614F2A}" type="slidenum">
              <a:rPr lang="en-US" smtClean="0"/>
              <a:t>‹#›</a:t>
            </a:fld>
            <a:endParaRPr lang="en-US"/>
          </a:p>
        </p:txBody>
      </p:sp>
    </p:spTree>
    <p:extLst>
      <p:ext uri="{BB962C8B-B14F-4D97-AF65-F5344CB8AC3E}">
        <p14:creationId xmlns:p14="http://schemas.microsoft.com/office/powerpoint/2010/main" val="7487729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DDE03E-11DC-43E1-914F-227BDACA062C}" type="datetime1">
              <a:rPr lang="en-US" smtClean="0"/>
              <a:t>1/6/2017</a:t>
            </a:fld>
            <a:endParaRPr lang="en-US"/>
          </a:p>
        </p:txBody>
      </p:sp>
      <p:sp>
        <p:nvSpPr>
          <p:cNvPr id="5" name="Footer Placeholder 4"/>
          <p:cNvSpPr>
            <a:spLocks noGrp="1"/>
          </p:cNvSpPr>
          <p:nvPr>
            <p:ph type="ftr" sz="quarter" idx="11"/>
          </p:nvPr>
        </p:nvSpPr>
        <p:spPr/>
        <p:txBody>
          <a:bodyPr/>
          <a:lstStyle/>
          <a:p>
            <a:r>
              <a:rPr lang="en-US" smtClean="0"/>
              <a:t>© 2016 KVC Behavioral Healthcare Kentucky All Rights Reserved</a:t>
            </a:r>
            <a:endParaRPr lang="en-US"/>
          </a:p>
        </p:txBody>
      </p:sp>
      <p:sp>
        <p:nvSpPr>
          <p:cNvPr id="6" name="Slide Number Placeholder 5"/>
          <p:cNvSpPr>
            <a:spLocks noGrp="1"/>
          </p:cNvSpPr>
          <p:nvPr>
            <p:ph type="sldNum" sz="quarter" idx="12"/>
          </p:nvPr>
        </p:nvSpPr>
        <p:spPr/>
        <p:txBody>
          <a:bodyPr/>
          <a:lstStyle/>
          <a:p>
            <a:fld id="{5A3C40AE-C01E-4DC4-BC90-CAC7F6614F2A}" type="slidenum">
              <a:rPr lang="en-US" smtClean="0"/>
              <a:t>‹#›</a:t>
            </a:fld>
            <a:endParaRPr lang="en-US"/>
          </a:p>
        </p:txBody>
      </p:sp>
    </p:spTree>
    <p:extLst>
      <p:ext uri="{BB962C8B-B14F-4D97-AF65-F5344CB8AC3E}">
        <p14:creationId xmlns:p14="http://schemas.microsoft.com/office/powerpoint/2010/main" val="2997397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E47632-524D-4910-B585-FAF375F13C83}" type="datetime1">
              <a:rPr lang="en-US" smtClean="0"/>
              <a:t>1/6/2017</a:t>
            </a:fld>
            <a:endParaRPr lang="en-US"/>
          </a:p>
        </p:txBody>
      </p:sp>
      <p:sp>
        <p:nvSpPr>
          <p:cNvPr id="5" name="Footer Placeholder 4"/>
          <p:cNvSpPr>
            <a:spLocks noGrp="1"/>
          </p:cNvSpPr>
          <p:nvPr>
            <p:ph type="ftr" sz="quarter" idx="11"/>
          </p:nvPr>
        </p:nvSpPr>
        <p:spPr/>
        <p:txBody>
          <a:bodyPr/>
          <a:lstStyle/>
          <a:p>
            <a:r>
              <a:rPr lang="en-US" smtClean="0"/>
              <a:t>© 2016 KVC Behavioral Healthcare Kentucky All Rights Reserved</a:t>
            </a:r>
            <a:endParaRPr lang="en-US"/>
          </a:p>
        </p:txBody>
      </p:sp>
      <p:sp>
        <p:nvSpPr>
          <p:cNvPr id="6" name="Slide Number Placeholder 5"/>
          <p:cNvSpPr>
            <a:spLocks noGrp="1"/>
          </p:cNvSpPr>
          <p:nvPr>
            <p:ph type="sldNum" sz="quarter" idx="12"/>
          </p:nvPr>
        </p:nvSpPr>
        <p:spPr/>
        <p:txBody>
          <a:bodyPr/>
          <a:lstStyle/>
          <a:p>
            <a:fld id="{5A3C40AE-C01E-4DC4-BC90-CAC7F6614F2A}"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6921303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38529C-D2D0-414E-9FE3-71FF947C4989}" type="datetime1">
              <a:rPr lang="en-US" smtClean="0"/>
              <a:t>1/6/2017</a:t>
            </a:fld>
            <a:endParaRPr lang="en-US"/>
          </a:p>
        </p:txBody>
      </p:sp>
      <p:sp>
        <p:nvSpPr>
          <p:cNvPr id="5" name="Footer Placeholder 4"/>
          <p:cNvSpPr>
            <a:spLocks noGrp="1"/>
          </p:cNvSpPr>
          <p:nvPr>
            <p:ph type="ftr" sz="quarter" idx="11"/>
          </p:nvPr>
        </p:nvSpPr>
        <p:spPr/>
        <p:txBody>
          <a:bodyPr/>
          <a:lstStyle/>
          <a:p>
            <a:r>
              <a:rPr lang="en-US" smtClean="0"/>
              <a:t>© 2016 KVC Behavioral Healthcare Kentucky All Rights Reserved</a:t>
            </a:r>
            <a:endParaRPr lang="en-US"/>
          </a:p>
        </p:txBody>
      </p:sp>
      <p:sp>
        <p:nvSpPr>
          <p:cNvPr id="6" name="Slide Number Placeholder 5"/>
          <p:cNvSpPr>
            <a:spLocks noGrp="1"/>
          </p:cNvSpPr>
          <p:nvPr>
            <p:ph type="sldNum" sz="quarter" idx="12"/>
          </p:nvPr>
        </p:nvSpPr>
        <p:spPr/>
        <p:txBody>
          <a:bodyPr/>
          <a:lstStyle/>
          <a:p>
            <a:fld id="{5A3C40AE-C01E-4DC4-BC90-CAC7F6614F2A}" type="slidenum">
              <a:rPr lang="en-US" smtClean="0"/>
              <a:t>‹#›</a:t>
            </a:fld>
            <a:endParaRPr lang="en-US"/>
          </a:p>
        </p:txBody>
      </p:sp>
    </p:spTree>
    <p:extLst>
      <p:ext uri="{BB962C8B-B14F-4D97-AF65-F5344CB8AC3E}">
        <p14:creationId xmlns:p14="http://schemas.microsoft.com/office/powerpoint/2010/main" val="7630204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1BD3AC6-1E37-4D95-9FE2-42276EF76D72}" type="datetime1">
              <a:rPr lang="en-US" smtClean="0"/>
              <a:t>1/6/2017</a:t>
            </a:fld>
            <a:endParaRPr lang="en-US"/>
          </a:p>
        </p:txBody>
      </p:sp>
      <p:sp>
        <p:nvSpPr>
          <p:cNvPr id="5" name="Footer Placeholder 4"/>
          <p:cNvSpPr>
            <a:spLocks noGrp="1"/>
          </p:cNvSpPr>
          <p:nvPr>
            <p:ph type="ftr" sz="quarter" idx="11"/>
          </p:nvPr>
        </p:nvSpPr>
        <p:spPr/>
        <p:txBody>
          <a:bodyPr/>
          <a:lstStyle/>
          <a:p>
            <a:r>
              <a:rPr lang="en-US" smtClean="0"/>
              <a:t>© 2016 KVC Behavioral Healthcare Kentucky All Rights Reserved</a:t>
            </a:r>
            <a:endParaRPr lang="en-US"/>
          </a:p>
        </p:txBody>
      </p:sp>
      <p:sp>
        <p:nvSpPr>
          <p:cNvPr id="6" name="Slide Number Placeholder 5"/>
          <p:cNvSpPr>
            <a:spLocks noGrp="1"/>
          </p:cNvSpPr>
          <p:nvPr>
            <p:ph type="sldNum" sz="quarter" idx="12"/>
          </p:nvPr>
        </p:nvSpPr>
        <p:spPr/>
        <p:txBody>
          <a:bodyPr/>
          <a:lstStyle/>
          <a:p>
            <a:fld id="{5A3C40AE-C01E-4DC4-BC90-CAC7F6614F2A}"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2745841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B43AC72-1C4B-4AF2-AEB3-8D4D8FD40079}" type="datetime1">
              <a:rPr lang="en-US" smtClean="0"/>
              <a:t>1/6/2017</a:t>
            </a:fld>
            <a:endParaRPr lang="en-US"/>
          </a:p>
        </p:txBody>
      </p:sp>
      <p:sp>
        <p:nvSpPr>
          <p:cNvPr id="5" name="Footer Placeholder 4"/>
          <p:cNvSpPr>
            <a:spLocks noGrp="1"/>
          </p:cNvSpPr>
          <p:nvPr>
            <p:ph type="ftr" sz="quarter" idx="11"/>
          </p:nvPr>
        </p:nvSpPr>
        <p:spPr/>
        <p:txBody>
          <a:bodyPr/>
          <a:lstStyle/>
          <a:p>
            <a:r>
              <a:rPr lang="en-US" smtClean="0"/>
              <a:t>© 2016 KVC Behavioral Healthcare Kentucky All Rights Reserved</a:t>
            </a:r>
            <a:endParaRPr lang="en-US"/>
          </a:p>
        </p:txBody>
      </p:sp>
      <p:sp>
        <p:nvSpPr>
          <p:cNvPr id="6" name="Slide Number Placeholder 5"/>
          <p:cNvSpPr>
            <a:spLocks noGrp="1"/>
          </p:cNvSpPr>
          <p:nvPr>
            <p:ph type="sldNum" sz="quarter" idx="12"/>
          </p:nvPr>
        </p:nvSpPr>
        <p:spPr/>
        <p:txBody>
          <a:bodyPr/>
          <a:lstStyle/>
          <a:p>
            <a:fld id="{5A3C40AE-C01E-4DC4-BC90-CAC7F6614F2A}" type="slidenum">
              <a:rPr lang="en-US" smtClean="0"/>
              <a:t>‹#›</a:t>
            </a:fld>
            <a:endParaRPr lang="en-US"/>
          </a:p>
        </p:txBody>
      </p:sp>
    </p:spTree>
    <p:extLst>
      <p:ext uri="{BB962C8B-B14F-4D97-AF65-F5344CB8AC3E}">
        <p14:creationId xmlns:p14="http://schemas.microsoft.com/office/powerpoint/2010/main" val="33549844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2204310-B3C8-4EF7-B892-7A328EAE51E4}" type="datetime1">
              <a:rPr lang="en-US" smtClean="0"/>
              <a:t>1/6/2017</a:t>
            </a:fld>
            <a:endParaRPr lang="en-US"/>
          </a:p>
        </p:txBody>
      </p:sp>
      <p:sp>
        <p:nvSpPr>
          <p:cNvPr id="5" name="Footer Placeholder 4"/>
          <p:cNvSpPr>
            <a:spLocks noGrp="1"/>
          </p:cNvSpPr>
          <p:nvPr>
            <p:ph type="ftr" sz="quarter" idx="11"/>
          </p:nvPr>
        </p:nvSpPr>
        <p:spPr/>
        <p:txBody>
          <a:bodyPr/>
          <a:lstStyle/>
          <a:p>
            <a:r>
              <a:rPr lang="en-US" smtClean="0"/>
              <a:t>© 2016 KVC Behavioral Healthcare Kentucky All Rights Reserved</a:t>
            </a:r>
            <a:endParaRPr lang="en-US"/>
          </a:p>
        </p:txBody>
      </p:sp>
      <p:sp>
        <p:nvSpPr>
          <p:cNvPr id="6" name="Slide Number Placeholder 5"/>
          <p:cNvSpPr>
            <a:spLocks noGrp="1"/>
          </p:cNvSpPr>
          <p:nvPr>
            <p:ph type="sldNum" sz="quarter" idx="12"/>
          </p:nvPr>
        </p:nvSpPr>
        <p:spPr/>
        <p:txBody>
          <a:bodyPr/>
          <a:lstStyle/>
          <a:p>
            <a:fld id="{5A3C40AE-C01E-4DC4-BC90-CAC7F6614F2A}" type="slidenum">
              <a:rPr lang="en-US" smtClean="0"/>
              <a:t>‹#›</a:t>
            </a:fld>
            <a:endParaRPr lang="en-US"/>
          </a:p>
        </p:txBody>
      </p:sp>
    </p:spTree>
    <p:extLst>
      <p:ext uri="{BB962C8B-B14F-4D97-AF65-F5344CB8AC3E}">
        <p14:creationId xmlns:p14="http://schemas.microsoft.com/office/powerpoint/2010/main" val="25172425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35FBE30-5ED8-4015-8FA4-1B23057F9057}" type="datetime1">
              <a:rPr lang="en-US" smtClean="0"/>
              <a:t>1/6/2017</a:t>
            </a:fld>
            <a:endParaRPr lang="en-US"/>
          </a:p>
        </p:txBody>
      </p:sp>
      <p:sp>
        <p:nvSpPr>
          <p:cNvPr id="5" name="Footer Placeholder 4"/>
          <p:cNvSpPr>
            <a:spLocks noGrp="1"/>
          </p:cNvSpPr>
          <p:nvPr>
            <p:ph type="ftr" sz="quarter" idx="11"/>
          </p:nvPr>
        </p:nvSpPr>
        <p:spPr/>
        <p:txBody>
          <a:bodyPr/>
          <a:lstStyle/>
          <a:p>
            <a:r>
              <a:rPr lang="en-US" smtClean="0"/>
              <a:t>© 2016 KVC Behavioral Healthcare Kentucky All Rights Reserved</a:t>
            </a:r>
            <a:endParaRPr lang="en-US"/>
          </a:p>
        </p:txBody>
      </p:sp>
      <p:sp>
        <p:nvSpPr>
          <p:cNvPr id="6" name="Slide Number Placeholder 5"/>
          <p:cNvSpPr>
            <a:spLocks noGrp="1"/>
          </p:cNvSpPr>
          <p:nvPr>
            <p:ph type="sldNum" sz="quarter" idx="12"/>
          </p:nvPr>
        </p:nvSpPr>
        <p:spPr/>
        <p:txBody>
          <a:bodyPr/>
          <a:lstStyle/>
          <a:p>
            <a:fld id="{5A3C40AE-C01E-4DC4-BC90-CAC7F6614F2A}" type="slidenum">
              <a:rPr lang="en-US" smtClean="0"/>
              <a:t>‹#›</a:t>
            </a:fld>
            <a:endParaRPr lang="en-US"/>
          </a:p>
        </p:txBody>
      </p:sp>
    </p:spTree>
    <p:extLst>
      <p:ext uri="{BB962C8B-B14F-4D97-AF65-F5344CB8AC3E}">
        <p14:creationId xmlns:p14="http://schemas.microsoft.com/office/powerpoint/2010/main" val="23583195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0B640A3-0F58-430E-A677-D963DCCA3FF2}" type="datetime1">
              <a:rPr lang="en-US" smtClean="0"/>
              <a:t>1/6/2017</a:t>
            </a:fld>
            <a:endParaRPr lang="en-US"/>
          </a:p>
        </p:txBody>
      </p:sp>
      <p:sp>
        <p:nvSpPr>
          <p:cNvPr id="5" name="Footer Placeholder 4"/>
          <p:cNvSpPr>
            <a:spLocks noGrp="1"/>
          </p:cNvSpPr>
          <p:nvPr>
            <p:ph type="ftr" sz="quarter" idx="11"/>
          </p:nvPr>
        </p:nvSpPr>
        <p:spPr/>
        <p:txBody>
          <a:bodyPr/>
          <a:lstStyle/>
          <a:p>
            <a:r>
              <a:rPr lang="en-US" smtClean="0"/>
              <a:t>© 2016 KVC Behavioral Healthcare Kentucky All Rights Reserved</a:t>
            </a:r>
            <a:endParaRPr lang="en-US"/>
          </a:p>
        </p:txBody>
      </p:sp>
      <p:sp>
        <p:nvSpPr>
          <p:cNvPr id="6" name="Slide Number Placeholder 5"/>
          <p:cNvSpPr>
            <a:spLocks noGrp="1"/>
          </p:cNvSpPr>
          <p:nvPr>
            <p:ph type="sldNum" sz="quarter" idx="12"/>
          </p:nvPr>
        </p:nvSpPr>
        <p:spPr/>
        <p:txBody>
          <a:bodyPr/>
          <a:lstStyle/>
          <a:p>
            <a:fld id="{5A3C40AE-C01E-4DC4-BC90-CAC7F6614F2A}" type="slidenum">
              <a:rPr lang="en-US" smtClean="0"/>
              <a:t>‹#›</a:t>
            </a:fld>
            <a:endParaRPr lang="en-US"/>
          </a:p>
        </p:txBody>
      </p:sp>
    </p:spTree>
    <p:extLst>
      <p:ext uri="{BB962C8B-B14F-4D97-AF65-F5344CB8AC3E}">
        <p14:creationId xmlns:p14="http://schemas.microsoft.com/office/powerpoint/2010/main" val="569281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07602D-DF84-4E74-BBF9-419E3A78A042}" type="datetime1">
              <a:rPr lang="en-US" smtClean="0"/>
              <a:t>1/6/2017</a:t>
            </a:fld>
            <a:endParaRPr lang="en-US"/>
          </a:p>
        </p:txBody>
      </p:sp>
      <p:sp>
        <p:nvSpPr>
          <p:cNvPr id="5" name="Footer Placeholder 4"/>
          <p:cNvSpPr>
            <a:spLocks noGrp="1"/>
          </p:cNvSpPr>
          <p:nvPr>
            <p:ph type="ftr" sz="quarter" idx="11"/>
          </p:nvPr>
        </p:nvSpPr>
        <p:spPr/>
        <p:txBody>
          <a:bodyPr/>
          <a:lstStyle/>
          <a:p>
            <a:r>
              <a:rPr lang="en-US" smtClean="0"/>
              <a:t>© 2016 KVC Behavioral Healthcare Kentucky All Rights Reserved</a:t>
            </a:r>
            <a:endParaRPr lang="en-US"/>
          </a:p>
        </p:txBody>
      </p:sp>
      <p:sp>
        <p:nvSpPr>
          <p:cNvPr id="6" name="Slide Number Placeholder 5"/>
          <p:cNvSpPr>
            <a:spLocks noGrp="1"/>
          </p:cNvSpPr>
          <p:nvPr>
            <p:ph type="sldNum" sz="quarter" idx="12"/>
          </p:nvPr>
        </p:nvSpPr>
        <p:spPr/>
        <p:txBody>
          <a:bodyPr/>
          <a:lstStyle/>
          <a:p>
            <a:fld id="{5A3C40AE-C01E-4DC4-BC90-CAC7F6614F2A}" type="slidenum">
              <a:rPr lang="en-US" smtClean="0"/>
              <a:t>‹#›</a:t>
            </a:fld>
            <a:endParaRPr lang="en-US"/>
          </a:p>
        </p:txBody>
      </p:sp>
    </p:spTree>
    <p:extLst>
      <p:ext uri="{BB962C8B-B14F-4D97-AF65-F5344CB8AC3E}">
        <p14:creationId xmlns:p14="http://schemas.microsoft.com/office/powerpoint/2010/main" val="3287045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0AC3FE8-A65D-48EC-BE52-EA7935346470}" type="datetime1">
              <a:rPr lang="en-US" smtClean="0"/>
              <a:t>1/6/2017</a:t>
            </a:fld>
            <a:endParaRPr lang="en-US"/>
          </a:p>
        </p:txBody>
      </p:sp>
      <p:sp>
        <p:nvSpPr>
          <p:cNvPr id="6" name="Footer Placeholder 5"/>
          <p:cNvSpPr>
            <a:spLocks noGrp="1"/>
          </p:cNvSpPr>
          <p:nvPr>
            <p:ph type="ftr" sz="quarter" idx="11"/>
          </p:nvPr>
        </p:nvSpPr>
        <p:spPr/>
        <p:txBody>
          <a:bodyPr/>
          <a:lstStyle/>
          <a:p>
            <a:r>
              <a:rPr lang="en-US" smtClean="0"/>
              <a:t>© 2016 KVC Behavioral Healthcare Kentucky All Rights Reserved</a:t>
            </a:r>
            <a:endParaRPr lang="en-US"/>
          </a:p>
        </p:txBody>
      </p:sp>
      <p:sp>
        <p:nvSpPr>
          <p:cNvPr id="7" name="Slide Number Placeholder 6"/>
          <p:cNvSpPr>
            <a:spLocks noGrp="1"/>
          </p:cNvSpPr>
          <p:nvPr>
            <p:ph type="sldNum" sz="quarter" idx="12"/>
          </p:nvPr>
        </p:nvSpPr>
        <p:spPr/>
        <p:txBody>
          <a:bodyPr/>
          <a:lstStyle/>
          <a:p>
            <a:fld id="{5A3C40AE-C01E-4DC4-BC90-CAC7F6614F2A}" type="slidenum">
              <a:rPr lang="en-US" smtClean="0"/>
              <a:t>‹#›</a:t>
            </a:fld>
            <a:endParaRPr lang="en-US"/>
          </a:p>
        </p:txBody>
      </p:sp>
    </p:spTree>
    <p:extLst>
      <p:ext uri="{BB962C8B-B14F-4D97-AF65-F5344CB8AC3E}">
        <p14:creationId xmlns:p14="http://schemas.microsoft.com/office/powerpoint/2010/main" val="37073325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BECBC44-F2E1-4046-BF95-6ED2B9898135}" type="datetime1">
              <a:rPr lang="en-US" smtClean="0"/>
              <a:t>1/6/2017</a:t>
            </a:fld>
            <a:endParaRPr lang="en-US"/>
          </a:p>
        </p:txBody>
      </p:sp>
      <p:sp>
        <p:nvSpPr>
          <p:cNvPr id="8" name="Footer Placeholder 7"/>
          <p:cNvSpPr>
            <a:spLocks noGrp="1"/>
          </p:cNvSpPr>
          <p:nvPr>
            <p:ph type="ftr" sz="quarter" idx="11"/>
          </p:nvPr>
        </p:nvSpPr>
        <p:spPr/>
        <p:txBody>
          <a:bodyPr/>
          <a:lstStyle/>
          <a:p>
            <a:r>
              <a:rPr lang="en-US" smtClean="0"/>
              <a:t>© 2016 KVC Behavioral Healthcare Kentucky All Rights Reserved</a:t>
            </a:r>
            <a:endParaRPr lang="en-US"/>
          </a:p>
        </p:txBody>
      </p:sp>
      <p:sp>
        <p:nvSpPr>
          <p:cNvPr id="9" name="Slide Number Placeholder 8"/>
          <p:cNvSpPr>
            <a:spLocks noGrp="1"/>
          </p:cNvSpPr>
          <p:nvPr>
            <p:ph type="sldNum" sz="quarter" idx="12"/>
          </p:nvPr>
        </p:nvSpPr>
        <p:spPr/>
        <p:txBody>
          <a:bodyPr/>
          <a:lstStyle/>
          <a:p>
            <a:fld id="{5A3C40AE-C01E-4DC4-BC90-CAC7F6614F2A}" type="slidenum">
              <a:rPr lang="en-US" smtClean="0"/>
              <a:t>‹#›</a:t>
            </a:fld>
            <a:endParaRPr lang="en-US"/>
          </a:p>
        </p:txBody>
      </p:sp>
    </p:spTree>
    <p:extLst>
      <p:ext uri="{BB962C8B-B14F-4D97-AF65-F5344CB8AC3E}">
        <p14:creationId xmlns:p14="http://schemas.microsoft.com/office/powerpoint/2010/main" val="23787625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B072C47-577E-495C-A00F-DAABF31F6291}" type="datetime1">
              <a:rPr lang="en-US" smtClean="0"/>
              <a:t>1/6/2017</a:t>
            </a:fld>
            <a:endParaRPr lang="en-US"/>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Slide Number Placeholder 4"/>
          <p:cNvSpPr>
            <a:spLocks noGrp="1"/>
          </p:cNvSpPr>
          <p:nvPr>
            <p:ph type="sldNum" sz="quarter" idx="12"/>
          </p:nvPr>
        </p:nvSpPr>
        <p:spPr/>
        <p:txBody>
          <a:bodyPr/>
          <a:lstStyle/>
          <a:p>
            <a:fld id="{5A3C40AE-C01E-4DC4-BC90-CAC7F6614F2A}" type="slidenum">
              <a:rPr lang="en-US" smtClean="0"/>
              <a:t>‹#›</a:t>
            </a:fld>
            <a:endParaRPr lang="en-US"/>
          </a:p>
        </p:txBody>
      </p:sp>
    </p:spTree>
    <p:extLst>
      <p:ext uri="{BB962C8B-B14F-4D97-AF65-F5344CB8AC3E}">
        <p14:creationId xmlns:p14="http://schemas.microsoft.com/office/powerpoint/2010/main" val="79249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BC9D06-470F-4E4D-95E6-A68FA6AF6921}" type="datetime1">
              <a:rPr lang="en-US" smtClean="0"/>
              <a:t>1/6/2017</a:t>
            </a:fld>
            <a:endParaRPr lang="en-US"/>
          </a:p>
        </p:txBody>
      </p:sp>
      <p:sp>
        <p:nvSpPr>
          <p:cNvPr id="3" name="Footer Placeholder 2"/>
          <p:cNvSpPr>
            <a:spLocks noGrp="1"/>
          </p:cNvSpPr>
          <p:nvPr>
            <p:ph type="ftr" sz="quarter" idx="11"/>
          </p:nvPr>
        </p:nvSpPr>
        <p:spPr/>
        <p:txBody>
          <a:bodyPr/>
          <a:lstStyle/>
          <a:p>
            <a:r>
              <a:rPr lang="en-US" smtClean="0"/>
              <a:t>© 2016 KVC Behavioral Healthcare Kentucky All Rights Reserved</a:t>
            </a:r>
            <a:endParaRPr lang="en-US"/>
          </a:p>
        </p:txBody>
      </p:sp>
      <p:sp>
        <p:nvSpPr>
          <p:cNvPr id="4" name="Slide Number Placeholder 3"/>
          <p:cNvSpPr>
            <a:spLocks noGrp="1"/>
          </p:cNvSpPr>
          <p:nvPr>
            <p:ph type="sldNum" sz="quarter" idx="12"/>
          </p:nvPr>
        </p:nvSpPr>
        <p:spPr/>
        <p:txBody>
          <a:bodyPr/>
          <a:lstStyle/>
          <a:p>
            <a:fld id="{5A3C40AE-C01E-4DC4-BC90-CAC7F6614F2A}" type="slidenum">
              <a:rPr lang="en-US" smtClean="0"/>
              <a:t>‹#›</a:t>
            </a:fld>
            <a:endParaRPr lang="en-US"/>
          </a:p>
        </p:txBody>
      </p:sp>
    </p:spTree>
    <p:extLst>
      <p:ext uri="{BB962C8B-B14F-4D97-AF65-F5344CB8AC3E}">
        <p14:creationId xmlns:p14="http://schemas.microsoft.com/office/powerpoint/2010/main" val="82031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5E58B0-5A94-4884-9FD5-7BA388593C30}" type="datetime1">
              <a:rPr lang="en-US" smtClean="0"/>
              <a:t>1/6/2017</a:t>
            </a:fld>
            <a:endParaRPr lang="en-US"/>
          </a:p>
        </p:txBody>
      </p:sp>
      <p:sp>
        <p:nvSpPr>
          <p:cNvPr id="6" name="Footer Placeholder 5"/>
          <p:cNvSpPr>
            <a:spLocks noGrp="1"/>
          </p:cNvSpPr>
          <p:nvPr>
            <p:ph type="ftr" sz="quarter" idx="11"/>
          </p:nvPr>
        </p:nvSpPr>
        <p:spPr/>
        <p:txBody>
          <a:bodyPr/>
          <a:lstStyle/>
          <a:p>
            <a:r>
              <a:rPr lang="en-US" smtClean="0"/>
              <a:t>© 2016 KVC Behavioral Healthcare Kentucky All Rights Reserved</a:t>
            </a:r>
            <a:endParaRPr lang="en-US"/>
          </a:p>
        </p:txBody>
      </p:sp>
      <p:sp>
        <p:nvSpPr>
          <p:cNvPr id="7" name="Slide Number Placeholder 6"/>
          <p:cNvSpPr>
            <a:spLocks noGrp="1"/>
          </p:cNvSpPr>
          <p:nvPr>
            <p:ph type="sldNum" sz="quarter" idx="12"/>
          </p:nvPr>
        </p:nvSpPr>
        <p:spPr/>
        <p:txBody>
          <a:bodyPr/>
          <a:lstStyle/>
          <a:p>
            <a:fld id="{5A3C40AE-C01E-4DC4-BC90-CAC7F6614F2A}" type="slidenum">
              <a:rPr lang="en-US" smtClean="0"/>
              <a:t>‹#›</a:t>
            </a:fld>
            <a:endParaRPr lang="en-US"/>
          </a:p>
        </p:txBody>
      </p:sp>
    </p:spTree>
    <p:extLst>
      <p:ext uri="{BB962C8B-B14F-4D97-AF65-F5344CB8AC3E}">
        <p14:creationId xmlns:p14="http://schemas.microsoft.com/office/powerpoint/2010/main" val="34595683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74362B-9C26-42DA-A507-9A7E7D287B63}" type="datetime1">
              <a:rPr lang="en-US" smtClean="0"/>
              <a:t>1/6/2017</a:t>
            </a:fld>
            <a:endParaRPr lang="en-US"/>
          </a:p>
        </p:txBody>
      </p:sp>
      <p:sp>
        <p:nvSpPr>
          <p:cNvPr id="6" name="Footer Placeholder 5"/>
          <p:cNvSpPr>
            <a:spLocks noGrp="1"/>
          </p:cNvSpPr>
          <p:nvPr>
            <p:ph type="ftr" sz="quarter" idx="11"/>
          </p:nvPr>
        </p:nvSpPr>
        <p:spPr/>
        <p:txBody>
          <a:bodyPr/>
          <a:lstStyle/>
          <a:p>
            <a:r>
              <a:rPr lang="en-US" smtClean="0"/>
              <a:t>© 2016 KVC Behavioral Healthcare Kentucky All Rights Reserved</a:t>
            </a:r>
            <a:endParaRPr lang="en-US"/>
          </a:p>
        </p:txBody>
      </p:sp>
      <p:sp>
        <p:nvSpPr>
          <p:cNvPr id="7" name="Slide Number Placeholder 6"/>
          <p:cNvSpPr>
            <a:spLocks noGrp="1"/>
          </p:cNvSpPr>
          <p:nvPr>
            <p:ph type="sldNum" sz="quarter" idx="12"/>
          </p:nvPr>
        </p:nvSpPr>
        <p:spPr/>
        <p:txBody>
          <a:bodyPr/>
          <a:lstStyle/>
          <a:p>
            <a:fld id="{5A3C40AE-C01E-4DC4-BC90-CAC7F6614F2A}" type="slidenum">
              <a:rPr lang="en-US" smtClean="0"/>
              <a:t>‹#›</a:t>
            </a:fld>
            <a:endParaRPr lang="en-US"/>
          </a:p>
        </p:txBody>
      </p:sp>
    </p:spTree>
    <p:extLst>
      <p:ext uri="{BB962C8B-B14F-4D97-AF65-F5344CB8AC3E}">
        <p14:creationId xmlns:p14="http://schemas.microsoft.com/office/powerpoint/2010/main" val="29509504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7F73326-44E3-48A6-99A0-73E25DB46A70}" type="datetime1">
              <a:rPr lang="en-US" smtClean="0"/>
              <a:t>1/6/2017</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smtClean="0"/>
              <a:t>© 2016 KVC Behavioral Healthcare Kentucky All Rights Reserved</a:t>
            </a:r>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5A3C40AE-C01E-4DC4-BC90-CAC7F6614F2A}" type="slidenum">
              <a:rPr lang="en-US" smtClean="0"/>
              <a:t>‹#›</a:t>
            </a:fld>
            <a:endParaRPr lang="en-US"/>
          </a:p>
        </p:txBody>
      </p:sp>
    </p:spTree>
    <p:extLst>
      <p:ext uri="{BB962C8B-B14F-4D97-AF65-F5344CB8AC3E}">
        <p14:creationId xmlns:p14="http://schemas.microsoft.com/office/powerpoint/2010/main" val="340858662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Lst>
  <p:hf sldNum="0" hd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05.xml"/><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hyperlink" Target="http://www.samhsa.gov/medication-assisted-treatment/physician-program-data/treatment-physician-locator" TargetMode="External"/><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hyperlink" Target="http://www.samhsa.gov/sites/default/files/partnersforrecovery/docs/Know_Your_Rights_Brochure_0110.pdf" TargetMode="External"/><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50.xml"/><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5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7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hyperlink" Target="http://chfs.ky.gov/NR/rdonlyres/04A3A0BB-515C-40CF-A1CA-6FAB0EEBA300/0/FINALCMHCServicesManualUpdated752014.pdf" TargetMode="External"/><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hyperlink" Target="http://www.ecfr.gov/cgi-bin/text-idx?SID=3e7120966031e7fc990b15407461852d&amp;node=pt42.1.2&amp;rgn=div5" TargetMode="External"/><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b="1" dirty="0" smtClean="0"/>
              <a:t>Targeted </a:t>
            </a:r>
            <a:r>
              <a:rPr lang="en-US" b="1" dirty="0"/>
              <a:t>Case Management</a:t>
            </a:r>
            <a:br>
              <a:rPr lang="en-US" b="1" dirty="0"/>
            </a:br>
            <a:r>
              <a:rPr lang="en-US" b="1" dirty="0" smtClean="0"/>
              <a:t>Substance Use Disorder (SUD) Training</a:t>
            </a:r>
            <a:endParaRPr lang="en-US" dirty="0"/>
          </a:p>
        </p:txBody>
      </p:sp>
      <p:pic>
        <p:nvPicPr>
          <p:cNvPr id="6" name="Content Placeholder 5"/>
          <p:cNvPicPr>
            <a:picLocks noGrp="1" noChangeAspect="1"/>
          </p:cNvPicPr>
          <p:nvPr>
            <p:ph idx="1"/>
          </p:nvPr>
        </p:nvPicPr>
        <p:blipFill>
          <a:blip r:embed="rId3"/>
          <a:stretch>
            <a:fillRect/>
          </a:stretch>
        </p:blipFill>
        <p:spPr>
          <a:xfrm>
            <a:off x="2706361" y="2817192"/>
            <a:ext cx="4045045" cy="2815364"/>
          </a:xfrm>
          <a:prstGeom prst="rect">
            <a:avLst/>
          </a:prstGeom>
        </p:spPr>
      </p:pic>
      <p:sp>
        <p:nvSpPr>
          <p:cNvPr id="7" name="Footer Placeholder 6"/>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6067395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Types of Evidence-Based Substance Use Treatment Interventions Does Your Agency Use?</a:t>
            </a:r>
          </a:p>
        </p:txBody>
      </p:sp>
      <p:sp>
        <p:nvSpPr>
          <p:cNvPr id="3" name="Text Placeholder 2"/>
          <p:cNvSpPr>
            <a:spLocks noGrp="1"/>
          </p:cNvSpPr>
          <p:nvPr>
            <p:ph type="body" idx="1"/>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5151821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Substance Exposed Infants/ NAS Neonatal Abstinence Syndrome</a:t>
            </a:r>
          </a:p>
        </p:txBody>
      </p:sp>
      <p:sp>
        <p:nvSpPr>
          <p:cNvPr id="3" name="Content Placeholder 2"/>
          <p:cNvSpPr>
            <a:spLocks noGrp="1"/>
          </p:cNvSpPr>
          <p:nvPr>
            <p:ph idx="1"/>
          </p:nvPr>
        </p:nvSpPr>
        <p:spPr/>
        <p:txBody>
          <a:bodyPr>
            <a:normAutofit/>
          </a:bodyPr>
          <a:lstStyle/>
          <a:p>
            <a:r>
              <a:rPr lang="en-US" dirty="0"/>
              <a:t>Each year, an estimated 400,000–440,000 infants (10–11% of all births) are affected by prenatal alcohol or illicit drug </a:t>
            </a:r>
            <a:r>
              <a:rPr lang="en-US" dirty="0" smtClean="0"/>
              <a:t>exposure. </a:t>
            </a:r>
            <a:r>
              <a:rPr lang="en-US" dirty="0"/>
              <a:t>Prenatal exposure to alcohol, tobacco, and illicit drugs has the potential to cause a wide spectrum of physical, emotional, and developmental problems for these infants. The harm caused to the child can be significant and long-lasting, especially if the exposure is not detected and the effects are not treated as soon as possible.</a:t>
            </a:r>
          </a:p>
          <a:p>
            <a:r>
              <a:rPr lang="en-US" dirty="0"/>
              <a:t>To fully address substance exposed infant issues, they must be handled in an intensely collaborative setting, since no single agency has the resources, the information base, or the lead role to address the full range of needs of all substance-exposed or substance-affected newborns and their families. </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808893" y="6459415"/>
            <a:ext cx="5439507" cy="184666"/>
          </a:xfrm>
          <a:prstGeom prst="rect">
            <a:avLst/>
          </a:prstGeom>
          <a:noFill/>
        </p:spPr>
        <p:txBody>
          <a:bodyPr wrap="square" rtlCol="0">
            <a:spAutoFit/>
          </a:bodyPr>
          <a:lstStyle/>
          <a:p>
            <a:r>
              <a:rPr lang="en-US" sz="600" dirty="0"/>
              <a:t>https://ncsacw.samhsa.gov/resources/substance-exposed-infants.aspx</a:t>
            </a:r>
          </a:p>
        </p:txBody>
      </p:sp>
    </p:spTree>
    <p:extLst>
      <p:ext uri="{BB962C8B-B14F-4D97-AF65-F5344CB8AC3E}">
        <p14:creationId xmlns:p14="http://schemas.microsoft.com/office/powerpoint/2010/main" val="11720036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Substance Exposed Infants (SEI)</a:t>
            </a:r>
            <a:endParaRPr lang="en-US" dirty="0"/>
          </a:p>
        </p:txBody>
      </p:sp>
      <p:sp>
        <p:nvSpPr>
          <p:cNvPr id="3" name="Content Placeholder 2"/>
          <p:cNvSpPr>
            <a:spLocks noGrp="1"/>
          </p:cNvSpPr>
          <p:nvPr>
            <p:ph idx="1"/>
          </p:nvPr>
        </p:nvSpPr>
        <p:spPr/>
        <p:txBody>
          <a:bodyPr>
            <a:normAutofit lnSpcReduction="10000"/>
          </a:bodyPr>
          <a:lstStyle/>
          <a:p>
            <a:pPr marL="0" indent="0" algn="ctr">
              <a:buNone/>
            </a:pPr>
            <a:r>
              <a:rPr lang="en-US" sz="2400" dirty="0"/>
              <a:t>FIVE-POINT INTERVENTION </a:t>
            </a:r>
            <a:r>
              <a:rPr lang="en-US" sz="2400" dirty="0" smtClean="0"/>
              <a:t>FRAMEWORK</a:t>
            </a:r>
          </a:p>
          <a:p>
            <a:pPr marL="0" indent="0" algn="ctr">
              <a:buNone/>
            </a:pPr>
            <a:endParaRPr lang="en-US" dirty="0"/>
          </a:p>
          <a:p>
            <a:r>
              <a:rPr lang="en-US" sz="2000" dirty="0"/>
              <a:t>Since many SEIs are not identified prenatally or at birth, an approach that addresses all </a:t>
            </a:r>
            <a:r>
              <a:rPr lang="en-US" sz="2000" dirty="0" smtClean="0"/>
              <a:t>stages of </a:t>
            </a:r>
            <a:r>
              <a:rPr lang="en-US" sz="2000" dirty="0"/>
              <a:t>development for the affected child is critical. </a:t>
            </a:r>
            <a:endParaRPr lang="en-US" sz="2000" dirty="0" smtClean="0"/>
          </a:p>
          <a:p>
            <a:r>
              <a:rPr lang="en-US" sz="2000" dirty="0" smtClean="0"/>
              <a:t>Most </a:t>
            </a:r>
            <a:r>
              <a:rPr lang="en-US" sz="2000" dirty="0"/>
              <a:t>previous work related to SEIs has </a:t>
            </a:r>
            <a:r>
              <a:rPr lang="en-US" sz="2000" dirty="0" smtClean="0"/>
              <a:t>focused on </a:t>
            </a:r>
            <a:r>
              <a:rPr lang="en-US" sz="2000" dirty="0"/>
              <a:t>pregnancy and the birth event. However, a more comprehensive view is needed that </a:t>
            </a:r>
            <a:r>
              <a:rPr lang="en-US" sz="2000" dirty="0" smtClean="0"/>
              <a:t>takes multiple </a:t>
            </a:r>
            <a:r>
              <a:rPr lang="en-US" sz="2000" dirty="0"/>
              <a:t>intervention opportunities into account, beginning with pre‐pregnancy and </a:t>
            </a:r>
            <a:r>
              <a:rPr lang="en-US" sz="2000" dirty="0" smtClean="0"/>
              <a:t>continuing throughout </a:t>
            </a:r>
            <a:r>
              <a:rPr lang="en-US" sz="2000" dirty="0"/>
              <a:t>a child’s developmental </a:t>
            </a:r>
            <a:r>
              <a:rPr lang="en-US" sz="2000" dirty="0" smtClean="0"/>
              <a:t>milestones </a:t>
            </a:r>
            <a:r>
              <a:rPr lang="en-US" sz="2000" dirty="0"/>
              <a:t>substance exposure:</a:t>
            </a:r>
          </a:p>
          <a:p>
            <a:r>
              <a:rPr lang="en-US" sz="2000" dirty="0" smtClean="0"/>
              <a:t> </a:t>
            </a:r>
            <a:endParaRPr lang="en-US" sz="2000"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131364702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Substance Exposed Infants (SEI)</a:t>
            </a:r>
            <a:endParaRPr lang="en-US" dirty="0"/>
          </a:p>
        </p:txBody>
      </p:sp>
      <p:sp>
        <p:nvSpPr>
          <p:cNvPr id="3" name="Content Placeholder 2"/>
          <p:cNvSpPr>
            <a:spLocks noGrp="1"/>
          </p:cNvSpPr>
          <p:nvPr>
            <p:ph idx="1"/>
          </p:nvPr>
        </p:nvSpPr>
        <p:spPr>
          <a:xfrm>
            <a:off x="677334" y="1560786"/>
            <a:ext cx="8596668" cy="4480577"/>
          </a:xfrm>
        </p:spPr>
        <p:txBody>
          <a:bodyPr>
            <a:normAutofit fontScale="92500" lnSpcReduction="20000"/>
          </a:bodyPr>
          <a:lstStyle/>
          <a:p>
            <a:r>
              <a:rPr lang="en-US" sz="2400" dirty="0"/>
              <a:t>The framework around which this report is organized asserts that there are five </a:t>
            </a:r>
            <a:r>
              <a:rPr lang="en-US" sz="2400" dirty="0" smtClean="0"/>
              <a:t>major timeframes </a:t>
            </a:r>
            <a:r>
              <a:rPr lang="en-US" sz="2400" dirty="0"/>
              <a:t>when intervention in the life of the SEI can reduce the potential harm of prenatal</a:t>
            </a:r>
          </a:p>
          <a:p>
            <a:r>
              <a:rPr lang="en-US" dirty="0" smtClean="0"/>
              <a:t>1</a:t>
            </a:r>
            <a:r>
              <a:rPr lang="en-US" dirty="0"/>
              <a:t>. </a:t>
            </a:r>
            <a:r>
              <a:rPr lang="en-US" b="1" u="sng" dirty="0" smtClean="0"/>
              <a:t>PRE‐PREGNANCY: </a:t>
            </a:r>
            <a:r>
              <a:rPr lang="en-US" dirty="0" smtClean="0"/>
              <a:t>This </a:t>
            </a:r>
            <a:r>
              <a:rPr lang="en-US" dirty="0"/>
              <a:t>timeframe offers the opportunity to promote awareness of the effects of </a:t>
            </a:r>
            <a:r>
              <a:rPr lang="en-US" dirty="0" smtClean="0"/>
              <a:t>prenatal substance </a:t>
            </a:r>
            <a:r>
              <a:rPr lang="en-US" dirty="0"/>
              <a:t>use among women of child‐bearing age and their family members;</a:t>
            </a:r>
          </a:p>
          <a:p>
            <a:r>
              <a:rPr lang="en-US" dirty="0"/>
              <a:t>2. </a:t>
            </a:r>
            <a:r>
              <a:rPr lang="en-US" b="1" u="sng" dirty="0" smtClean="0"/>
              <a:t>PRENATAL: </a:t>
            </a:r>
            <a:r>
              <a:rPr lang="en-US" dirty="0" smtClean="0"/>
              <a:t>This </a:t>
            </a:r>
            <a:r>
              <a:rPr lang="en-US" dirty="0"/>
              <a:t>intervention point encourages health care providers to screen pregnant women </a:t>
            </a:r>
            <a:r>
              <a:rPr lang="en-US" dirty="0" smtClean="0"/>
              <a:t>for substance </a:t>
            </a:r>
            <a:r>
              <a:rPr lang="en-US" dirty="0"/>
              <a:t>use as part of routine prenatal care and make referrals that facilitate </a:t>
            </a:r>
            <a:r>
              <a:rPr lang="en-US" dirty="0" smtClean="0"/>
              <a:t>access to </a:t>
            </a:r>
            <a:r>
              <a:rPr lang="en-US" dirty="0"/>
              <a:t>treatment and related services for women who need those services;</a:t>
            </a:r>
          </a:p>
          <a:p>
            <a:r>
              <a:rPr lang="en-US" dirty="0"/>
              <a:t>3. </a:t>
            </a:r>
            <a:r>
              <a:rPr lang="en-US" b="1" u="sng" dirty="0" smtClean="0"/>
              <a:t>BIRTH:</a:t>
            </a:r>
            <a:r>
              <a:rPr lang="en-US" dirty="0" smtClean="0"/>
              <a:t> Interventions </a:t>
            </a:r>
            <a:r>
              <a:rPr lang="en-US" dirty="0"/>
              <a:t>during this timeframe incorporate testing newborns for </a:t>
            </a:r>
            <a:r>
              <a:rPr lang="en-US" dirty="0" smtClean="0"/>
              <a:t>substance exposure </a:t>
            </a:r>
            <a:r>
              <a:rPr lang="en-US" dirty="0"/>
              <a:t>at the time of delivery;</a:t>
            </a:r>
          </a:p>
          <a:p>
            <a:r>
              <a:rPr lang="en-US" dirty="0"/>
              <a:t>4. </a:t>
            </a:r>
            <a:r>
              <a:rPr lang="en-US" b="1" u="sng" dirty="0" smtClean="0"/>
              <a:t>NEONATAL: </a:t>
            </a:r>
            <a:r>
              <a:rPr lang="en-US" dirty="0" smtClean="0"/>
              <a:t>Developmental </a:t>
            </a:r>
            <a:r>
              <a:rPr lang="en-US" dirty="0"/>
              <a:t>assessment and the corresponding provision of services for the </a:t>
            </a:r>
            <a:r>
              <a:rPr lang="en-US" dirty="0" smtClean="0"/>
              <a:t>newborn as </a:t>
            </a:r>
            <a:r>
              <a:rPr lang="en-US" dirty="0"/>
              <a:t>well as the family at this intervention point, immediately after the birth event, are </a:t>
            </a:r>
            <a:r>
              <a:rPr lang="en-US" dirty="0" smtClean="0"/>
              <a:t>the emphasis</a:t>
            </a:r>
            <a:r>
              <a:rPr lang="en-US" dirty="0"/>
              <a:t>; and</a:t>
            </a:r>
          </a:p>
          <a:p>
            <a:r>
              <a:rPr lang="en-US" dirty="0"/>
              <a:t>5. </a:t>
            </a:r>
            <a:r>
              <a:rPr lang="en-US" b="1" u="sng" dirty="0"/>
              <a:t>THROUGHOUT CHILDHOOD AND </a:t>
            </a:r>
            <a:r>
              <a:rPr lang="en-US" b="1" u="sng" dirty="0" smtClean="0"/>
              <a:t>ADOLESCENCE: </a:t>
            </a:r>
            <a:r>
              <a:rPr lang="en-US" dirty="0"/>
              <a:t> </a:t>
            </a:r>
            <a:r>
              <a:rPr lang="en-US" dirty="0" smtClean="0"/>
              <a:t>This </a:t>
            </a:r>
            <a:r>
              <a:rPr lang="en-US" dirty="0"/>
              <a:t>timeframe calls for ongoing provision of coordinated services for both child </a:t>
            </a:r>
            <a:r>
              <a:rPr lang="en-US" dirty="0" smtClean="0"/>
              <a:t>and family</a:t>
            </a:r>
            <a:r>
              <a:rPr lang="en-US" dirty="0"/>
              <a:t>.</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715108" y="6503404"/>
            <a:ext cx="5216769" cy="184666"/>
          </a:xfrm>
          <a:prstGeom prst="rect">
            <a:avLst/>
          </a:prstGeom>
          <a:noFill/>
        </p:spPr>
        <p:txBody>
          <a:bodyPr wrap="square" rtlCol="0">
            <a:spAutoFit/>
          </a:bodyPr>
          <a:lstStyle/>
          <a:p>
            <a:r>
              <a:rPr lang="en-US" sz="600" dirty="0"/>
              <a:t>https://www.ncsacw.samhsa.gov/files/Substance-Exposed-Infants.pdf</a:t>
            </a:r>
          </a:p>
        </p:txBody>
      </p:sp>
    </p:spTree>
    <p:extLst>
      <p:ext uri="{BB962C8B-B14F-4D97-AF65-F5344CB8AC3E}">
        <p14:creationId xmlns:p14="http://schemas.microsoft.com/office/powerpoint/2010/main" val="59958788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5" name="Picture 2"/>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2017059" y="0"/>
            <a:ext cx="8288338" cy="6107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359884" y="997859"/>
            <a:ext cx="2266085" cy="1200329"/>
          </a:xfrm>
          <a:prstGeom prst="rect">
            <a:avLst/>
          </a:prstGeom>
          <a:noFill/>
        </p:spPr>
        <p:txBody>
          <a:bodyPr wrap="square" lIns="91440" tIns="45720" rIns="91440" bIns="45720">
            <a:spAutoFit/>
          </a:bodyPr>
          <a:lstStyle/>
          <a:p>
            <a:pPr algn="ctr"/>
            <a:r>
              <a:rPr lang="en-US"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Five poin</a:t>
            </a:r>
            <a:r>
              <a:rPr lang="en-US"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ts of intervention for SEI</a:t>
            </a:r>
            <a:endParaRPr lang="en-US"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8" name="TextBox 7"/>
          <p:cNvSpPr txBox="1"/>
          <p:nvPr/>
        </p:nvSpPr>
        <p:spPr>
          <a:xfrm>
            <a:off x="797169" y="6435969"/>
            <a:ext cx="2133600" cy="184666"/>
          </a:xfrm>
          <a:prstGeom prst="rect">
            <a:avLst/>
          </a:prstGeom>
          <a:noFill/>
        </p:spPr>
        <p:txBody>
          <a:bodyPr wrap="square" rtlCol="0">
            <a:spAutoFit/>
          </a:bodyPr>
          <a:lstStyle/>
          <a:p>
            <a:r>
              <a:rPr lang="en-US" sz="600" dirty="0" smtClean="0"/>
              <a:t>(Ibid)</a:t>
            </a:r>
            <a:endParaRPr lang="en-US" sz="600" dirty="0"/>
          </a:p>
        </p:txBody>
      </p:sp>
    </p:spTree>
    <p:extLst>
      <p:ext uri="{BB962C8B-B14F-4D97-AF65-F5344CB8AC3E}">
        <p14:creationId xmlns:p14="http://schemas.microsoft.com/office/powerpoint/2010/main" val="404800554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Neonatal Abstinence Syndrome (NAS)</a:t>
            </a:r>
            <a:endParaRPr lang="en-US" dirty="0"/>
          </a:p>
        </p:txBody>
      </p:sp>
      <p:sp>
        <p:nvSpPr>
          <p:cNvPr id="3" name="Content Placeholder 2"/>
          <p:cNvSpPr>
            <a:spLocks noGrp="1"/>
          </p:cNvSpPr>
          <p:nvPr>
            <p:ph idx="1"/>
          </p:nvPr>
        </p:nvSpPr>
        <p:spPr>
          <a:xfrm>
            <a:off x="677334" y="1434661"/>
            <a:ext cx="8596668" cy="4606701"/>
          </a:xfrm>
        </p:spPr>
        <p:txBody>
          <a:bodyPr>
            <a:noAutofit/>
          </a:bodyPr>
          <a:lstStyle/>
          <a:p>
            <a:r>
              <a:rPr lang="en-US" sz="1700" dirty="0" smtClean="0"/>
              <a:t>Neonatal abstinence syndrome (NAS) is a group of problems that occur in a newborn who was exposed to addictive opiate drugs while in the mother’s womb. </a:t>
            </a:r>
          </a:p>
          <a:p>
            <a:r>
              <a:rPr lang="en-US" sz="1700" u="sng" dirty="0"/>
              <a:t>Causes</a:t>
            </a:r>
          </a:p>
          <a:p>
            <a:pPr lvl="1"/>
            <a:r>
              <a:rPr lang="en-US" sz="1500" dirty="0"/>
              <a:t>Neonatal abstinence syndrome may occur when a pregnant woman takes drugs such as heroin, codeine, oxycodone (</a:t>
            </a:r>
            <a:r>
              <a:rPr lang="en-US" sz="1500" dirty="0" err="1"/>
              <a:t>Oxycontin</a:t>
            </a:r>
            <a:r>
              <a:rPr lang="en-US" sz="1500" dirty="0"/>
              <a:t>), methadone or </a:t>
            </a:r>
            <a:r>
              <a:rPr lang="en-US" sz="1500" dirty="0" smtClean="0"/>
              <a:t>buprenorphine.</a:t>
            </a:r>
          </a:p>
          <a:p>
            <a:pPr lvl="1"/>
            <a:r>
              <a:rPr lang="en-US" sz="1500" dirty="0" smtClean="0"/>
              <a:t>These </a:t>
            </a:r>
            <a:r>
              <a:rPr lang="en-US" sz="1500" dirty="0"/>
              <a:t>and other substances pass through the placenta that connects the baby to its mother in the womb. </a:t>
            </a:r>
            <a:endParaRPr lang="en-US" sz="1500" dirty="0" smtClean="0"/>
          </a:p>
          <a:p>
            <a:pPr lvl="1"/>
            <a:r>
              <a:rPr lang="en-US" sz="1500" dirty="0" smtClean="0"/>
              <a:t>The </a:t>
            </a:r>
            <a:r>
              <a:rPr lang="en-US" sz="1500" dirty="0"/>
              <a:t>baby becomes dependent on the drug along with the mother</a:t>
            </a:r>
            <a:r>
              <a:rPr lang="en-US" sz="1500" dirty="0" smtClean="0"/>
              <a:t>.</a:t>
            </a:r>
            <a:endParaRPr lang="en-US" sz="1500" dirty="0"/>
          </a:p>
          <a:p>
            <a:pPr lvl="1"/>
            <a:r>
              <a:rPr lang="en-US" sz="1500" dirty="0"/>
              <a:t>If the mother continues to use the drugs within the week or so before delivery, the baby will be dependent on the drug at birth. </a:t>
            </a:r>
            <a:endParaRPr lang="en-US" sz="1500" dirty="0" smtClean="0"/>
          </a:p>
          <a:p>
            <a:pPr lvl="1"/>
            <a:r>
              <a:rPr lang="en-US" sz="1500" dirty="0" smtClean="0"/>
              <a:t>Because </a:t>
            </a:r>
            <a:r>
              <a:rPr lang="en-US" sz="1500" dirty="0"/>
              <a:t>the baby is no longer getting the drug after birth, withdrawal symptoms may occur as the drug is slowly cleared from the baby's </a:t>
            </a:r>
            <a:r>
              <a:rPr lang="en-US" sz="1500" dirty="0" smtClean="0"/>
              <a:t>system. Withdrawal </a:t>
            </a:r>
            <a:r>
              <a:rPr lang="en-US" sz="1500" dirty="0"/>
              <a:t>symptoms also may occur in babies exposed to alcohol, benzodiazepines, barbiturates, and certain antidepressants (SSRIs) while in the </a:t>
            </a:r>
            <a:r>
              <a:rPr lang="en-US" sz="1500" dirty="0" smtClean="0"/>
              <a:t>womb</a:t>
            </a:r>
            <a:endParaRPr lang="en-US" sz="1500"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750277" y="6518031"/>
            <a:ext cx="3727939" cy="184666"/>
          </a:xfrm>
          <a:prstGeom prst="rect">
            <a:avLst/>
          </a:prstGeom>
          <a:noFill/>
        </p:spPr>
        <p:txBody>
          <a:bodyPr wrap="square" rtlCol="0">
            <a:spAutoFit/>
          </a:bodyPr>
          <a:lstStyle/>
          <a:p>
            <a:r>
              <a:rPr lang="en-US" sz="600" dirty="0"/>
              <a:t>https://medlineplus.gov/ency/article/007313.htm</a:t>
            </a:r>
          </a:p>
        </p:txBody>
      </p:sp>
    </p:spTree>
    <p:extLst>
      <p:ext uri="{BB962C8B-B14F-4D97-AF65-F5344CB8AC3E}">
        <p14:creationId xmlns:p14="http://schemas.microsoft.com/office/powerpoint/2010/main" val="251720689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Neonatal Abstinence Syndrome (NAS)</a:t>
            </a:r>
          </a:p>
        </p:txBody>
      </p:sp>
      <p:sp>
        <p:nvSpPr>
          <p:cNvPr id="6" name="Text Placeholder 5"/>
          <p:cNvSpPr>
            <a:spLocks noGrp="1"/>
          </p:cNvSpPr>
          <p:nvPr>
            <p:ph type="body" idx="1"/>
          </p:nvPr>
        </p:nvSpPr>
        <p:spPr>
          <a:xfrm>
            <a:off x="675745" y="1876097"/>
            <a:ext cx="7711510" cy="861147"/>
          </a:xfrm>
        </p:spPr>
        <p:txBody>
          <a:bodyPr>
            <a:normAutofit fontScale="92500" lnSpcReduction="10000"/>
          </a:bodyPr>
          <a:lstStyle/>
          <a:p>
            <a:pPr algn="ctr"/>
            <a:r>
              <a:rPr lang="en-US" sz="3200" u="sng" dirty="0"/>
              <a:t>Symptoms -</a:t>
            </a:r>
            <a:r>
              <a:rPr lang="en-US" sz="3200" dirty="0"/>
              <a:t> </a:t>
            </a:r>
            <a:r>
              <a:rPr lang="en-US" dirty="0"/>
              <a:t>Often begin within 1 to 3 days after birth, but may take up to a week to appear. </a:t>
            </a:r>
          </a:p>
          <a:p>
            <a:endParaRPr lang="en-US" dirty="0"/>
          </a:p>
        </p:txBody>
      </p:sp>
      <p:sp>
        <p:nvSpPr>
          <p:cNvPr id="3" name="Content Placeholder 2"/>
          <p:cNvSpPr>
            <a:spLocks noGrp="1"/>
          </p:cNvSpPr>
          <p:nvPr>
            <p:ph sz="half" idx="2"/>
          </p:nvPr>
        </p:nvSpPr>
        <p:spPr>
          <a:xfrm>
            <a:off x="675745" y="2459421"/>
            <a:ext cx="4185623" cy="3581941"/>
          </a:xfrm>
        </p:spPr>
        <p:txBody>
          <a:bodyPr>
            <a:normAutofit/>
          </a:bodyPr>
          <a:lstStyle/>
          <a:p>
            <a:pPr lvl="1"/>
            <a:r>
              <a:rPr lang="en-US" dirty="0" smtClean="0"/>
              <a:t>Blotchy skin </a:t>
            </a:r>
            <a:r>
              <a:rPr lang="en-US" dirty="0"/>
              <a:t>coloring (mottling)</a:t>
            </a:r>
          </a:p>
          <a:p>
            <a:pPr lvl="1"/>
            <a:r>
              <a:rPr lang="en-US" dirty="0"/>
              <a:t>Diarrhea</a:t>
            </a:r>
          </a:p>
          <a:p>
            <a:pPr lvl="1"/>
            <a:r>
              <a:rPr lang="en-US" dirty="0"/>
              <a:t>Excessive crying or high-pitched crying</a:t>
            </a:r>
          </a:p>
          <a:p>
            <a:pPr lvl="1"/>
            <a:r>
              <a:rPr lang="en-US" dirty="0"/>
              <a:t>Excessive sucking</a:t>
            </a:r>
          </a:p>
          <a:p>
            <a:pPr lvl="1"/>
            <a:r>
              <a:rPr lang="en-US" dirty="0"/>
              <a:t>Fever</a:t>
            </a:r>
          </a:p>
          <a:p>
            <a:pPr lvl="1"/>
            <a:r>
              <a:rPr lang="en-US" dirty="0"/>
              <a:t>Hyperactive reflexes</a:t>
            </a:r>
          </a:p>
          <a:p>
            <a:pPr lvl="1"/>
            <a:r>
              <a:rPr lang="en-US" dirty="0"/>
              <a:t>Increased muscle tone</a:t>
            </a:r>
          </a:p>
          <a:p>
            <a:pPr lvl="1"/>
            <a:r>
              <a:rPr lang="en-US" dirty="0"/>
              <a:t>Irritability</a:t>
            </a:r>
          </a:p>
          <a:p>
            <a:endParaRPr lang="en-US" sz="2000" dirty="0"/>
          </a:p>
        </p:txBody>
      </p:sp>
      <p:sp>
        <p:nvSpPr>
          <p:cNvPr id="5" name="Content Placeholder 4"/>
          <p:cNvSpPr>
            <a:spLocks noGrp="1"/>
          </p:cNvSpPr>
          <p:nvPr>
            <p:ph sz="quarter" idx="4"/>
          </p:nvPr>
        </p:nvSpPr>
        <p:spPr>
          <a:xfrm>
            <a:off x="5088384" y="2396359"/>
            <a:ext cx="4185617" cy="3645003"/>
          </a:xfrm>
        </p:spPr>
        <p:txBody>
          <a:bodyPr>
            <a:normAutofit/>
          </a:bodyPr>
          <a:lstStyle/>
          <a:p>
            <a:r>
              <a:rPr lang="en-US" sz="1700" dirty="0" smtClean="0"/>
              <a:t>Poor </a:t>
            </a:r>
            <a:r>
              <a:rPr lang="en-US" sz="1700" dirty="0"/>
              <a:t>feeding</a:t>
            </a:r>
          </a:p>
          <a:p>
            <a:r>
              <a:rPr lang="en-US" sz="1700" dirty="0"/>
              <a:t>Rapid breathing</a:t>
            </a:r>
          </a:p>
          <a:p>
            <a:r>
              <a:rPr lang="en-US" sz="1700" dirty="0"/>
              <a:t>Seizures</a:t>
            </a:r>
          </a:p>
          <a:p>
            <a:r>
              <a:rPr lang="en-US" sz="1700" dirty="0"/>
              <a:t>Sleep problems</a:t>
            </a:r>
          </a:p>
          <a:p>
            <a:r>
              <a:rPr lang="en-US" sz="1700" dirty="0"/>
              <a:t>Slow weight gain</a:t>
            </a:r>
          </a:p>
          <a:p>
            <a:r>
              <a:rPr lang="en-US" sz="1700" dirty="0"/>
              <a:t>Stuffy nose, sneezing</a:t>
            </a:r>
          </a:p>
          <a:p>
            <a:r>
              <a:rPr lang="en-US" sz="1700" dirty="0"/>
              <a:t>Sweating</a:t>
            </a:r>
          </a:p>
          <a:p>
            <a:r>
              <a:rPr lang="en-US" sz="1700" dirty="0"/>
              <a:t>Trembling (tremors)</a:t>
            </a:r>
          </a:p>
          <a:p>
            <a:r>
              <a:rPr lang="en-US" sz="1700" dirty="0"/>
              <a:t>Vomiting</a:t>
            </a:r>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57089" y="2674064"/>
            <a:ext cx="2191901" cy="1361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797169" y="6435969"/>
            <a:ext cx="2133600" cy="184666"/>
          </a:xfrm>
          <a:prstGeom prst="rect">
            <a:avLst/>
          </a:prstGeom>
          <a:noFill/>
        </p:spPr>
        <p:txBody>
          <a:bodyPr wrap="square" rtlCol="0">
            <a:spAutoFit/>
          </a:bodyPr>
          <a:lstStyle/>
          <a:p>
            <a:r>
              <a:rPr lang="en-US" sz="600" dirty="0" smtClean="0"/>
              <a:t>(Ibid)</a:t>
            </a:r>
            <a:endParaRPr lang="en-US" sz="600" dirty="0"/>
          </a:p>
        </p:txBody>
      </p:sp>
    </p:spTree>
    <p:extLst>
      <p:ext uri="{BB962C8B-B14F-4D97-AF65-F5344CB8AC3E}">
        <p14:creationId xmlns:p14="http://schemas.microsoft.com/office/powerpoint/2010/main" val="120541128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Kentucky prevalence </a:t>
            </a:r>
            <a:r>
              <a:rPr lang="en-US" dirty="0" smtClean="0"/>
              <a:t>data</a:t>
            </a:r>
            <a:endParaRPr lang="en-US" dirty="0"/>
          </a:p>
        </p:txBody>
      </p:sp>
      <p:sp>
        <p:nvSpPr>
          <p:cNvPr id="3" name="Content Placeholder 2"/>
          <p:cNvSpPr>
            <a:spLocks noGrp="1"/>
          </p:cNvSpPr>
          <p:nvPr>
            <p:ph idx="1"/>
          </p:nvPr>
        </p:nvSpPr>
        <p:spPr>
          <a:xfrm>
            <a:off x="677334" y="1639615"/>
            <a:ext cx="8596668" cy="4401748"/>
          </a:xfrm>
        </p:spPr>
        <p:txBody>
          <a:bodyPr>
            <a:normAutofit fontScale="92500" lnSpcReduction="10000"/>
          </a:bodyPr>
          <a:lstStyle/>
          <a:p>
            <a:r>
              <a:rPr lang="en-US" dirty="0"/>
              <a:t>In Kentucky, the prevalence of substance-exposed infants (SEI) and mothers abusing substances during pregnancy is unknown. </a:t>
            </a:r>
            <a:endParaRPr lang="en-US" dirty="0" smtClean="0"/>
          </a:p>
          <a:p>
            <a:r>
              <a:rPr lang="en-US" dirty="0" smtClean="0"/>
              <a:t>Estimates </a:t>
            </a:r>
            <a:r>
              <a:rPr lang="en-US" dirty="0"/>
              <a:t>from prevalence studies in other nearby states and from Kentucky hospitals doing universal screening would suggest at least 10% and up to 60% of newborns are drug exposed due to substance abuse during pregnancy. [This does not include smoking rates]. </a:t>
            </a:r>
            <a:endParaRPr lang="en-US" dirty="0" smtClean="0"/>
          </a:p>
          <a:p>
            <a:r>
              <a:rPr lang="en-US" dirty="0" smtClean="0"/>
              <a:t>However</a:t>
            </a:r>
            <a:r>
              <a:rPr lang="en-US" dirty="0"/>
              <a:t>, only a portion of these infants will develop withdrawal symptoms (Neonatal Abstinence Syndrome, NAS), and many of those will not develop symptoms during the typical 48 </a:t>
            </a:r>
            <a:r>
              <a:rPr lang="en-US" dirty="0" err="1"/>
              <a:t>hrs</a:t>
            </a:r>
            <a:r>
              <a:rPr lang="en-US" dirty="0"/>
              <a:t> of hospitalization after birth. </a:t>
            </a:r>
            <a:endParaRPr lang="en-US" dirty="0" smtClean="0"/>
          </a:p>
          <a:p>
            <a:r>
              <a:rPr lang="en-US" dirty="0"/>
              <a:t>It is difficult to know if we should worry more about the </a:t>
            </a:r>
            <a:r>
              <a:rPr lang="en-US" dirty="0" smtClean="0"/>
              <a:t>babies </a:t>
            </a:r>
            <a:r>
              <a:rPr lang="en-US" dirty="0"/>
              <a:t>who develop NAS and get treated in an NICU, and have opportunities for intervention, or those who never have symptoms and never get flagged as being at risk. </a:t>
            </a:r>
            <a:endParaRPr lang="en-US" dirty="0" smtClean="0"/>
          </a:p>
          <a:p>
            <a:r>
              <a:rPr lang="en-US" dirty="0" smtClean="0"/>
              <a:t>That </a:t>
            </a:r>
            <a:r>
              <a:rPr lang="en-US" dirty="0"/>
              <a:t>being said, diagnoses of NAS in Kentucky have risen exponentially over the last decade – from 29 in 2000 to 730 in 2011 (CHFS, 2012). While some of this can be attributable to better recognition and coding, there is no denying this dramatic increase. </a:t>
            </a:r>
          </a:p>
        </p:txBody>
      </p:sp>
      <p:sp>
        <p:nvSpPr>
          <p:cNvPr id="4" name="Footer Placeholder 3"/>
          <p:cNvSpPr>
            <a:spLocks noGrp="1"/>
          </p:cNvSpPr>
          <p:nvPr>
            <p:ph type="ftr" sz="quarter" idx="11"/>
          </p:nvPr>
        </p:nvSpPr>
        <p:spPr/>
        <p:txBody>
          <a:bodyPr/>
          <a:lstStyle/>
          <a:p>
            <a:r>
              <a:rPr lang="en-US" dirty="0" smtClean="0"/>
              <a:t>© 2016 KVC Behavioral Healthcare Kentucky All Rights Reserved</a:t>
            </a:r>
            <a:endParaRPr lang="en-US" dirty="0"/>
          </a:p>
        </p:txBody>
      </p:sp>
      <p:sp>
        <p:nvSpPr>
          <p:cNvPr id="5" name="TextBox 4"/>
          <p:cNvSpPr txBox="1"/>
          <p:nvPr/>
        </p:nvSpPr>
        <p:spPr>
          <a:xfrm>
            <a:off x="740980" y="6463863"/>
            <a:ext cx="6747641" cy="184666"/>
          </a:xfrm>
          <a:prstGeom prst="rect">
            <a:avLst/>
          </a:prstGeom>
          <a:noFill/>
        </p:spPr>
        <p:txBody>
          <a:bodyPr wrap="square" rtlCol="0">
            <a:spAutoFit/>
          </a:bodyPr>
          <a:lstStyle/>
          <a:p>
            <a:r>
              <a:rPr lang="en-US" sz="600" dirty="0"/>
              <a:t>http://chfs.ky.gov/NR/rdonlyres/7184AED9-2F8C-44DD-8BA7-A9683A3CB70E/0/FinalMaternalandInfantSubstanceAbuseWhitepaperfinalwithref103112.pdf</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1529" y="194436"/>
            <a:ext cx="2944053" cy="12654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2362398"/>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
            </a:r>
            <a:r>
              <a:rPr lang="en-US" dirty="0" smtClean="0"/>
              <a:t>edication </a:t>
            </a:r>
            <a:r>
              <a:rPr lang="en-US" dirty="0"/>
              <a:t>A</a:t>
            </a:r>
            <a:r>
              <a:rPr lang="en-US" dirty="0" smtClean="0"/>
              <a:t>ssisted </a:t>
            </a:r>
            <a:r>
              <a:rPr lang="en-US" dirty="0"/>
              <a:t>T</a:t>
            </a:r>
            <a:r>
              <a:rPr lang="en-US" dirty="0" smtClean="0"/>
              <a:t>reatment </a:t>
            </a:r>
            <a:r>
              <a:rPr lang="en-US" dirty="0"/>
              <a:t>(MAT) </a:t>
            </a:r>
          </a:p>
        </p:txBody>
      </p:sp>
      <p:sp>
        <p:nvSpPr>
          <p:cNvPr id="3" name="Content Placeholder 2"/>
          <p:cNvSpPr>
            <a:spLocks noGrp="1"/>
          </p:cNvSpPr>
          <p:nvPr>
            <p:ph idx="1"/>
          </p:nvPr>
        </p:nvSpPr>
        <p:spPr>
          <a:xfrm>
            <a:off x="677334" y="2016369"/>
            <a:ext cx="8596668" cy="4024993"/>
          </a:xfrm>
        </p:spPr>
        <p:txBody>
          <a:bodyPr/>
          <a:lstStyle/>
          <a:p>
            <a:r>
              <a:rPr lang="en-US" dirty="0"/>
              <a:t>Medication-assisted treatment (MAT), including opioid treatment programs (OTPs), combines behavioral therapy and medications to treat substance use disorders.</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6" name="TextBox 5"/>
          <p:cNvSpPr txBox="1"/>
          <p:nvPr/>
        </p:nvSpPr>
        <p:spPr>
          <a:xfrm>
            <a:off x="785446" y="6434518"/>
            <a:ext cx="5498124" cy="184666"/>
          </a:xfrm>
          <a:prstGeom prst="rect">
            <a:avLst/>
          </a:prstGeom>
          <a:noFill/>
        </p:spPr>
        <p:txBody>
          <a:bodyPr wrap="square" rtlCol="0">
            <a:spAutoFit/>
          </a:bodyPr>
          <a:lstStyle/>
          <a:p>
            <a:r>
              <a:rPr lang="en-US" sz="600" dirty="0"/>
              <a:t>http://www.samhsa.gov/medication-assisted-treatment</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031" y="2949819"/>
            <a:ext cx="2581275" cy="285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3582371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Medications that are currently available for MAT</a:t>
            </a:r>
          </a:p>
        </p:txBody>
      </p:sp>
      <p:sp>
        <p:nvSpPr>
          <p:cNvPr id="7" name="Text Placeholder 6"/>
          <p:cNvSpPr>
            <a:spLocks noGrp="1"/>
          </p:cNvSpPr>
          <p:nvPr>
            <p:ph type="body" idx="1"/>
          </p:nvPr>
        </p:nvSpPr>
        <p:spPr/>
        <p:txBody>
          <a:bodyPr/>
          <a:lstStyle/>
          <a:p>
            <a:r>
              <a:rPr lang="en-US" u="sng" dirty="0" smtClean="0"/>
              <a:t>Opioid Dependency</a:t>
            </a:r>
            <a:endParaRPr lang="en-US" u="sng" dirty="0"/>
          </a:p>
        </p:txBody>
      </p:sp>
      <p:sp>
        <p:nvSpPr>
          <p:cNvPr id="5" name="Content Placeholder 4"/>
          <p:cNvSpPr>
            <a:spLocks noGrp="1"/>
          </p:cNvSpPr>
          <p:nvPr>
            <p:ph sz="half" idx="2"/>
          </p:nvPr>
        </p:nvSpPr>
        <p:spPr/>
        <p:txBody>
          <a:bodyPr/>
          <a:lstStyle/>
          <a:p>
            <a:r>
              <a:rPr lang="en-US" dirty="0"/>
              <a:t>Buprenorphine</a:t>
            </a:r>
          </a:p>
          <a:p>
            <a:r>
              <a:rPr lang="en-US" dirty="0"/>
              <a:t>Methadone</a:t>
            </a:r>
          </a:p>
          <a:p>
            <a:r>
              <a:rPr lang="en-US" dirty="0"/>
              <a:t>Naltrexone</a:t>
            </a:r>
          </a:p>
          <a:p>
            <a:r>
              <a:rPr lang="en-US" dirty="0"/>
              <a:t>Naloxone </a:t>
            </a:r>
          </a:p>
        </p:txBody>
      </p:sp>
      <p:sp>
        <p:nvSpPr>
          <p:cNvPr id="8" name="Text Placeholder 7"/>
          <p:cNvSpPr>
            <a:spLocks noGrp="1"/>
          </p:cNvSpPr>
          <p:nvPr>
            <p:ph type="body" sz="quarter" idx="3"/>
          </p:nvPr>
        </p:nvSpPr>
        <p:spPr/>
        <p:txBody>
          <a:bodyPr/>
          <a:lstStyle/>
          <a:p>
            <a:r>
              <a:rPr lang="en-US" u="sng" dirty="0" smtClean="0"/>
              <a:t>Alcohol Use </a:t>
            </a:r>
            <a:endParaRPr lang="en-US" u="sng" dirty="0"/>
          </a:p>
        </p:txBody>
      </p:sp>
      <p:sp>
        <p:nvSpPr>
          <p:cNvPr id="9" name="Content Placeholder 8"/>
          <p:cNvSpPr>
            <a:spLocks noGrp="1"/>
          </p:cNvSpPr>
          <p:nvPr>
            <p:ph sz="quarter" idx="4"/>
          </p:nvPr>
        </p:nvSpPr>
        <p:spPr/>
        <p:txBody>
          <a:bodyPr/>
          <a:lstStyle/>
          <a:p>
            <a:r>
              <a:rPr lang="en-US" dirty="0"/>
              <a:t>Disulfiram</a:t>
            </a:r>
          </a:p>
          <a:p>
            <a:r>
              <a:rPr lang="en-US" dirty="0" err="1" smtClean="0"/>
              <a:t>Acamprosate</a:t>
            </a:r>
            <a:endParaRPr lang="en-US" dirty="0" smtClean="0"/>
          </a:p>
          <a:p>
            <a:r>
              <a:rPr lang="en-US" dirty="0"/>
              <a:t>Naltrexone</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10" name="TextBox 9"/>
          <p:cNvSpPr txBox="1"/>
          <p:nvPr/>
        </p:nvSpPr>
        <p:spPr>
          <a:xfrm>
            <a:off x="726830" y="6447692"/>
            <a:ext cx="5099539" cy="184666"/>
          </a:xfrm>
          <a:prstGeom prst="rect">
            <a:avLst/>
          </a:prstGeom>
          <a:noFill/>
        </p:spPr>
        <p:txBody>
          <a:bodyPr wrap="square" rtlCol="0">
            <a:spAutoFit/>
          </a:bodyPr>
          <a:lstStyle/>
          <a:p>
            <a:r>
              <a:rPr lang="en-US" sz="600" dirty="0"/>
              <a:t>http://www.samhsa.gov/medication-assisted-treatment/treatment#medications-used-in-mat</a:t>
            </a:r>
          </a:p>
        </p:txBody>
      </p:sp>
    </p:spTree>
    <p:extLst>
      <p:ext uri="{BB962C8B-B14F-4D97-AF65-F5344CB8AC3E}">
        <p14:creationId xmlns:p14="http://schemas.microsoft.com/office/powerpoint/2010/main" val="3621390805"/>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22738"/>
            <a:ext cx="8596668" cy="1477108"/>
          </a:xfrm>
        </p:spPr>
        <p:txBody>
          <a:bodyPr>
            <a:normAutofit/>
          </a:bodyPr>
          <a:lstStyle/>
          <a:p>
            <a:r>
              <a:rPr lang="en-US" dirty="0"/>
              <a:t>Locations of current facilities for Opioid Treatment Program (OTP)</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3076"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61999" y="1846440"/>
            <a:ext cx="8400837" cy="4194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761999" y="1359877"/>
            <a:ext cx="7760677" cy="369332"/>
          </a:xfrm>
          <a:prstGeom prst="rect">
            <a:avLst/>
          </a:prstGeom>
          <a:noFill/>
        </p:spPr>
        <p:txBody>
          <a:bodyPr wrap="square" rtlCol="0">
            <a:spAutoFit/>
          </a:bodyPr>
          <a:lstStyle/>
          <a:p>
            <a:r>
              <a:rPr lang="en-US" dirty="0">
                <a:solidFill>
                  <a:srgbClr val="7030A0"/>
                </a:solidFill>
              </a:rPr>
              <a:t>http://dpt2.samhsa.gov/treatment/directory.aspx</a:t>
            </a:r>
          </a:p>
        </p:txBody>
      </p:sp>
    </p:spTree>
    <p:extLst>
      <p:ext uri="{BB962C8B-B14F-4D97-AF65-F5344CB8AC3E}">
        <p14:creationId xmlns:p14="http://schemas.microsoft.com/office/powerpoint/2010/main" val="30359931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How to find Evidence-Based Interventions</a:t>
            </a:r>
            <a:endParaRPr lang="en-US" dirty="0"/>
          </a:p>
        </p:txBody>
      </p:sp>
      <p:sp>
        <p:nvSpPr>
          <p:cNvPr id="4" name="Content Placeholder 3"/>
          <p:cNvSpPr>
            <a:spLocks noGrp="1"/>
          </p:cNvSpPr>
          <p:nvPr>
            <p:ph idx="1"/>
          </p:nvPr>
        </p:nvSpPr>
        <p:spPr/>
        <p:txBody>
          <a:bodyPr/>
          <a:lstStyle/>
          <a:p>
            <a:r>
              <a:rPr lang="en-US" dirty="0"/>
              <a:t> </a:t>
            </a:r>
            <a:r>
              <a:rPr lang="en-US" sz="2400" u="sng" dirty="0" smtClean="0"/>
              <a:t>http</a:t>
            </a:r>
            <a:r>
              <a:rPr lang="en-US" sz="2400" u="sng" dirty="0"/>
              <a:t>://</a:t>
            </a:r>
            <a:r>
              <a:rPr lang="en-US" sz="2400" u="sng" dirty="0" smtClean="0"/>
              <a:t>www.nrepp.samhsa.gov</a:t>
            </a:r>
          </a:p>
          <a:p>
            <a:endParaRPr lang="en-US" u="sng" dirty="0"/>
          </a:p>
          <a:p>
            <a:r>
              <a:rPr lang="en-US" sz="2000" dirty="0" smtClean="0"/>
              <a:t>Type in a specific intervention or symptom (alcohol) and search</a:t>
            </a:r>
          </a:p>
          <a:p>
            <a:r>
              <a:rPr lang="en-US" sz="2000" dirty="0" smtClean="0"/>
              <a:t>The search will reveal names and descriptions of evidence-based interventions for that symptom</a:t>
            </a:r>
          </a:p>
          <a:p>
            <a:pPr lvl="1"/>
            <a:r>
              <a:rPr lang="en-US" sz="2000" dirty="0" smtClean="0"/>
              <a:t>If you search alcohol…..160 different interventions are found. </a:t>
            </a:r>
            <a:endParaRPr lang="en-US" u="sng" dirty="0" smtClean="0"/>
          </a:p>
          <a:p>
            <a:endParaRPr lang="en-US" u="sng" dirty="0" smtClean="0"/>
          </a:p>
          <a:p>
            <a:pPr lvl="1"/>
            <a:endParaRPr lang="en-US" u="sng" dirty="0"/>
          </a:p>
          <a:p>
            <a:endParaRPr lang="en-US" u="sng" dirty="0" smtClean="0"/>
          </a:p>
          <a:p>
            <a:pPr marL="0" indent="0">
              <a:buNone/>
            </a:pPr>
            <a:endParaRPr lang="en-US" dirty="0" err="1" smtClean="0"/>
          </a:p>
        </p:txBody>
      </p:sp>
      <p:sp>
        <p:nvSpPr>
          <p:cNvPr id="2" name="Footer Placeholder 1"/>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4189892341"/>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Suboxone</a:t>
            </a:r>
            <a:r>
              <a:rPr lang="en-US" dirty="0"/>
              <a:t> </a:t>
            </a:r>
            <a:r>
              <a:rPr lang="en-US" dirty="0" smtClean="0"/>
              <a:t>Locator </a:t>
            </a:r>
            <a:r>
              <a:rPr lang="en-US" dirty="0"/>
              <a:t>(SAMHSA) </a:t>
            </a:r>
          </a:p>
        </p:txBody>
      </p:sp>
      <p:sp>
        <p:nvSpPr>
          <p:cNvPr id="3" name="Content Placeholder 2"/>
          <p:cNvSpPr>
            <a:spLocks noGrp="1"/>
          </p:cNvSpPr>
          <p:nvPr>
            <p:ph idx="1"/>
          </p:nvPr>
        </p:nvSpPr>
        <p:spPr/>
        <p:txBody>
          <a:bodyPr/>
          <a:lstStyle/>
          <a:p>
            <a:r>
              <a:rPr lang="en-US" dirty="0">
                <a:hlinkClick r:id="rId3"/>
              </a:rPr>
              <a:t>http://</a:t>
            </a:r>
            <a:r>
              <a:rPr lang="en-US" dirty="0" smtClean="0">
                <a:hlinkClick r:id="rId3"/>
              </a:rPr>
              <a:t>www.samhsa.gov/medication-assisted-treatment/physician-program-data/treatment-physician-locator</a:t>
            </a:r>
            <a:endParaRPr lang="en-US" dirty="0" smtClean="0"/>
          </a:p>
          <a:p>
            <a:endParaRPr lang="en-US" dirty="0"/>
          </a:p>
          <a:p>
            <a:r>
              <a:rPr lang="en-US" dirty="0" smtClean="0"/>
              <a:t>SAMHSA has a website that allows you to search for </a:t>
            </a:r>
            <a:r>
              <a:rPr lang="en-US" dirty="0" err="1" smtClean="0"/>
              <a:t>Suboxone</a:t>
            </a:r>
            <a:r>
              <a:rPr lang="en-US" dirty="0" smtClean="0"/>
              <a:t> Programs around the country. </a:t>
            </a:r>
          </a:p>
          <a:p>
            <a:endParaRPr lang="en-US" dirty="0"/>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146207441"/>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Kentucky </a:t>
            </a:r>
            <a:r>
              <a:rPr lang="en-US" dirty="0" smtClean="0"/>
              <a:t>Prevalence </a:t>
            </a:r>
            <a:r>
              <a:rPr lang="en-US" dirty="0"/>
              <a:t>D</a:t>
            </a:r>
            <a:r>
              <a:rPr lang="en-US" dirty="0" smtClean="0"/>
              <a:t>ata</a:t>
            </a:r>
            <a:endParaRPr lang="en-US" dirty="0"/>
          </a:p>
        </p:txBody>
      </p:sp>
      <p:sp>
        <p:nvSpPr>
          <p:cNvPr id="3" name="Content Placeholder 2"/>
          <p:cNvSpPr>
            <a:spLocks noGrp="1"/>
          </p:cNvSpPr>
          <p:nvPr>
            <p:ph idx="1"/>
          </p:nvPr>
        </p:nvSpPr>
        <p:spPr>
          <a:xfrm>
            <a:off x="677334" y="1504335"/>
            <a:ext cx="8596668" cy="4537027"/>
          </a:xfrm>
        </p:spPr>
        <p:txBody>
          <a:bodyPr>
            <a:normAutofit fontScale="92500" lnSpcReduction="10000"/>
          </a:bodyPr>
          <a:lstStyle/>
          <a:p>
            <a:r>
              <a:rPr lang="en-US" dirty="0"/>
              <a:t>Kentucky has higher rates of illicit opioid use than </a:t>
            </a:r>
            <a:r>
              <a:rPr lang="en-US" dirty="0" smtClean="0"/>
              <a:t>the nation </a:t>
            </a:r>
            <a:r>
              <a:rPr lang="en-US" dirty="0"/>
              <a:t>for all age </a:t>
            </a:r>
            <a:r>
              <a:rPr lang="en-US" dirty="0" smtClean="0"/>
              <a:t>groups.</a:t>
            </a:r>
          </a:p>
          <a:p>
            <a:r>
              <a:rPr lang="en-US" dirty="0" smtClean="0"/>
              <a:t>The </a:t>
            </a:r>
            <a:r>
              <a:rPr lang="en-US" dirty="0"/>
              <a:t>highest use was among 18-25 year olds: </a:t>
            </a:r>
            <a:r>
              <a:rPr lang="en-US" dirty="0" smtClean="0"/>
              <a:t>the Kentucky </a:t>
            </a:r>
            <a:r>
              <a:rPr lang="en-US" dirty="0"/>
              <a:t>rate (15.4%) was 26% </a:t>
            </a:r>
            <a:r>
              <a:rPr lang="en-US" dirty="0" smtClean="0"/>
              <a:t>higher </a:t>
            </a:r>
            <a:r>
              <a:rPr lang="en-US" dirty="0"/>
              <a:t>than </a:t>
            </a:r>
            <a:r>
              <a:rPr lang="en-US" dirty="0" smtClean="0"/>
              <a:t>the national </a:t>
            </a:r>
            <a:r>
              <a:rPr lang="en-US" dirty="0"/>
              <a:t>rate (11.9%).</a:t>
            </a:r>
          </a:p>
          <a:p>
            <a:r>
              <a:rPr lang="en-US" dirty="0" smtClean="0"/>
              <a:t>Among </a:t>
            </a:r>
            <a:r>
              <a:rPr lang="en-US" dirty="0"/>
              <a:t>high school age youth (12-17), the </a:t>
            </a:r>
            <a:r>
              <a:rPr lang="en-US" dirty="0" smtClean="0"/>
              <a:t>Kentucky rate </a:t>
            </a:r>
            <a:r>
              <a:rPr lang="en-US" dirty="0"/>
              <a:t>(7.7%) was 17% higher than the national </a:t>
            </a:r>
            <a:r>
              <a:rPr lang="en-US" dirty="0" smtClean="0"/>
              <a:t>rate (6.5%).</a:t>
            </a:r>
          </a:p>
          <a:p>
            <a:r>
              <a:rPr lang="en-US" dirty="0"/>
              <a:t>Between 2003 and 2010, the largest </a:t>
            </a:r>
            <a:r>
              <a:rPr lang="en-US" dirty="0" smtClean="0"/>
              <a:t>percentage increases </a:t>
            </a:r>
            <a:r>
              <a:rPr lang="en-US" dirty="0"/>
              <a:t>in drug prescription rates were </a:t>
            </a:r>
            <a:r>
              <a:rPr lang="en-US" dirty="0" smtClean="0"/>
              <a:t>for Hydrocodone </a:t>
            </a:r>
            <a:r>
              <a:rPr lang="en-US" dirty="0"/>
              <a:t>(27%) and Oxycodone (49</a:t>
            </a:r>
            <a:r>
              <a:rPr lang="en-US" dirty="0" smtClean="0"/>
              <a:t>%).</a:t>
            </a:r>
          </a:p>
          <a:p>
            <a:r>
              <a:rPr lang="en-US" dirty="0" smtClean="0"/>
              <a:t>Hydrocodone </a:t>
            </a:r>
            <a:r>
              <a:rPr lang="en-US" dirty="0"/>
              <a:t>rates increased from 579 per </a:t>
            </a:r>
            <a:r>
              <a:rPr lang="en-US" dirty="0" smtClean="0"/>
              <a:t>1,000 in  </a:t>
            </a:r>
            <a:r>
              <a:rPr lang="en-US" dirty="0"/>
              <a:t>2003 to 736 per 1,000 in 2010. This is an </a:t>
            </a:r>
            <a:r>
              <a:rPr lang="en-US" dirty="0" smtClean="0"/>
              <a:t>annual percentage </a:t>
            </a:r>
            <a:r>
              <a:rPr lang="en-US" dirty="0"/>
              <a:t>increase of 3.4%. Oxycodone </a:t>
            </a:r>
            <a:r>
              <a:rPr lang="en-US" dirty="0" smtClean="0"/>
              <a:t>rates increased </a:t>
            </a:r>
            <a:r>
              <a:rPr lang="en-US" dirty="0"/>
              <a:t>from 135 per 1,000 to 200 per 1,000 </a:t>
            </a:r>
            <a:r>
              <a:rPr lang="en-US" dirty="0" smtClean="0"/>
              <a:t>between 2003 </a:t>
            </a:r>
            <a:r>
              <a:rPr lang="en-US" dirty="0"/>
              <a:t>and 2010. This is an annual percentage increase </a:t>
            </a:r>
            <a:r>
              <a:rPr lang="en-US" dirty="0" smtClean="0"/>
              <a:t>of 6.1</a:t>
            </a:r>
            <a:r>
              <a:rPr lang="en-US" dirty="0"/>
              <a:t>%.</a:t>
            </a:r>
          </a:p>
          <a:p>
            <a:r>
              <a:rPr lang="en-US" dirty="0" smtClean="0"/>
              <a:t>Alprazolam </a:t>
            </a:r>
            <a:r>
              <a:rPr lang="en-US" dirty="0"/>
              <a:t>prescription rates increased from </a:t>
            </a:r>
            <a:r>
              <a:rPr lang="en-US" dirty="0" smtClean="0"/>
              <a:t>196 per </a:t>
            </a:r>
            <a:r>
              <a:rPr lang="en-US" dirty="0"/>
              <a:t>1,000 in 2003 to 217 per 1,000 in 2010. This is </a:t>
            </a:r>
            <a:r>
              <a:rPr lang="en-US" dirty="0" smtClean="0"/>
              <a:t>a modest </a:t>
            </a:r>
            <a:r>
              <a:rPr lang="en-US" dirty="0"/>
              <a:t>increase of 11% during the eight-year period.</a:t>
            </a:r>
          </a:p>
          <a:p>
            <a:r>
              <a:rPr lang="en-US" dirty="0"/>
              <a:t>Diazepam prescription rates decreased from 102 </a:t>
            </a:r>
            <a:r>
              <a:rPr lang="en-US" dirty="0" smtClean="0"/>
              <a:t>per 1,000 </a:t>
            </a:r>
            <a:r>
              <a:rPr lang="en-US" dirty="0"/>
              <a:t>in 2003 to 95 per 1,000 in 2010. This is a </a:t>
            </a:r>
            <a:r>
              <a:rPr lang="en-US" dirty="0" smtClean="0"/>
              <a:t>modest decrease </a:t>
            </a:r>
            <a:r>
              <a:rPr lang="en-US" dirty="0"/>
              <a:t>of 7% during the eight-year period.</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3531" y="264009"/>
            <a:ext cx="2322485" cy="9982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59981786"/>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Kentucky Prevalence Data</a:t>
            </a:r>
          </a:p>
        </p:txBody>
      </p:sp>
      <p:sp>
        <p:nvSpPr>
          <p:cNvPr id="3" name="Content Placeholder 2"/>
          <p:cNvSpPr>
            <a:spLocks noGrp="1"/>
          </p:cNvSpPr>
          <p:nvPr>
            <p:ph idx="1"/>
          </p:nvPr>
        </p:nvSpPr>
        <p:spPr>
          <a:xfrm>
            <a:off x="677334" y="1799303"/>
            <a:ext cx="8596668" cy="4242059"/>
          </a:xfrm>
        </p:spPr>
        <p:txBody>
          <a:bodyPr>
            <a:normAutofit/>
          </a:bodyPr>
          <a:lstStyle/>
          <a:p>
            <a:r>
              <a:rPr lang="en-US" dirty="0"/>
              <a:t>From 1999 to 2008, treatment admissions with </a:t>
            </a:r>
            <a:r>
              <a:rPr lang="en-US" dirty="0" smtClean="0"/>
              <a:t>opiates as </a:t>
            </a:r>
            <a:r>
              <a:rPr lang="en-US" dirty="0"/>
              <a:t>the primary substance dramatically rose from 1 </a:t>
            </a:r>
            <a:r>
              <a:rPr lang="en-US" dirty="0" smtClean="0"/>
              <a:t>per 10,000 </a:t>
            </a:r>
            <a:r>
              <a:rPr lang="en-US" dirty="0"/>
              <a:t>to 10 per 10,000. This is a 900% increase </a:t>
            </a:r>
            <a:r>
              <a:rPr lang="en-US" dirty="0" smtClean="0"/>
              <a:t>during the </a:t>
            </a:r>
            <a:r>
              <a:rPr lang="en-US" dirty="0"/>
              <a:t>10-year period.</a:t>
            </a:r>
          </a:p>
          <a:p>
            <a:r>
              <a:rPr lang="en-US" dirty="0" smtClean="0"/>
              <a:t>From </a:t>
            </a:r>
            <a:r>
              <a:rPr lang="en-US" dirty="0"/>
              <a:t>1999 to 2008, the age-adjusted drug </a:t>
            </a:r>
            <a:r>
              <a:rPr lang="en-US" dirty="0" smtClean="0"/>
              <a:t>overdose mortality </a:t>
            </a:r>
            <a:r>
              <a:rPr lang="en-US" dirty="0"/>
              <a:t>rate increased from 5 per 100,000 to 18 </a:t>
            </a:r>
            <a:r>
              <a:rPr lang="en-US" dirty="0" smtClean="0"/>
              <a:t>per 100,000</a:t>
            </a:r>
            <a:r>
              <a:rPr lang="en-US" dirty="0"/>
              <a:t>. This is a 260% increase during the </a:t>
            </a:r>
            <a:r>
              <a:rPr lang="en-US" dirty="0" smtClean="0"/>
              <a:t>10-year period</a:t>
            </a:r>
            <a:r>
              <a:rPr lang="en-US" dirty="0"/>
              <a:t>.</a:t>
            </a:r>
          </a:p>
          <a:p>
            <a:r>
              <a:rPr lang="en-US" dirty="0" smtClean="0"/>
              <a:t>Treatment </a:t>
            </a:r>
            <a:r>
              <a:rPr lang="en-US" dirty="0"/>
              <a:t>admissions and drug overdose </a:t>
            </a:r>
            <a:r>
              <a:rPr lang="en-US" dirty="0" smtClean="0"/>
              <a:t>mortality followed </a:t>
            </a:r>
            <a:r>
              <a:rPr lang="en-US" dirty="0"/>
              <a:t>virtually identical patterns with steep </a:t>
            </a:r>
            <a:r>
              <a:rPr lang="en-US" dirty="0" smtClean="0"/>
              <a:t>increases from </a:t>
            </a:r>
            <a:r>
              <a:rPr lang="en-US" dirty="0"/>
              <a:t>1999 to 2003 and a slight dip in 2004 followed </a:t>
            </a:r>
            <a:r>
              <a:rPr lang="en-US" dirty="0" smtClean="0"/>
              <a:t>by continued </a:t>
            </a:r>
            <a:r>
              <a:rPr lang="en-US" dirty="0"/>
              <a:t>increases from 2005 to 2008</a:t>
            </a:r>
            <a:r>
              <a:rPr lang="en-US" dirty="0" smtClean="0"/>
              <a:t>.</a:t>
            </a:r>
          </a:p>
          <a:p>
            <a:r>
              <a:rPr lang="en-US" dirty="0"/>
              <a:t>Drug overdose mortality rates were similar </a:t>
            </a:r>
            <a:r>
              <a:rPr lang="en-US" dirty="0" smtClean="0"/>
              <a:t>between Kentucky </a:t>
            </a:r>
            <a:r>
              <a:rPr lang="en-US" dirty="0"/>
              <a:t>and the US until Kentucky diverged in </a:t>
            </a:r>
            <a:r>
              <a:rPr lang="en-US" dirty="0" smtClean="0"/>
              <a:t>2001 with </a:t>
            </a:r>
            <a:r>
              <a:rPr lang="en-US" dirty="0"/>
              <a:t>a 42% increase from 2000 to 2001 compared to </a:t>
            </a:r>
            <a:r>
              <a:rPr lang="en-US" dirty="0" smtClean="0"/>
              <a:t>a 10</a:t>
            </a:r>
            <a:r>
              <a:rPr lang="en-US" dirty="0"/>
              <a:t>% increase for the US.</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766916" y="6415548"/>
            <a:ext cx="6046839" cy="184666"/>
          </a:xfrm>
          <a:prstGeom prst="rect">
            <a:avLst/>
          </a:prstGeom>
          <a:noFill/>
        </p:spPr>
        <p:txBody>
          <a:bodyPr wrap="square" rtlCol="0">
            <a:spAutoFit/>
          </a:bodyPr>
          <a:lstStyle/>
          <a:p>
            <a:r>
              <a:rPr lang="en-US" sz="600" dirty="0" smtClean="0"/>
              <a:t>http://chfs.ky.gov/NR/rdonlyres/87074E8C-69F5-426D-A3E2-5BA341F7252A/0/PrescriptionDrugTrendsinKentuckyShortReport.pdf</a:t>
            </a:r>
            <a:endParaRPr lang="en-US" sz="600"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88" y="317291"/>
            <a:ext cx="2337263" cy="1004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7963816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Kentucky Prevalence Data</a:t>
            </a:r>
          </a:p>
        </p:txBody>
      </p:sp>
      <p:sp>
        <p:nvSpPr>
          <p:cNvPr id="3" name="Content Placeholder 2"/>
          <p:cNvSpPr>
            <a:spLocks noGrp="1"/>
          </p:cNvSpPr>
          <p:nvPr>
            <p:ph idx="1"/>
          </p:nvPr>
        </p:nvSpPr>
        <p:spPr/>
        <p:txBody>
          <a:bodyPr/>
          <a:lstStyle/>
          <a:p>
            <a:r>
              <a:rPr lang="en-US" dirty="0"/>
              <a:t>Between 1999 and 2007, the percentage change </a:t>
            </a:r>
            <a:r>
              <a:rPr lang="en-US" dirty="0" smtClean="0"/>
              <a:t>for drug </a:t>
            </a:r>
            <a:r>
              <a:rPr lang="en-US" dirty="0"/>
              <a:t>overdose mortality was significantly </a:t>
            </a:r>
            <a:r>
              <a:rPr lang="en-US" dirty="0" smtClean="0"/>
              <a:t>higher (240</a:t>
            </a:r>
            <a:r>
              <a:rPr lang="en-US" dirty="0"/>
              <a:t>%) when compared to other causes: </a:t>
            </a:r>
            <a:r>
              <a:rPr lang="en-US" dirty="0" smtClean="0"/>
              <a:t>Suicide (30</a:t>
            </a:r>
            <a:r>
              <a:rPr lang="en-US" dirty="0"/>
              <a:t>%), Homicide (6%), Motor Vehicle (-2%), </a:t>
            </a:r>
            <a:r>
              <a:rPr lang="en-US" dirty="0" smtClean="0"/>
              <a:t>and Gunshot </a:t>
            </a:r>
            <a:r>
              <a:rPr lang="en-US" dirty="0"/>
              <a:t>(-22%)</a:t>
            </a:r>
          </a:p>
          <a:p>
            <a:r>
              <a:rPr lang="en-US" dirty="0" smtClean="0"/>
              <a:t>In </a:t>
            </a:r>
            <a:r>
              <a:rPr lang="en-US" dirty="0"/>
              <a:t>2007, drug overdose mortality (17 per </a:t>
            </a:r>
            <a:r>
              <a:rPr lang="en-US" dirty="0" smtClean="0"/>
              <a:t>100,000) approached </a:t>
            </a:r>
            <a:r>
              <a:rPr lang="en-US" dirty="0"/>
              <a:t>motor vehicle rates (19 per 100,000).</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6" name="TextBox 5"/>
          <p:cNvSpPr txBox="1"/>
          <p:nvPr/>
        </p:nvSpPr>
        <p:spPr>
          <a:xfrm>
            <a:off x="766916" y="6415548"/>
            <a:ext cx="6046839" cy="184666"/>
          </a:xfrm>
          <a:prstGeom prst="rect">
            <a:avLst/>
          </a:prstGeom>
          <a:noFill/>
        </p:spPr>
        <p:txBody>
          <a:bodyPr wrap="square" rtlCol="0">
            <a:spAutoFit/>
          </a:bodyPr>
          <a:lstStyle/>
          <a:p>
            <a:r>
              <a:rPr lang="en-US" sz="600" smtClean="0"/>
              <a:t>http://chfs.ky.gov/NR/rdonlyres/87074E8C-69F5-426D-A3E2-5BA341F7252A/0/PrescriptionDrugTrendsinKentuckyShortReport.pdf</a:t>
            </a:r>
            <a:endParaRPr lang="en-US" sz="600"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6007" y="442913"/>
            <a:ext cx="2630490" cy="11306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926107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of </a:t>
            </a:r>
            <a:r>
              <a:rPr lang="en-US" dirty="0" smtClean="0"/>
              <a:t>Naloxone </a:t>
            </a:r>
            <a:r>
              <a:rPr lang="en-US" dirty="0"/>
              <a:t>for </a:t>
            </a:r>
            <a:r>
              <a:rPr lang="en-US" dirty="0" smtClean="0"/>
              <a:t>Overdose </a:t>
            </a:r>
            <a:r>
              <a:rPr lang="en-US" dirty="0"/>
              <a:t>P</a:t>
            </a:r>
            <a:r>
              <a:rPr lang="en-US" dirty="0" smtClean="0"/>
              <a:t>revention</a:t>
            </a:r>
            <a:endParaRPr lang="en-US" dirty="0"/>
          </a:p>
        </p:txBody>
      </p:sp>
      <p:sp>
        <p:nvSpPr>
          <p:cNvPr id="3" name="Content Placeholder 2"/>
          <p:cNvSpPr>
            <a:spLocks noGrp="1"/>
          </p:cNvSpPr>
          <p:nvPr>
            <p:ph idx="1"/>
          </p:nvPr>
        </p:nvSpPr>
        <p:spPr>
          <a:xfrm>
            <a:off x="677334" y="1828801"/>
            <a:ext cx="8596668" cy="4212562"/>
          </a:xfrm>
        </p:spPr>
        <p:txBody>
          <a:bodyPr/>
          <a:lstStyle/>
          <a:p>
            <a:r>
              <a:rPr lang="en-US" dirty="0"/>
              <a:t>Naloxone, sold under the </a:t>
            </a:r>
            <a:r>
              <a:rPr lang="en-US" dirty="0" smtClean="0"/>
              <a:t>brand name </a:t>
            </a:r>
            <a:r>
              <a:rPr lang="en-US" dirty="0" err="1"/>
              <a:t>Narcan</a:t>
            </a:r>
            <a:r>
              <a:rPr lang="en-US" dirty="0"/>
              <a:t> among others, is a medication used to block the effects of opioids, especially in overdose. </a:t>
            </a:r>
            <a:endParaRPr lang="en-US" dirty="0" smtClean="0"/>
          </a:p>
          <a:p>
            <a:r>
              <a:rPr lang="en-US" dirty="0" smtClean="0"/>
              <a:t>Naloxone </a:t>
            </a:r>
            <a:r>
              <a:rPr lang="en-US" dirty="0"/>
              <a:t>may be combined within the same pill as an opioid to decrease the risk of misuse. When given intravenously, it works within two minutes, and when injected into a muscle, it works within five minutes</a:t>
            </a:r>
            <a:r>
              <a:rPr lang="en-US" dirty="0" smtClean="0"/>
              <a:t>.</a:t>
            </a:r>
          </a:p>
          <a:p>
            <a:r>
              <a:rPr lang="en-US" dirty="0" smtClean="0"/>
              <a:t> </a:t>
            </a:r>
            <a:r>
              <a:rPr lang="en-US" dirty="0"/>
              <a:t>The medication may also be used in the nose. The effects of naloxone last about half an hour to an hour. Multiple doses may be required, as the duration of action of most opioids is greater than that of naloxone</a:t>
            </a:r>
            <a:r>
              <a:rPr lang="en-US" dirty="0" smtClean="0"/>
              <a:t>.</a:t>
            </a:r>
          </a:p>
          <a:p>
            <a:endParaRPr lang="en-US" dirty="0"/>
          </a:p>
        </p:txBody>
      </p:sp>
      <p:sp>
        <p:nvSpPr>
          <p:cNvPr id="4" name="Footer Placeholder 3"/>
          <p:cNvSpPr>
            <a:spLocks noGrp="1"/>
          </p:cNvSpPr>
          <p:nvPr>
            <p:ph type="ftr" sz="quarter" idx="11"/>
          </p:nvPr>
        </p:nvSpPr>
        <p:spPr/>
        <p:txBody>
          <a:bodyPr/>
          <a:lstStyle/>
          <a:p>
            <a:r>
              <a:rPr lang="en-US" dirty="0" smtClean="0"/>
              <a:t>© 2016 KVC Behavioral Healthcare Kentucky All Rights Reserved</a:t>
            </a:r>
            <a:endParaRPr lang="en-US" dirty="0"/>
          </a:p>
        </p:txBody>
      </p:sp>
      <p:sp>
        <p:nvSpPr>
          <p:cNvPr id="6" name="TextBox 5"/>
          <p:cNvSpPr txBox="1"/>
          <p:nvPr/>
        </p:nvSpPr>
        <p:spPr>
          <a:xfrm>
            <a:off x="766916" y="6445045"/>
            <a:ext cx="6489291" cy="184666"/>
          </a:xfrm>
          <a:prstGeom prst="rect">
            <a:avLst/>
          </a:prstGeom>
          <a:noFill/>
        </p:spPr>
        <p:txBody>
          <a:bodyPr wrap="square" rtlCol="0">
            <a:spAutoFit/>
          </a:bodyPr>
          <a:lstStyle/>
          <a:p>
            <a:r>
              <a:rPr lang="en-US" sz="600" dirty="0"/>
              <a:t>https://en.wikipedia.org/wiki/Naloxone</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4387" y="4749791"/>
            <a:ext cx="2357744" cy="18412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36155194"/>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SAMHSA </a:t>
            </a:r>
            <a:r>
              <a:rPr lang="en-US" dirty="0" smtClean="0"/>
              <a:t>“</a:t>
            </a:r>
            <a:r>
              <a:rPr lang="en-US" dirty="0"/>
              <a:t>Know your Rights” </a:t>
            </a:r>
          </a:p>
        </p:txBody>
      </p:sp>
      <p:sp>
        <p:nvSpPr>
          <p:cNvPr id="3" name="Content Placeholder 2"/>
          <p:cNvSpPr>
            <a:spLocks noGrp="1"/>
          </p:cNvSpPr>
          <p:nvPr>
            <p:ph idx="1"/>
          </p:nvPr>
        </p:nvSpPr>
        <p:spPr/>
        <p:txBody>
          <a:bodyPr/>
          <a:lstStyle/>
          <a:p>
            <a:r>
              <a:rPr lang="en-US" sz="2400" dirty="0" smtClean="0"/>
              <a:t>SAMHSA’s “Know your Rights form can be found in your folder and also at the link below</a:t>
            </a:r>
          </a:p>
          <a:p>
            <a:endParaRPr lang="en-US" dirty="0"/>
          </a:p>
          <a:p>
            <a:pPr marL="0" indent="0" algn="ctr">
              <a:buNone/>
            </a:pPr>
            <a:r>
              <a:rPr lang="en-US" sz="2000" u="sng" dirty="0" smtClean="0">
                <a:hlinkClick r:id="rId3"/>
              </a:rPr>
              <a:t>http</a:t>
            </a:r>
            <a:r>
              <a:rPr lang="en-US" sz="2000" u="sng" dirty="0">
                <a:hlinkClick r:id="rId3"/>
              </a:rPr>
              <a:t>://www.samhsa.gov/sites/default/files/partnersforrecovery/docs/Know_Your_Rights_Brochure_0110.pdf</a:t>
            </a:r>
            <a:r>
              <a:rPr lang="en-US" sz="2000" dirty="0"/>
              <a:t> </a:t>
            </a:r>
            <a:r>
              <a:rPr lang="en-US" sz="2000" dirty="0" smtClean="0"/>
              <a:t> </a:t>
            </a:r>
            <a:endParaRPr lang="en-US" sz="2000"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3499180417"/>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a:t>
            </a:r>
            <a:r>
              <a:rPr lang="en-US" dirty="0" smtClean="0"/>
              <a:t>pecific </a:t>
            </a:r>
            <a:r>
              <a:rPr lang="en-US" dirty="0"/>
              <a:t>R</a:t>
            </a:r>
            <a:r>
              <a:rPr lang="en-US" dirty="0" smtClean="0"/>
              <a:t>isks </a:t>
            </a:r>
            <a:r>
              <a:rPr lang="en-US" dirty="0"/>
              <a:t>and </a:t>
            </a:r>
            <a:r>
              <a:rPr lang="en-US" dirty="0" smtClean="0"/>
              <a:t>Needs </a:t>
            </a:r>
            <a:r>
              <a:rPr lang="en-US" dirty="0"/>
              <a:t>of </a:t>
            </a:r>
            <a:r>
              <a:rPr lang="en-US" dirty="0" smtClean="0"/>
              <a:t>Priority </a:t>
            </a:r>
            <a:r>
              <a:rPr lang="en-US" dirty="0"/>
              <a:t>P</a:t>
            </a:r>
            <a:r>
              <a:rPr lang="en-US" dirty="0" smtClean="0"/>
              <a:t>opulations </a:t>
            </a:r>
            <a:r>
              <a:rPr lang="en-US" dirty="0"/>
              <a:t>for </a:t>
            </a:r>
            <a:r>
              <a:rPr lang="en-US" dirty="0" smtClean="0"/>
              <a:t>Substance </a:t>
            </a:r>
            <a:r>
              <a:rPr lang="en-US" dirty="0"/>
              <a:t>A</a:t>
            </a:r>
            <a:r>
              <a:rPr lang="en-US" dirty="0" smtClean="0"/>
              <a:t>buse </a:t>
            </a:r>
            <a:r>
              <a:rPr lang="en-US" dirty="0"/>
              <a:t>T</a:t>
            </a:r>
            <a:r>
              <a:rPr lang="en-US" dirty="0" smtClean="0"/>
              <a:t>reatment</a:t>
            </a:r>
            <a:endParaRPr lang="en-US" dirty="0"/>
          </a:p>
        </p:txBody>
      </p:sp>
      <p:sp>
        <p:nvSpPr>
          <p:cNvPr id="3" name="Content Placeholder 2"/>
          <p:cNvSpPr>
            <a:spLocks noGrp="1"/>
          </p:cNvSpPr>
          <p:nvPr>
            <p:ph idx="1"/>
          </p:nvPr>
        </p:nvSpPr>
        <p:spPr/>
        <p:txBody>
          <a:bodyPr>
            <a:normAutofit/>
          </a:bodyPr>
          <a:lstStyle/>
          <a:p>
            <a:r>
              <a:rPr lang="en-US" sz="2800" dirty="0"/>
              <a:t>Prevalence data  of </a:t>
            </a:r>
            <a:r>
              <a:rPr lang="en-US" sz="2800" dirty="0" smtClean="0"/>
              <a:t>HIV/AIDS</a:t>
            </a:r>
          </a:p>
          <a:p>
            <a:r>
              <a:rPr lang="en-US" sz="2800" dirty="0"/>
              <a:t>IV Drug Usage and Hepatitis </a:t>
            </a:r>
            <a:r>
              <a:rPr lang="en-US" sz="2800" dirty="0" smtClean="0"/>
              <a:t>C</a:t>
            </a:r>
          </a:p>
          <a:p>
            <a:r>
              <a:rPr lang="en-US" sz="2800" dirty="0"/>
              <a:t>Pregnant </a:t>
            </a:r>
            <a:r>
              <a:rPr lang="en-US" sz="2800" dirty="0" smtClean="0"/>
              <a:t>women</a:t>
            </a:r>
          </a:p>
          <a:p>
            <a:r>
              <a:rPr lang="en-US" sz="2800" dirty="0"/>
              <a:t>Women with dependent children</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4177844606"/>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Prevalence data  of HIV/AIDS</a:t>
            </a:r>
            <a:br>
              <a:rPr lang="en-US" dirty="0"/>
            </a:br>
            <a:endParaRPr lang="en-US" dirty="0"/>
          </a:p>
        </p:txBody>
      </p:sp>
      <p:sp>
        <p:nvSpPr>
          <p:cNvPr id="3" name="Content Placeholder 2"/>
          <p:cNvSpPr>
            <a:spLocks noGrp="1"/>
          </p:cNvSpPr>
          <p:nvPr>
            <p:ph idx="1"/>
          </p:nvPr>
        </p:nvSpPr>
        <p:spPr/>
        <p:txBody>
          <a:bodyPr/>
          <a:lstStyle/>
          <a:p>
            <a:r>
              <a:rPr lang="en-US" dirty="0"/>
              <a:t>In the United States, the HIV/AIDS epidemic is not evenly distributed across states and regions. The rate (the number of cases per 100,000 people) of persons living with an AIDS diagnosis was highest in the Northeast, followed by the South, the West, and the Midwest </a:t>
            </a:r>
            <a:r>
              <a:rPr lang="en-US" dirty="0" smtClean="0"/>
              <a:t>in 2008. </a:t>
            </a:r>
          </a:p>
          <a:p>
            <a:r>
              <a:rPr lang="en-US" dirty="0" smtClean="0"/>
              <a:t>Regionally</a:t>
            </a:r>
            <a:r>
              <a:rPr lang="en-US" dirty="0"/>
              <a:t>, the South accounted for about half of HIV diagnoses. </a:t>
            </a:r>
            <a:endParaRPr lang="en-US" dirty="0" smtClean="0"/>
          </a:p>
          <a:p>
            <a:r>
              <a:rPr lang="en-US" dirty="0" smtClean="0"/>
              <a:t>In </a:t>
            </a:r>
            <a:r>
              <a:rPr lang="en-US" dirty="0"/>
              <a:t>the United States, HIV/AIDS is concentrated in urban areas.</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750277" y="6447692"/>
            <a:ext cx="4396153" cy="184666"/>
          </a:xfrm>
          <a:prstGeom prst="rect">
            <a:avLst/>
          </a:prstGeom>
          <a:noFill/>
        </p:spPr>
        <p:txBody>
          <a:bodyPr wrap="square" rtlCol="0">
            <a:spAutoFit/>
          </a:bodyPr>
          <a:lstStyle/>
          <a:p>
            <a:r>
              <a:rPr lang="en-US" sz="600" dirty="0"/>
              <a:t>http://www.ncbi.nlm.nih.gov/pmc/articles/PMC4730421/</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1026" y="4151752"/>
            <a:ext cx="3034748" cy="22760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6205962"/>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Rates of HIV Diagnoses Among Adults and Adolescents in the US in 2014, by State</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512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20615" y="1523999"/>
            <a:ext cx="7785133" cy="4558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750277" y="6446241"/>
            <a:ext cx="5545015" cy="184666"/>
          </a:xfrm>
          <a:prstGeom prst="rect">
            <a:avLst/>
          </a:prstGeom>
          <a:noFill/>
        </p:spPr>
        <p:txBody>
          <a:bodyPr wrap="square" rtlCol="0">
            <a:spAutoFit/>
          </a:bodyPr>
          <a:lstStyle/>
          <a:p>
            <a:r>
              <a:rPr lang="en-US" sz="600" dirty="0"/>
              <a:t>http://www.cdc.gov/hiv/statistics/overview/geographicdistribution.html</a:t>
            </a:r>
          </a:p>
        </p:txBody>
      </p:sp>
    </p:spTree>
    <p:extLst>
      <p:ext uri="{BB962C8B-B14F-4D97-AF65-F5344CB8AC3E}">
        <p14:creationId xmlns:p14="http://schemas.microsoft.com/office/powerpoint/2010/main" val="162486187"/>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Prevalence data of HIV/AIDS 2012</a:t>
            </a: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307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370478" y="1686910"/>
            <a:ext cx="7483861" cy="36091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371601" y="5391806"/>
            <a:ext cx="8655268" cy="261610"/>
          </a:xfrm>
          <a:prstGeom prst="rect">
            <a:avLst/>
          </a:prstGeom>
          <a:noFill/>
        </p:spPr>
        <p:txBody>
          <a:bodyPr wrap="square" rtlCol="0">
            <a:spAutoFit/>
          </a:bodyPr>
          <a:lstStyle/>
          <a:p>
            <a:r>
              <a:rPr lang="en-US" sz="1100" dirty="0" smtClean="0"/>
              <a:t>Cumulative HIV Diagnoses by Kentucky Area Development (ADD) through June 30, 2012. Source: CHFS, 2012.)</a:t>
            </a:r>
            <a:endParaRPr lang="en-US" sz="1100" dirty="0"/>
          </a:p>
        </p:txBody>
      </p:sp>
    </p:spTree>
    <p:extLst>
      <p:ext uri="{BB962C8B-B14F-4D97-AF65-F5344CB8AC3E}">
        <p14:creationId xmlns:p14="http://schemas.microsoft.com/office/powerpoint/2010/main" val="32293781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Evidenced-Based Interventions for Substance Use</a:t>
            </a:r>
            <a:endParaRPr lang="en-US" dirty="0"/>
          </a:p>
        </p:txBody>
      </p:sp>
      <p:sp>
        <p:nvSpPr>
          <p:cNvPr id="3" name="Content Placeholder 2"/>
          <p:cNvSpPr>
            <a:spLocks noGrp="1"/>
          </p:cNvSpPr>
          <p:nvPr>
            <p:ph idx="1"/>
          </p:nvPr>
        </p:nvSpPr>
        <p:spPr/>
        <p:txBody>
          <a:bodyPr>
            <a:normAutofit/>
          </a:bodyPr>
          <a:lstStyle/>
          <a:p>
            <a:endParaRPr lang="en-US" sz="2800" dirty="0" smtClean="0"/>
          </a:p>
          <a:p>
            <a:r>
              <a:rPr lang="en-US" sz="2800" dirty="0" smtClean="0"/>
              <a:t>Family Behavior Therapy (FBT)</a:t>
            </a:r>
          </a:p>
          <a:p>
            <a:r>
              <a:rPr lang="en-US" sz="2800" dirty="0" smtClean="0"/>
              <a:t>Motivational Interviewing</a:t>
            </a:r>
          </a:p>
          <a:p>
            <a:r>
              <a:rPr lang="en-US" sz="2800" dirty="0" smtClean="0"/>
              <a:t>Functional Family Therapy (FFT)</a:t>
            </a:r>
            <a:endParaRPr lang="en-US" sz="2800"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213605559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IV Drug Use and Hepatitis C</a:t>
            </a:r>
            <a:endParaRPr lang="en-US" dirty="0"/>
          </a:p>
        </p:txBody>
      </p:sp>
      <p:sp>
        <p:nvSpPr>
          <p:cNvPr id="3" name="Content Placeholder 2"/>
          <p:cNvSpPr>
            <a:spLocks noGrp="1"/>
          </p:cNvSpPr>
          <p:nvPr>
            <p:ph idx="1"/>
          </p:nvPr>
        </p:nvSpPr>
        <p:spPr>
          <a:xfrm>
            <a:off x="665611" y="1395046"/>
            <a:ext cx="8596668" cy="4560277"/>
          </a:xfrm>
        </p:spPr>
        <p:txBody>
          <a:bodyPr>
            <a:normAutofit fontScale="85000" lnSpcReduction="20000"/>
          </a:bodyPr>
          <a:lstStyle/>
          <a:p>
            <a:r>
              <a:rPr lang="en-US" sz="2100" dirty="0" smtClean="0"/>
              <a:t>What is Hepatitis C?</a:t>
            </a:r>
          </a:p>
          <a:p>
            <a:pPr lvl="1"/>
            <a:r>
              <a:rPr lang="en-US" sz="1800" dirty="0"/>
              <a:t>Hepatitis C is a serious liver disease caused by </a:t>
            </a:r>
            <a:r>
              <a:rPr lang="en-US" sz="1800" dirty="0" smtClean="0"/>
              <a:t>the Hepatitis </a:t>
            </a:r>
            <a:r>
              <a:rPr lang="en-US" sz="1800" dirty="0"/>
              <a:t>C virus. About 80% of people who </a:t>
            </a:r>
            <a:r>
              <a:rPr lang="en-US" sz="1800" dirty="0" smtClean="0"/>
              <a:t>get infected </a:t>
            </a:r>
            <a:r>
              <a:rPr lang="en-US" sz="1800" dirty="0"/>
              <a:t>develop a chronic, or lifelong, </a:t>
            </a:r>
            <a:r>
              <a:rPr lang="en-US" sz="1800" dirty="0" smtClean="0"/>
              <a:t>infection.</a:t>
            </a:r>
          </a:p>
          <a:p>
            <a:pPr lvl="1"/>
            <a:r>
              <a:rPr lang="en-US" sz="1800" dirty="0" smtClean="0"/>
              <a:t>Over </a:t>
            </a:r>
            <a:r>
              <a:rPr lang="en-US" sz="1800" dirty="0"/>
              <a:t>time, chronic Hepatitis C can cause </a:t>
            </a:r>
            <a:r>
              <a:rPr lang="en-US" sz="1800" dirty="0" smtClean="0"/>
              <a:t>serious health </a:t>
            </a:r>
            <a:r>
              <a:rPr lang="en-US" sz="1800" dirty="0"/>
              <a:t>problems including liver damage, </a:t>
            </a:r>
            <a:r>
              <a:rPr lang="en-US" sz="1800" dirty="0" smtClean="0"/>
              <a:t>liver failure</a:t>
            </a:r>
            <a:r>
              <a:rPr lang="en-US" sz="1800" dirty="0"/>
              <a:t>, and even liver cancer. </a:t>
            </a:r>
            <a:endParaRPr lang="en-US" sz="1800" dirty="0" smtClean="0"/>
          </a:p>
          <a:p>
            <a:r>
              <a:rPr lang="en-US" sz="2100" dirty="0" smtClean="0"/>
              <a:t>Hepatitis </a:t>
            </a:r>
            <a:r>
              <a:rPr lang="en-US" sz="2100" dirty="0"/>
              <a:t>C is usually transmitted through contact with infected blood. It can be spread through:</a:t>
            </a:r>
          </a:p>
          <a:p>
            <a:pPr lvl="1"/>
            <a:r>
              <a:rPr lang="en-US" sz="1800" dirty="0"/>
              <a:t>Shared needles during intravenous drug use </a:t>
            </a:r>
          </a:p>
          <a:p>
            <a:pPr lvl="1"/>
            <a:r>
              <a:rPr lang="en-US" sz="1800" dirty="0"/>
              <a:t>Shared devices used to snort cocaine</a:t>
            </a:r>
          </a:p>
          <a:p>
            <a:pPr lvl="1"/>
            <a:r>
              <a:rPr lang="en-US" sz="1800" dirty="0"/>
              <a:t>Unprotected sexual intercourse (this is uncommon)</a:t>
            </a:r>
          </a:p>
          <a:p>
            <a:pPr lvl="1"/>
            <a:r>
              <a:rPr lang="en-US" sz="1800" dirty="0"/>
              <a:t>Accidental stick with a contaminated needle</a:t>
            </a:r>
          </a:p>
          <a:p>
            <a:pPr lvl="1"/>
            <a:r>
              <a:rPr lang="en-US" sz="1800" dirty="0"/>
              <a:t>Blood transfusions (rare because of improved screening techniques since 1992) </a:t>
            </a:r>
          </a:p>
          <a:p>
            <a:pPr lvl="1"/>
            <a:r>
              <a:rPr lang="en-US" sz="1800" dirty="0"/>
              <a:t>Renal dialysis</a:t>
            </a:r>
          </a:p>
          <a:p>
            <a:pPr lvl="1"/>
            <a:r>
              <a:rPr lang="en-US" sz="1800" dirty="0"/>
              <a:t>Childbirth, from mother to child during delivery</a:t>
            </a:r>
          </a:p>
          <a:p>
            <a:pPr lvl="1"/>
            <a:r>
              <a:rPr lang="en-US" sz="1800" dirty="0"/>
              <a:t>Contaminated tattoo or body piercing equipment</a:t>
            </a:r>
          </a:p>
          <a:p>
            <a:pPr lvl="1"/>
            <a:endParaRPr lang="en-US" dirty="0"/>
          </a:p>
        </p:txBody>
      </p:sp>
      <p:sp>
        <p:nvSpPr>
          <p:cNvPr id="4" name="Footer Placeholder 3"/>
          <p:cNvSpPr>
            <a:spLocks noGrp="1"/>
          </p:cNvSpPr>
          <p:nvPr>
            <p:ph type="ftr" sz="quarter" idx="11"/>
          </p:nvPr>
        </p:nvSpPr>
        <p:spPr/>
        <p:txBody>
          <a:bodyPr/>
          <a:lstStyle/>
          <a:p>
            <a:r>
              <a:rPr lang="en-US" dirty="0" smtClean="0"/>
              <a:t>© 2016 KVC Behavioral Healthcare Kentucky All Rights Reserved</a:t>
            </a:r>
            <a:endParaRPr lang="en-US" dirty="0"/>
          </a:p>
        </p:txBody>
      </p:sp>
      <p:sp>
        <p:nvSpPr>
          <p:cNvPr id="5" name="TextBox 4"/>
          <p:cNvSpPr txBox="1"/>
          <p:nvPr/>
        </p:nvSpPr>
        <p:spPr>
          <a:xfrm>
            <a:off x="785446" y="6471138"/>
            <a:ext cx="3821723" cy="184666"/>
          </a:xfrm>
          <a:prstGeom prst="rect">
            <a:avLst/>
          </a:prstGeom>
          <a:noFill/>
        </p:spPr>
        <p:txBody>
          <a:bodyPr wrap="square" rtlCol="0">
            <a:spAutoFit/>
          </a:bodyPr>
          <a:lstStyle/>
          <a:p>
            <a:r>
              <a:rPr lang="en-US" sz="600" dirty="0"/>
              <a:t>https://www.cdc.gov/hepatitis/hcv/pdfs/factsheet-pwid.pdf</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6969" y="150024"/>
            <a:ext cx="2038857" cy="14899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113872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375138"/>
            <a:ext cx="8596668" cy="1555262"/>
          </a:xfrm>
        </p:spPr>
        <p:txBody>
          <a:bodyPr/>
          <a:lstStyle/>
          <a:p>
            <a:r>
              <a:rPr lang="en-US" dirty="0" smtClean="0"/>
              <a:t>Pregnant Women &amp; Women with Dependent Children</a:t>
            </a:r>
            <a:endParaRPr lang="en-US" dirty="0"/>
          </a:p>
        </p:txBody>
      </p:sp>
      <p:sp>
        <p:nvSpPr>
          <p:cNvPr id="3" name="Content Placeholder 2"/>
          <p:cNvSpPr>
            <a:spLocks noGrp="1"/>
          </p:cNvSpPr>
          <p:nvPr>
            <p:ph idx="1"/>
          </p:nvPr>
        </p:nvSpPr>
        <p:spPr>
          <a:xfrm>
            <a:off x="677334" y="1793631"/>
            <a:ext cx="8596668" cy="4247731"/>
          </a:xfrm>
        </p:spPr>
        <p:txBody>
          <a:bodyPr>
            <a:normAutofit/>
          </a:bodyPr>
          <a:lstStyle/>
          <a:p>
            <a:r>
              <a:rPr lang="en-US" sz="2000" dirty="0" smtClean="0"/>
              <a:t>Many women who seek treatment for their alcohol and other drug problems at publicly funded programs</a:t>
            </a:r>
          </a:p>
          <a:p>
            <a:pPr lvl="1"/>
            <a:r>
              <a:rPr lang="en-US" sz="1800" dirty="0" smtClean="0"/>
              <a:t>Function as single parents</a:t>
            </a:r>
          </a:p>
          <a:p>
            <a:pPr lvl="1"/>
            <a:r>
              <a:rPr lang="en-US" sz="1800" dirty="0" smtClean="0"/>
              <a:t>Receive little or no financial support from the birth father</a:t>
            </a:r>
          </a:p>
          <a:p>
            <a:pPr lvl="1"/>
            <a:r>
              <a:rPr lang="en-US" sz="1800" dirty="0" smtClean="0"/>
              <a:t>Unemployed or underemployed</a:t>
            </a:r>
          </a:p>
          <a:p>
            <a:pPr lvl="1"/>
            <a:r>
              <a:rPr lang="en-US" sz="1800" dirty="0" smtClean="0"/>
              <a:t>Live in unstable or unsafe environments</a:t>
            </a:r>
          </a:p>
          <a:p>
            <a:pPr lvl="1"/>
            <a:r>
              <a:rPr lang="en-US" sz="1800" dirty="0" smtClean="0"/>
              <a:t>Lack transportation</a:t>
            </a:r>
          </a:p>
          <a:p>
            <a:pPr lvl="1"/>
            <a:r>
              <a:rPr lang="en-US" sz="1800" dirty="0" smtClean="0"/>
              <a:t>Lack of childcare</a:t>
            </a:r>
            <a:endParaRPr lang="en-US" sz="1800" dirty="0"/>
          </a:p>
          <a:p>
            <a:endParaRPr lang="en-US" dirty="0"/>
          </a:p>
          <a:p>
            <a:endParaRPr lang="en-US" dirty="0"/>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4245" y="3537439"/>
            <a:ext cx="1426919" cy="2583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6837540"/>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339969"/>
            <a:ext cx="8596668" cy="1590431"/>
          </a:xfrm>
        </p:spPr>
        <p:txBody>
          <a:bodyPr>
            <a:normAutofit fontScale="90000"/>
          </a:bodyPr>
          <a:lstStyle/>
          <a:p>
            <a:r>
              <a:rPr lang="en-US" dirty="0" smtClean="0"/>
              <a:t>Specific Needs for Working with Adolescents and their Families with Substance Use</a:t>
            </a:r>
            <a:endParaRPr lang="en-US" dirty="0"/>
          </a:p>
        </p:txBody>
      </p:sp>
      <p:sp>
        <p:nvSpPr>
          <p:cNvPr id="3" name="Content Placeholder 2"/>
          <p:cNvSpPr>
            <a:spLocks noGrp="1"/>
          </p:cNvSpPr>
          <p:nvPr>
            <p:ph idx="1"/>
          </p:nvPr>
        </p:nvSpPr>
        <p:spPr>
          <a:xfrm>
            <a:off x="677334" y="1641231"/>
            <a:ext cx="8596668" cy="4400132"/>
          </a:xfrm>
        </p:spPr>
        <p:txBody>
          <a:bodyPr>
            <a:normAutofit/>
          </a:bodyPr>
          <a:lstStyle/>
          <a:p>
            <a:r>
              <a:rPr lang="en-US" b="1" u="sng" dirty="0" smtClean="0"/>
              <a:t>Adolescent </a:t>
            </a:r>
            <a:r>
              <a:rPr lang="en-US" b="1" u="sng" dirty="0"/>
              <a:t>substance use needs </a:t>
            </a:r>
            <a:r>
              <a:rPr lang="en-US" b="1" u="sng" dirty="0" smtClean="0"/>
              <a:t>to be </a:t>
            </a:r>
            <a:r>
              <a:rPr lang="en-US" b="1" u="sng" dirty="0"/>
              <a:t>identified and addressed as </a:t>
            </a:r>
            <a:r>
              <a:rPr lang="en-US" b="1" u="sng" dirty="0" smtClean="0"/>
              <a:t>soon as possible</a:t>
            </a:r>
            <a:r>
              <a:rPr lang="en-US" dirty="0" smtClean="0"/>
              <a:t> - Drugs </a:t>
            </a:r>
            <a:r>
              <a:rPr lang="en-US" dirty="0"/>
              <a:t>can have </a:t>
            </a:r>
            <a:r>
              <a:rPr lang="en-US" dirty="0" smtClean="0"/>
              <a:t>long-lasting effects </a:t>
            </a:r>
            <a:r>
              <a:rPr lang="en-US" dirty="0"/>
              <a:t>on the developing brain </a:t>
            </a:r>
            <a:r>
              <a:rPr lang="en-US" dirty="0" smtClean="0"/>
              <a:t>and may </a:t>
            </a:r>
            <a:r>
              <a:rPr lang="en-US" dirty="0"/>
              <a:t>interfere with family, positive </a:t>
            </a:r>
            <a:r>
              <a:rPr lang="en-US" dirty="0" smtClean="0"/>
              <a:t>peer relationships</a:t>
            </a:r>
            <a:r>
              <a:rPr lang="en-US" dirty="0"/>
              <a:t>, and school </a:t>
            </a:r>
            <a:r>
              <a:rPr lang="en-US" dirty="0" smtClean="0"/>
              <a:t>performance. Most </a:t>
            </a:r>
            <a:r>
              <a:rPr lang="en-US" dirty="0"/>
              <a:t>adults who develop a substance </a:t>
            </a:r>
            <a:r>
              <a:rPr lang="en-US" dirty="0" smtClean="0"/>
              <a:t>use disorder </a:t>
            </a:r>
            <a:r>
              <a:rPr lang="en-US" dirty="0"/>
              <a:t>report having started drug use </a:t>
            </a:r>
            <a:r>
              <a:rPr lang="en-US" dirty="0" smtClean="0"/>
              <a:t>in adolescence </a:t>
            </a:r>
            <a:r>
              <a:rPr lang="en-US" dirty="0"/>
              <a:t>or young adulthood, so it </a:t>
            </a:r>
            <a:r>
              <a:rPr lang="en-US" dirty="0" smtClean="0"/>
              <a:t>is important </a:t>
            </a:r>
            <a:r>
              <a:rPr lang="en-US" dirty="0"/>
              <a:t>to identify and intervene in </a:t>
            </a:r>
            <a:r>
              <a:rPr lang="en-US" dirty="0" smtClean="0"/>
              <a:t>drug use </a:t>
            </a:r>
            <a:r>
              <a:rPr lang="en-US" dirty="0"/>
              <a:t>early</a:t>
            </a:r>
            <a:r>
              <a:rPr lang="en-US" dirty="0" smtClean="0"/>
              <a:t>.</a:t>
            </a:r>
          </a:p>
          <a:p>
            <a:r>
              <a:rPr lang="en-US" b="1" u="sng" dirty="0"/>
              <a:t>Adolescents can benefit from a </a:t>
            </a:r>
            <a:r>
              <a:rPr lang="en-US" b="1" u="sng" dirty="0" smtClean="0"/>
              <a:t>drug abuse </a:t>
            </a:r>
            <a:r>
              <a:rPr lang="en-US" b="1" u="sng" dirty="0"/>
              <a:t>intervention even if they </a:t>
            </a:r>
            <a:r>
              <a:rPr lang="en-US" b="1" u="sng" dirty="0" smtClean="0"/>
              <a:t>are not </a:t>
            </a:r>
            <a:r>
              <a:rPr lang="en-US" b="1" u="sng" dirty="0"/>
              <a:t>addicted to a </a:t>
            </a:r>
            <a:r>
              <a:rPr lang="en-US" b="1" u="sng" dirty="0" smtClean="0"/>
              <a:t>drug </a:t>
            </a:r>
            <a:r>
              <a:rPr lang="en-US" dirty="0" smtClean="0"/>
              <a:t>-  </a:t>
            </a:r>
            <a:r>
              <a:rPr lang="en-US" dirty="0"/>
              <a:t>Substance </a:t>
            </a:r>
            <a:r>
              <a:rPr lang="en-US" dirty="0" smtClean="0"/>
              <a:t>use disorders </a:t>
            </a:r>
            <a:r>
              <a:rPr lang="en-US" dirty="0"/>
              <a:t>range from problematic use </a:t>
            </a:r>
            <a:r>
              <a:rPr lang="en-US" dirty="0" smtClean="0"/>
              <a:t>to addiction </a:t>
            </a:r>
            <a:r>
              <a:rPr lang="en-US" dirty="0"/>
              <a:t>and can be treated </a:t>
            </a:r>
            <a:r>
              <a:rPr lang="en-US" dirty="0" smtClean="0"/>
              <a:t>successfully at </a:t>
            </a:r>
            <a:r>
              <a:rPr lang="en-US" dirty="0"/>
              <a:t>any stage, and at any age. For </a:t>
            </a:r>
            <a:r>
              <a:rPr lang="en-US" dirty="0" smtClean="0"/>
              <a:t>young people</a:t>
            </a:r>
            <a:r>
              <a:rPr lang="en-US" dirty="0"/>
              <a:t>, any drug use (even if it </a:t>
            </a:r>
            <a:r>
              <a:rPr lang="en-US" dirty="0" smtClean="0"/>
              <a:t>seems like </a:t>
            </a:r>
            <a:r>
              <a:rPr lang="en-US" dirty="0"/>
              <a:t>only “experimentation”), is cause </a:t>
            </a:r>
            <a:r>
              <a:rPr lang="en-US" dirty="0" smtClean="0"/>
              <a:t>for concern</a:t>
            </a:r>
            <a:r>
              <a:rPr lang="en-US" dirty="0"/>
              <a:t>, as it exposes them to </a:t>
            </a:r>
            <a:r>
              <a:rPr lang="en-US" dirty="0" smtClean="0"/>
              <a:t>dangers from </a:t>
            </a:r>
            <a:r>
              <a:rPr lang="en-US" dirty="0"/>
              <a:t>the drug and associated </a:t>
            </a:r>
            <a:r>
              <a:rPr lang="en-US" dirty="0" smtClean="0"/>
              <a:t>risky behaviors </a:t>
            </a:r>
            <a:r>
              <a:rPr lang="en-US" dirty="0"/>
              <a:t>and may lead to more drug </a:t>
            </a:r>
            <a:r>
              <a:rPr lang="en-US" dirty="0" smtClean="0"/>
              <a:t>use in </a:t>
            </a:r>
            <a:r>
              <a:rPr lang="en-US" dirty="0"/>
              <a:t>the future. Parents and other </a:t>
            </a:r>
            <a:r>
              <a:rPr lang="en-US" dirty="0" smtClean="0"/>
              <a:t>adults should </a:t>
            </a:r>
            <a:r>
              <a:rPr lang="en-US" dirty="0"/>
              <a:t>monitor young people and </a:t>
            </a:r>
            <a:r>
              <a:rPr lang="en-US" dirty="0" smtClean="0"/>
              <a:t>not underestimate </a:t>
            </a:r>
            <a:r>
              <a:rPr lang="en-US" dirty="0"/>
              <a:t>the significance of what </a:t>
            </a:r>
            <a:r>
              <a:rPr lang="en-US" dirty="0" smtClean="0"/>
              <a:t>may appear </a:t>
            </a:r>
            <a:r>
              <a:rPr lang="en-US" dirty="0"/>
              <a:t>as isolated instances of drug taking.</a:t>
            </a:r>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797170" y="6494584"/>
            <a:ext cx="5615354" cy="184666"/>
          </a:xfrm>
          <a:prstGeom prst="rect">
            <a:avLst/>
          </a:prstGeom>
          <a:noFill/>
        </p:spPr>
        <p:txBody>
          <a:bodyPr wrap="square" rtlCol="0">
            <a:spAutoFit/>
          </a:bodyPr>
          <a:lstStyle/>
          <a:p>
            <a:r>
              <a:rPr lang="en-US" sz="600" dirty="0"/>
              <a:t>https://www.drugabuse.gov/sites/default/files/podata_1_17_14.pdf</a:t>
            </a:r>
          </a:p>
        </p:txBody>
      </p:sp>
    </p:spTree>
    <p:extLst>
      <p:ext uri="{BB962C8B-B14F-4D97-AF65-F5344CB8AC3E}">
        <p14:creationId xmlns:p14="http://schemas.microsoft.com/office/powerpoint/2010/main" val="3345031812"/>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422031"/>
            <a:ext cx="8596668" cy="1508369"/>
          </a:xfrm>
        </p:spPr>
        <p:txBody>
          <a:bodyPr>
            <a:normAutofit fontScale="90000"/>
          </a:bodyPr>
          <a:lstStyle/>
          <a:p>
            <a:r>
              <a:rPr lang="en-US" dirty="0"/>
              <a:t>Specific Needs for Working with Adolescents and their Families with Substance Use</a:t>
            </a:r>
          </a:p>
        </p:txBody>
      </p:sp>
      <p:sp>
        <p:nvSpPr>
          <p:cNvPr id="3" name="Content Placeholder 2"/>
          <p:cNvSpPr>
            <a:spLocks noGrp="1"/>
          </p:cNvSpPr>
          <p:nvPr>
            <p:ph idx="1"/>
          </p:nvPr>
        </p:nvSpPr>
        <p:spPr>
          <a:xfrm>
            <a:off x="677334" y="1852247"/>
            <a:ext cx="8596668" cy="4189116"/>
          </a:xfrm>
        </p:spPr>
        <p:txBody>
          <a:bodyPr>
            <a:normAutofit/>
          </a:bodyPr>
          <a:lstStyle/>
          <a:p>
            <a:r>
              <a:rPr lang="en-US" b="1" u="sng" dirty="0" smtClean="0"/>
              <a:t>Routine annual medical visits are an opportunity to ask adolescents about drug use</a:t>
            </a:r>
            <a:r>
              <a:rPr lang="en-US" dirty="0" smtClean="0"/>
              <a:t> - Standardized screening tools are available to help pediatricians, dentists, emergency room doctors, psychiatrists, and other clinicians determine an adolescent’s level of involvement (if any) in tobacco, alcohol, and illicit and nonmedical prescription drug use. When an adolescent reports substance use, the health care provider can assess its severity and either provide an onsite brief intervention or refer the teen to a substance abuse treatment program.</a:t>
            </a:r>
          </a:p>
          <a:p>
            <a:r>
              <a:rPr lang="en-US" b="1" u="sng" dirty="0"/>
              <a:t>Legal interventions and sanctions </a:t>
            </a:r>
            <a:r>
              <a:rPr lang="en-US" b="1" u="sng" dirty="0" smtClean="0"/>
              <a:t>or family </a:t>
            </a:r>
            <a:r>
              <a:rPr lang="en-US" b="1" u="sng" dirty="0"/>
              <a:t>pressure may play an </a:t>
            </a:r>
            <a:r>
              <a:rPr lang="en-US" b="1" u="sng" dirty="0" smtClean="0"/>
              <a:t>important role </a:t>
            </a:r>
            <a:r>
              <a:rPr lang="en-US" b="1" u="sng" dirty="0"/>
              <a:t>in getting adolescents to enter, </a:t>
            </a:r>
            <a:r>
              <a:rPr lang="en-US" b="1" u="sng" dirty="0" smtClean="0"/>
              <a:t>stay in</a:t>
            </a:r>
            <a:r>
              <a:rPr lang="en-US" b="1" u="sng" dirty="0"/>
              <a:t>, and complete </a:t>
            </a:r>
            <a:r>
              <a:rPr lang="en-US" b="1" u="sng" dirty="0" smtClean="0"/>
              <a:t>treatment </a:t>
            </a:r>
            <a:r>
              <a:rPr lang="en-US" dirty="0" smtClean="0"/>
              <a:t>-  Adolescents with </a:t>
            </a:r>
            <a:r>
              <a:rPr lang="en-US" dirty="0"/>
              <a:t>substance use disorders rarely </a:t>
            </a:r>
            <a:r>
              <a:rPr lang="en-US" dirty="0" smtClean="0"/>
              <a:t>feel they </a:t>
            </a:r>
            <a:r>
              <a:rPr lang="en-US" dirty="0"/>
              <a:t>need treatment and almost </a:t>
            </a:r>
            <a:r>
              <a:rPr lang="en-US" dirty="0" smtClean="0"/>
              <a:t>never seek </a:t>
            </a:r>
            <a:r>
              <a:rPr lang="en-US" dirty="0"/>
              <a:t>it on their own. Research shows </a:t>
            </a:r>
            <a:r>
              <a:rPr lang="en-US" dirty="0" smtClean="0"/>
              <a:t>that treatment </a:t>
            </a:r>
            <a:r>
              <a:rPr lang="en-US" dirty="0"/>
              <a:t>can work even if it is mandated </a:t>
            </a:r>
            <a:r>
              <a:rPr lang="en-US" dirty="0" smtClean="0"/>
              <a:t>or entered </a:t>
            </a:r>
            <a:r>
              <a:rPr lang="en-US" dirty="0"/>
              <a:t>into unwillingly.</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762001" y="6421343"/>
            <a:ext cx="2016369" cy="184666"/>
          </a:xfrm>
          <a:prstGeom prst="rect">
            <a:avLst/>
          </a:prstGeom>
          <a:noFill/>
        </p:spPr>
        <p:txBody>
          <a:bodyPr wrap="square" rtlCol="0">
            <a:spAutoFit/>
          </a:bodyPr>
          <a:lstStyle/>
          <a:p>
            <a:r>
              <a:rPr lang="en-US" sz="600" dirty="0" smtClean="0"/>
              <a:t>(Ibid)</a:t>
            </a:r>
            <a:endParaRPr lang="en-US" sz="600" dirty="0"/>
          </a:p>
        </p:txBody>
      </p:sp>
    </p:spTree>
    <p:extLst>
      <p:ext uri="{BB962C8B-B14F-4D97-AF65-F5344CB8AC3E}">
        <p14:creationId xmlns:p14="http://schemas.microsoft.com/office/powerpoint/2010/main" val="1731059781"/>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445477"/>
            <a:ext cx="8596668" cy="1484923"/>
          </a:xfrm>
        </p:spPr>
        <p:txBody>
          <a:bodyPr>
            <a:normAutofit fontScale="90000"/>
          </a:bodyPr>
          <a:lstStyle/>
          <a:p>
            <a:r>
              <a:rPr lang="en-US" dirty="0"/>
              <a:t>Specific Needs for Working with Adolescents and their Families with Substance Use</a:t>
            </a:r>
          </a:p>
        </p:txBody>
      </p:sp>
      <p:sp>
        <p:nvSpPr>
          <p:cNvPr id="3" name="Content Placeholder 2"/>
          <p:cNvSpPr>
            <a:spLocks noGrp="1"/>
          </p:cNvSpPr>
          <p:nvPr>
            <p:ph idx="1"/>
          </p:nvPr>
        </p:nvSpPr>
        <p:spPr>
          <a:xfrm>
            <a:off x="677334" y="1735015"/>
            <a:ext cx="8596668" cy="4306347"/>
          </a:xfrm>
        </p:spPr>
        <p:txBody>
          <a:bodyPr>
            <a:normAutofit/>
          </a:bodyPr>
          <a:lstStyle/>
          <a:p>
            <a:r>
              <a:rPr lang="en-US" b="1" u="sng" dirty="0"/>
              <a:t>Substance use disorder </a:t>
            </a:r>
            <a:r>
              <a:rPr lang="en-US" b="1" u="sng" dirty="0" smtClean="0"/>
              <a:t>treatment should </a:t>
            </a:r>
            <a:r>
              <a:rPr lang="en-US" b="1" u="sng" dirty="0"/>
              <a:t>be tailored to the </a:t>
            </a:r>
            <a:r>
              <a:rPr lang="en-US" b="1" u="sng" dirty="0" smtClean="0"/>
              <a:t>unique needs </a:t>
            </a:r>
            <a:r>
              <a:rPr lang="en-US" b="1" u="sng" dirty="0"/>
              <a:t>of the </a:t>
            </a:r>
            <a:r>
              <a:rPr lang="en-US" b="1" u="sng" dirty="0" smtClean="0"/>
              <a:t>adolescent </a:t>
            </a:r>
            <a:r>
              <a:rPr lang="en-US" dirty="0" smtClean="0"/>
              <a:t>- Treatment planning </a:t>
            </a:r>
            <a:r>
              <a:rPr lang="en-US" dirty="0"/>
              <a:t>begins with a </a:t>
            </a:r>
            <a:r>
              <a:rPr lang="en-US" dirty="0" smtClean="0"/>
              <a:t>comprehensive assessment </a:t>
            </a:r>
            <a:r>
              <a:rPr lang="en-US" dirty="0"/>
              <a:t>to identify the </a:t>
            </a:r>
            <a:r>
              <a:rPr lang="en-US" dirty="0" smtClean="0"/>
              <a:t>person’s strengths </a:t>
            </a:r>
            <a:r>
              <a:rPr lang="en-US" dirty="0"/>
              <a:t>and weaknesses to </a:t>
            </a:r>
            <a:r>
              <a:rPr lang="en-US" dirty="0" smtClean="0"/>
              <a:t>be addressed. Appropriate </a:t>
            </a:r>
            <a:r>
              <a:rPr lang="en-US" dirty="0"/>
              <a:t>treatment </a:t>
            </a:r>
            <a:r>
              <a:rPr lang="en-US" dirty="0" smtClean="0"/>
              <a:t>considers an </a:t>
            </a:r>
            <a:r>
              <a:rPr lang="en-US" dirty="0"/>
              <a:t>adolescent’s level of </a:t>
            </a:r>
            <a:r>
              <a:rPr lang="en-US" dirty="0" smtClean="0"/>
              <a:t>psychological development</a:t>
            </a:r>
            <a:r>
              <a:rPr lang="en-US" dirty="0"/>
              <a:t>, gender, relations with </a:t>
            </a:r>
            <a:r>
              <a:rPr lang="en-US" dirty="0" smtClean="0"/>
              <a:t>family and </a:t>
            </a:r>
            <a:r>
              <a:rPr lang="en-US" dirty="0"/>
              <a:t>peers, how well he or she is doing </a:t>
            </a:r>
            <a:r>
              <a:rPr lang="en-US" dirty="0" smtClean="0"/>
              <a:t>in school</a:t>
            </a:r>
            <a:r>
              <a:rPr lang="en-US" dirty="0"/>
              <a:t>, the larger community, cultural </a:t>
            </a:r>
            <a:r>
              <a:rPr lang="en-US" dirty="0" smtClean="0"/>
              <a:t>and ethnic </a:t>
            </a:r>
            <a:r>
              <a:rPr lang="en-US" dirty="0"/>
              <a:t>factors, and any special physical </a:t>
            </a:r>
            <a:r>
              <a:rPr lang="en-US" dirty="0" smtClean="0"/>
              <a:t>or behavioral </a:t>
            </a:r>
            <a:r>
              <a:rPr lang="en-US" dirty="0"/>
              <a:t>issues</a:t>
            </a:r>
            <a:r>
              <a:rPr lang="en-US" dirty="0" smtClean="0"/>
              <a:t>.</a:t>
            </a:r>
          </a:p>
          <a:p>
            <a:r>
              <a:rPr lang="en-US" b="1" u="sng" dirty="0"/>
              <a:t>Treatment should address the </a:t>
            </a:r>
            <a:r>
              <a:rPr lang="en-US" b="1" u="sng" dirty="0" smtClean="0"/>
              <a:t>needs of </a:t>
            </a:r>
            <a:r>
              <a:rPr lang="en-US" b="1" u="sng" dirty="0"/>
              <a:t>the whole person, rather </a:t>
            </a:r>
            <a:r>
              <a:rPr lang="en-US" b="1" u="sng" dirty="0" smtClean="0"/>
              <a:t>than just </a:t>
            </a:r>
            <a:r>
              <a:rPr lang="en-US" b="1" u="sng" dirty="0"/>
              <a:t>focusing on his or her </a:t>
            </a:r>
            <a:r>
              <a:rPr lang="en-US" b="1" u="sng" dirty="0" smtClean="0"/>
              <a:t>drug use </a:t>
            </a:r>
            <a:r>
              <a:rPr lang="en-US" dirty="0" smtClean="0"/>
              <a:t>- </a:t>
            </a:r>
            <a:r>
              <a:rPr lang="en-US" dirty="0"/>
              <a:t>The best approach to </a:t>
            </a:r>
            <a:r>
              <a:rPr lang="en-US" dirty="0" smtClean="0"/>
              <a:t>treatment includes </a:t>
            </a:r>
            <a:r>
              <a:rPr lang="en-US" dirty="0"/>
              <a:t>supporting the </a:t>
            </a:r>
            <a:r>
              <a:rPr lang="en-US" dirty="0" smtClean="0"/>
              <a:t>adolescent’s larger </a:t>
            </a:r>
            <a:r>
              <a:rPr lang="en-US" dirty="0"/>
              <a:t>life needs, such as those </a:t>
            </a:r>
            <a:r>
              <a:rPr lang="en-US" dirty="0" smtClean="0"/>
              <a:t>related to </a:t>
            </a:r>
            <a:r>
              <a:rPr lang="en-US" dirty="0"/>
              <a:t>medical, psychological, and </a:t>
            </a:r>
            <a:r>
              <a:rPr lang="en-US" dirty="0" smtClean="0"/>
              <a:t>social well-being</a:t>
            </a:r>
            <a:r>
              <a:rPr lang="en-US" dirty="0"/>
              <a:t>, as well as housing, </a:t>
            </a:r>
            <a:r>
              <a:rPr lang="en-US" dirty="0" smtClean="0"/>
              <a:t>school, transportation</a:t>
            </a:r>
            <a:r>
              <a:rPr lang="en-US" dirty="0"/>
              <a:t>, and legal </a:t>
            </a:r>
            <a:r>
              <a:rPr lang="en-US" dirty="0" smtClean="0"/>
              <a:t>services. Failing </a:t>
            </a:r>
            <a:r>
              <a:rPr lang="en-US" dirty="0"/>
              <a:t>to address such </a:t>
            </a:r>
            <a:r>
              <a:rPr lang="en-US" dirty="0" smtClean="0"/>
              <a:t>needs simultaneously </a:t>
            </a:r>
            <a:r>
              <a:rPr lang="en-US" dirty="0"/>
              <a:t>could sabotage </a:t>
            </a:r>
            <a:r>
              <a:rPr lang="en-US" dirty="0" smtClean="0"/>
              <a:t>the adolescent’s </a:t>
            </a:r>
            <a:r>
              <a:rPr lang="en-US" dirty="0"/>
              <a:t>treatment success. </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762001" y="6421343"/>
            <a:ext cx="2016369" cy="184666"/>
          </a:xfrm>
          <a:prstGeom prst="rect">
            <a:avLst/>
          </a:prstGeom>
          <a:noFill/>
        </p:spPr>
        <p:txBody>
          <a:bodyPr wrap="square" rtlCol="0">
            <a:spAutoFit/>
          </a:bodyPr>
          <a:lstStyle/>
          <a:p>
            <a:r>
              <a:rPr lang="en-US" sz="600" dirty="0" smtClean="0"/>
              <a:t>(Ibid)</a:t>
            </a:r>
            <a:endParaRPr lang="en-US" sz="600" dirty="0"/>
          </a:p>
        </p:txBody>
      </p:sp>
    </p:spTree>
    <p:extLst>
      <p:ext uri="{BB962C8B-B14F-4D97-AF65-F5344CB8AC3E}">
        <p14:creationId xmlns:p14="http://schemas.microsoft.com/office/powerpoint/2010/main" val="2322950844"/>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445477"/>
            <a:ext cx="8596668" cy="1484923"/>
          </a:xfrm>
        </p:spPr>
        <p:txBody>
          <a:bodyPr>
            <a:normAutofit fontScale="90000"/>
          </a:bodyPr>
          <a:lstStyle/>
          <a:p>
            <a:r>
              <a:rPr lang="en-US" dirty="0"/>
              <a:t>Specific Needs for Working with Adolescents and their Families with Substance Use</a:t>
            </a:r>
          </a:p>
        </p:txBody>
      </p:sp>
      <p:sp>
        <p:nvSpPr>
          <p:cNvPr id="3" name="Content Placeholder 2"/>
          <p:cNvSpPr>
            <a:spLocks noGrp="1"/>
          </p:cNvSpPr>
          <p:nvPr>
            <p:ph idx="1"/>
          </p:nvPr>
        </p:nvSpPr>
        <p:spPr>
          <a:xfrm>
            <a:off x="677334" y="1922585"/>
            <a:ext cx="8596668" cy="4118777"/>
          </a:xfrm>
        </p:spPr>
        <p:txBody>
          <a:bodyPr>
            <a:normAutofit lnSpcReduction="10000"/>
          </a:bodyPr>
          <a:lstStyle/>
          <a:p>
            <a:r>
              <a:rPr lang="en-US" b="1" u="sng" dirty="0"/>
              <a:t>Behavioral therapies are </a:t>
            </a:r>
            <a:r>
              <a:rPr lang="en-US" b="1" u="sng" dirty="0" smtClean="0"/>
              <a:t>effective in </a:t>
            </a:r>
            <a:r>
              <a:rPr lang="en-US" b="1" u="sng" dirty="0"/>
              <a:t>addressing adolescent drug </a:t>
            </a:r>
            <a:r>
              <a:rPr lang="en-US" b="1" u="sng" dirty="0" smtClean="0"/>
              <a:t>use</a:t>
            </a:r>
            <a:r>
              <a:rPr lang="en-US" dirty="0"/>
              <a:t> </a:t>
            </a:r>
            <a:r>
              <a:rPr lang="en-US" dirty="0" smtClean="0"/>
              <a:t>-  Behavioral </a:t>
            </a:r>
            <a:r>
              <a:rPr lang="en-US" dirty="0"/>
              <a:t>therapies, delivered by </a:t>
            </a:r>
            <a:r>
              <a:rPr lang="en-US" dirty="0" smtClean="0"/>
              <a:t>trained clinicians</a:t>
            </a:r>
            <a:r>
              <a:rPr lang="en-US" dirty="0"/>
              <a:t>, help an adolescent stay off </a:t>
            </a:r>
            <a:r>
              <a:rPr lang="en-US" dirty="0" smtClean="0"/>
              <a:t>drugs by </a:t>
            </a:r>
            <a:r>
              <a:rPr lang="en-US" dirty="0"/>
              <a:t>strengthening his or her motivation </a:t>
            </a:r>
            <a:r>
              <a:rPr lang="en-US" dirty="0" smtClean="0"/>
              <a:t>to change</a:t>
            </a:r>
            <a:r>
              <a:rPr lang="en-US" dirty="0"/>
              <a:t>. This can be done by </a:t>
            </a:r>
            <a:r>
              <a:rPr lang="en-US" dirty="0" smtClean="0"/>
              <a:t>providing incentives </a:t>
            </a:r>
            <a:r>
              <a:rPr lang="en-US" dirty="0"/>
              <a:t>for abstinence, building </a:t>
            </a:r>
            <a:r>
              <a:rPr lang="en-US" dirty="0" smtClean="0"/>
              <a:t>skills to </a:t>
            </a:r>
            <a:r>
              <a:rPr lang="en-US" dirty="0"/>
              <a:t>resist and refuse substances and </a:t>
            </a:r>
            <a:r>
              <a:rPr lang="en-US" dirty="0" smtClean="0"/>
              <a:t>deal with </a:t>
            </a:r>
            <a:r>
              <a:rPr lang="en-US" dirty="0"/>
              <a:t>triggers or craving, replacing drug </a:t>
            </a:r>
            <a:r>
              <a:rPr lang="en-US" dirty="0" smtClean="0"/>
              <a:t>use with </a:t>
            </a:r>
            <a:r>
              <a:rPr lang="en-US" dirty="0"/>
              <a:t>constructive and rewarding </a:t>
            </a:r>
            <a:r>
              <a:rPr lang="en-US" dirty="0" smtClean="0"/>
              <a:t>activities, improving </a:t>
            </a:r>
            <a:r>
              <a:rPr lang="en-US" dirty="0"/>
              <a:t>problem-solving skills, </a:t>
            </a:r>
            <a:r>
              <a:rPr lang="en-US" dirty="0" smtClean="0"/>
              <a:t>and facilitating </a:t>
            </a:r>
            <a:r>
              <a:rPr lang="en-US" dirty="0"/>
              <a:t>better interpersonal relationships.</a:t>
            </a:r>
          </a:p>
          <a:p>
            <a:r>
              <a:rPr lang="en-US" b="1" u="sng" dirty="0" smtClean="0"/>
              <a:t>Families </a:t>
            </a:r>
            <a:r>
              <a:rPr lang="en-US" b="1" u="sng" dirty="0"/>
              <a:t>and the community </a:t>
            </a:r>
            <a:r>
              <a:rPr lang="en-US" b="1" u="sng" dirty="0" smtClean="0"/>
              <a:t>are important </a:t>
            </a:r>
            <a:r>
              <a:rPr lang="en-US" b="1" u="sng" dirty="0"/>
              <a:t>aspects of </a:t>
            </a:r>
            <a:r>
              <a:rPr lang="en-US" b="1" u="sng" dirty="0" smtClean="0"/>
              <a:t>treatment</a:t>
            </a:r>
            <a:r>
              <a:rPr lang="en-US" dirty="0" smtClean="0"/>
              <a:t> - The support </a:t>
            </a:r>
            <a:r>
              <a:rPr lang="en-US" dirty="0"/>
              <a:t>of family members is </a:t>
            </a:r>
            <a:r>
              <a:rPr lang="en-US" dirty="0" smtClean="0"/>
              <a:t>important for </a:t>
            </a:r>
            <a:r>
              <a:rPr lang="en-US" dirty="0"/>
              <a:t>an adolescent’s recovery. </a:t>
            </a:r>
            <a:r>
              <a:rPr lang="en-US" dirty="0" smtClean="0"/>
              <a:t>Several evidence-based </a:t>
            </a:r>
            <a:r>
              <a:rPr lang="en-US" dirty="0"/>
              <a:t>interventions for </a:t>
            </a:r>
            <a:r>
              <a:rPr lang="en-US" dirty="0" smtClean="0"/>
              <a:t>adolescent drug </a:t>
            </a:r>
            <a:r>
              <a:rPr lang="en-US" dirty="0"/>
              <a:t>abuse seek to strengthen </a:t>
            </a:r>
            <a:r>
              <a:rPr lang="en-US" dirty="0" smtClean="0"/>
              <a:t>family relationships </a:t>
            </a:r>
            <a:r>
              <a:rPr lang="en-US" dirty="0"/>
              <a:t>by improving </a:t>
            </a:r>
            <a:r>
              <a:rPr lang="en-US" dirty="0" smtClean="0"/>
              <a:t>communication and </a:t>
            </a:r>
            <a:r>
              <a:rPr lang="en-US" dirty="0"/>
              <a:t>improving family members’ ability </a:t>
            </a:r>
            <a:r>
              <a:rPr lang="en-US" dirty="0" smtClean="0"/>
              <a:t>to support </a:t>
            </a:r>
            <a:r>
              <a:rPr lang="en-US" dirty="0"/>
              <a:t>abstinence from drugs. In </a:t>
            </a:r>
            <a:r>
              <a:rPr lang="en-US" dirty="0" smtClean="0"/>
              <a:t>addition, members </a:t>
            </a:r>
            <a:r>
              <a:rPr lang="en-US" dirty="0"/>
              <a:t>of the community (such as </a:t>
            </a:r>
            <a:r>
              <a:rPr lang="en-US" dirty="0" smtClean="0"/>
              <a:t>school counselors</a:t>
            </a:r>
            <a:r>
              <a:rPr lang="en-US" dirty="0"/>
              <a:t>, parents, peers, and </a:t>
            </a:r>
            <a:r>
              <a:rPr lang="en-US" dirty="0" smtClean="0"/>
              <a:t>mentors) can </a:t>
            </a:r>
            <a:r>
              <a:rPr lang="en-US" dirty="0"/>
              <a:t>encourage young people who need </a:t>
            </a:r>
            <a:r>
              <a:rPr lang="en-US" dirty="0" smtClean="0"/>
              <a:t>help to </a:t>
            </a:r>
            <a:r>
              <a:rPr lang="en-US" dirty="0"/>
              <a:t>get into treatment—and support </a:t>
            </a:r>
            <a:r>
              <a:rPr lang="en-US" dirty="0" smtClean="0"/>
              <a:t>them along </a:t>
            </a:r>
            <a:r>
              <a:rPr lang="en-US" dirty="0"/>
              <a:t>the way. </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762001" y="6421343"/>
            <a:ext cx="2016369" cy="184666"/>
          </a:xfrm>
          <a:prstGeom prst="rect">
            <a:avLst/>
          </a:prstGeom>
          <a:noFill/>
        </p:spPr>
        <p:txBody>
          <a:bodyPr wrap="square" rtlCol="0">
            <a:spAutoFit/>
          </a:bodyPr>
          <a:lstStyle/>
          <a:p>
            <a:r>
              <a:rPr lang="en-US" sz="600" dirty="0" smtClean="0"/>
              <a:t>(Ibid)</a:t>
            </a:r>
            <a:endParaRPr lang="en-US" sz="600" dirty="0"/>
          </a:p>
        </p:txBody>
      </p:sp>
    </p:spTree>
    <p:extLst>
      <p:ext uri="{BB962C8B-B14F-4D97-AF65-F5344CB8AC3E}">
        <p14:creationId xmlns:p14="http://schemas.microsoft.com/office/powerpoint/2010/main" val="2936293351"/>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386862"/>
            <a:ext cx="8596668" cy="1543538"/>
          </a:xfrm>
        </p:spPr>
        <p:txBody>
          <a:bodyPr>
            <a:normAutofit fontScale="90000"/>
          </a:bodyPr>
          <a:lstStyle/>
          <a:p>
            <a:r>
              <a:rPr lang="en-US" dirty="0"/>
              <a:t>Specific Needs for Working with Adolescents and their Families with Substance Use</a:t>
            </a:r>
          </a:p>
        </p:txBody>
      </p:sp>
      <p:sp>
        <p:nvSpPr>
          <p:cNvPr id="3" name="Content Placeholder 2"/>
          <p:cNvSpPr>
            <a:spLocks noGrp="1"/>
          </p:cNvSpPr>
          <p:nvPr>
            <p:ph idx="1"/>
          </p:nvPr>
        </p:nvSpPr>
        <p:spPr>
          <a:xfrm>
            <a:off x="677334" y="1711569"/>
            <a:ext cx="8596668" cy="4329793"/>
          </a:xfrm>
        </p:spPr>
        <p:txBody>
          <a:bodyPr>
            <a:normAutofit/>
          </a:bodyPr>
          <a:lstStyle/>
          <a:p>
            <a:r>
              <a:rPr lang="en-US" b="1" u="sng" dirty="0"/>
              <a:t>Effectively treating substance </a:t>
            </a:r>
            <a:r>
              <a:rPr lang="en-US" b="1" u="sng" dirty="0" smtClean="0"/>
              <a:t>use disorders </a:t>
            </a:r>
            <a:r>
              <a:rPr lang="en-US" b="1" u="sng" dirty="0"/>
              <a:t>in adolescents </a:t>
            </a:r>
            <a:r>
              <a:rPr lang="en-US" b="1" u="sng" dirty="0" smtClean="0"/>
              <a:t>requires also </a:t>
            </a:r>
            <a:r>
              <a:rPr lang="en-US" b="1" u="sng" dirty="0"/>
              <a:t>identifying and treating any </a:t>
            </a:r>
            <a:r>
              <a:rPr lang="en-US" b="1" u="sng" dirty="0" smtClean="0"/>
              <a:t>other mental </a:t>
            </a:r>
            <a:r>
              <a:rPr lang="en-US" b="1" u="sng" dirty="0"/>
              <a:t>health conditions they may </a:t>
            </a:r>
            <a:r>
              <a:rPr lang="en-US" b="1" u="sng" dirty="0" smtClean="0"/>
              <a:t>have </a:t>
            </a:r>
            <a:r>
              <a:rPr lang="en-US" dirty="0" smtClean="0"/>
              <a:t>-  Adolescents </a:t>
            </a:r>
            <a:r>
              <a:rPr lang="en-US" dirty="0"/>
              <a:t>who abuse drugs </a:t>
            </a:r>
            <a:r>
              <a:rPr lang="en-US" dirty="0" smtClean="0"/>
              <a:t>frequently also </a:t>
            </a:r>
            <a:r>
              <a:rPr lang="en-US" dirty="0"/>
              <a:t>suffer from other conditions </a:t>
            </a:r>
            <a:r>
              <a:rPr lang="en-US" dirty="0" smtClean="0"/>
              <a:t>including depression</a:t>
            </a:r>
            <a:r>
              <a:rPr lang="en-US" dirty="0"/>
              <a:t>, anxiety disorders, </a:t>
            </a:r>
            <a:r>
              <a:rPr lang="en-US" dirty="0" smtClean="0"/>
              <a:t>attention deficit hyperactivity </a:t>
            </a:r>
            <a:r>
              <a:rPr lang="en-US" dirty="0"/>
              <a:t>disorder (ADHD</a:t>
            </a:r>
            <a:r>
              <a:rPr lang="en-US" dirty="0" smtClean="0"/>
              <a:t>), oppositional </a:t>
            </a:r>
            <a:r>
              <a:rPr lang="en-US" dirty="0"/>
              <a:t>defiant disorder, and </a:t>
            </a:r>
            <a:r>
              <a:rPr lang="en-US" dirty="0" smtClean="0"/>
              <a:t>conduct problems. Adolescents </a:t>
            </a:r>
            <a:r>
              <a:rPr lang="en-US" dirty="0"/>
              <a:t>who abuse </a:t>
            </a:r>
            <a:r>
              <a:rPr lang="en-US" dirty="0" smtClean="0"/>
              <a:t>drugs, particularly </a:t>
            </a:r>
            <a:r>
              <a:rPr lang="en-US" dirty="0"/>
              <a:t>those involved in the </a:t>
            </a:r>
            <a:r>
              <a:rPr lang="en-US" dirty="0" smtClean="0"/>
              <a:t>juvenile justice </a:t>
            </a:r>
            <a:r>
              <a:rPr lang="en-US" dirty="0"/>
              <a:t>system, should be screened for </a:t>
            </a:r>
            <a:r>
              <a:rPr lang="en-US" dirty="0" smtClean="0"/>
              <a:t>other psychiatric </a:t>
            </a:r>
            <a:r>
              <a:rPr lang="en-US" dirty="0"/>
              <a:t>disorders. Treatment for </a:t>
            </a:r>
            <a:r>
              <a:rPr lang="en-US" dirty="0" smtClean="0"/>
              <a:t>these problems </a:t>
            </a:r>
            <a:r>
              <a:rPr lang="en-US" dirty="0"/>
              <a:t>should be integrated with </a:t>
            </a:r>
            <a:r>
              <a:rPr lang="en-US" dirty="0" smtClean="0"/>
              <a:t>the treatment </a:t>
            </a:r>
            <a:r>
              <a:rPr lang="en-US" dirty="0"/>
              <a:t>for a substance use disorder. </a:t>
            </a:r>
            <a:endParaRPr lang="en-US" dirty="0" smtClean="0"/>
          </a:p>
          <a:p>
            <a:r>
              <a:rPr lang="en-US" b="1" u="sng" dirty="0"/>
              <a:t>Sensitive issues such as </a:t>
            </a:r>
            <a:r>
              <a:rPr lang="en-US" b="1" u="sng" dirty="0" smtClean="0"/>
              <a:t>violence and </a:t>
            </a:r>
            <a:r>
              <a:rPr lang="en-US" b="1" u="sng" dirty="0"/>
              <a:t>child abuse or risk </a:t>
            </a:r>
            <a:r>
              <a:rPr lang="en-US" b="1" u="sng" dirty="0" smtClean="0"/>
              <a:t>of suicide </a:t>
            </a:r>
            <a:r>
              <a:rPr lang="en-US" b="1" u="sng" dirty="0"/>
              <a:t>should be identified </a:t>
            </a:r>
            <a:r>
              <a:rPr lang="en-US" b="1" u="sng" dirty="0" smtClean="0"/>
              <a:t>and addressed </a:t>
            </a:r>
            <a:r>
              <a:rPr lang="en-US" dirty="0" smtClean="0"/>
              <a:t>- </a:t>
            </a:r>
            <a:r>
              <a:rPr lang="en-US" dirty="0"/>
              <a:t>Many adolescents </a:t>
            </a:r>
            <a:r>
              <a:rPr lang="en-US" dirty="0" smtClean="0"/>
              <a:t>who abuse </a:t>
            </a:r>
            <a:r>
              <a:rPr lang="en-US" dirty="0"/>
              <a:t>drugs have a history of </a:t>
            </a:r>
            <a:r>
              <a:rPr lang="en-US" dirty="0" smtClean="0"/>
              <a:t>physical, emotional</a:t>
            </a:r>
            <a:r>
              <a:rPr lang="en-US" dirty="0"/>
              <a:t>, and/or sexual abuse </a:t>
            </a:r>
            <a:r>
              <a:rPr lang="en-US" dirty="0" smtClean="0"/>
              <a:t>or other </a:t>
            </a:r>
            <a:r>
              <a:rPr lang="en-US" dirty="0"/>
              <a:t>trauma.24 If abuse is </a:t>
            </a:r>
            <a:r>
              <a:rPr lang="en-US" dirty="0" smtClean="0"/>
              <a:t>suspected, referrals </a:t>
            </a:r>
            <a:r>
              <a:rPr lang="en-US" dirty="0"/>
              <a:t>should be made to </a:t>
            </a:r>
            <a:r>
              <a:rPr lang="en-US" dirty="0" smtClean="0"/>
              <a:t>social and </a:t>
            </a:r>
            <a:r>
              <a:rPr lang="en-US" dirty="0"/>
              <a:t>protective services, following </a:t>
            </a:r>
            <a:r>
              <a:rPr lang="en-US" dirty="0" smtClean="0"/>
              <a:t>local regulations </a:t>
            </a:r>
            <a:r>
              <a:rPr lang="en-US" dirty="0"/>
              <a:t>and reporting requirements. </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762001" y="6421343"/>
            <a:ext cx="2016369" cy="184666"/>
          </a:xfrm>
          <a:prstGeom prst="rect">
            <a:avLst/>
          </a:prstGeom>
          <a:noFill/>
        </p:spPr>
        <p:txBody>
          <a:bodyPr wrap="square" rtlCol="0">
            <a:spAutoFit/>
          </a:bodyPr>
          <a:lstStyle/>
          <a:p>
            <a:r>
              <a:rPr lang="en-US" sz="600" dirty="0" smtClean="0"/>
              <a:t>(Ibid)</a:t>
            </a:r>
            <a:endParaRPr lang="en-US" sz="600" dirty="0"/>
          </a:p>
        </p:txBody>
      </p:sp>
    </p:spTree>
    <p:extLst>
      <p:ext uri="{BB962C8B-B14F-4D97-AF65-F5344CB8AC3E}">
        <p14:creationId xmlns:p14="http://schemas.microsoft.com/office/powerpoint/2010/main" val="2235236671"/>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363415"/>
            <a:ext cx="8596668" cy="1566985"/>
          </a:xfrm>
        </p:spPr>
        <p:txBody>
          <a:bodyPr>
            <a:normAutofit fontScale="90000"/>
          </a:bodyPr>
          <a:lstStyle/>
          <a:p>
            <a:r>
              <a:rPr lang="en-US" dirty="0"/>
              <a:t>Specific Needs for Working with Adolescents and their Families with Substance Use</a:t>
            </a:r>
          </a:p>
        </p:txBody>
      </p:sp>
      <p:sp>
        <p:nvSpPr>
          <p:cNvPr id="3" name="Content Placeholder 2"/>
          <p:cNvSpPr>
            <a:spLocks noGrp="1"/>
          </p:cNvSpPr>
          <p:nvPr>
            <p:ph idx="1"/>
          </p:nvPr>
        </p:nvSpPr>
        <p:spPr>
          <a:xfrm>
            <a:off x="677334" y="1828801"/>
            <a:ext cx="8596668" cy="4212562"/>
          </a:xfrm>
        </p:spPr>
        <p:txBody>
          <a:bodyPr>
            <a:normAutofit lnSpcReduction="10000"/>
          </a:bodyPr>
          <a:lstStyle/>
          <a:p>
            <a:r>
              <a:rPr lang="en-US" b="1" u="sng" dirty="0"/>
              <a:t>It is important to monitor drug </a:t>
            </a:r>
            <a:r>
              <a:rPr lang="en-US" b="1" u="sng" dirty="0" smtClean="0"/>
              <a:t>use during treatment </a:t>
            </a:r>
            <a:r>
              <a:rPr lang="en-US" dirty="0" smtClean="0"/>
              <a:t>- </a:t>
            </a:r>
            <a:r>
              <a:rPr lang="en-US" dirty="0"/>
              <a:t>Adolescents </a:t>
            </a:r>
            <a:r>
              <a:rPr lang="en-US" dirty="0" smtClean="0"/>
              <a:t>recovering from </a:t>
            </a:r>
            <a:r>
              <a:rPr lang="en-US" dirty="0"/>
              <a:t>substance use disorders </a:t>
            </a:r>
            <a:r>
              <a:rPr lang="en-US" dirty="0" smtClean="0"/>
              <a:t>may experience </a:t>
            </a:r>
            <a:r>
              <a:rPr lang="en-US" dirty="0"/>
              <a:t>relapse, or a return to </a:t>
            </a:r>
            <a:r>
              <a:rPr lang="en-US" dirty="0" smtClean="0"/>
              <a:t>drug use</a:t>
            </a:r>
            <a:r>
              <a:rPr lang="en-US" dirty="0"/>
              <a:t>. Triggers associated with </a:t>
            </a:r>
            <a:r>
              <a:rPr lang="en-US" dirty="0" smtClean="0"/>
              <a:t>relapse vary </a:t>
            </a:r>
            <a:r>
              <a:rPr lang="en-US" dirty="0"/>
              <a:t>and can include mental stress </a:t>
            </a:r>
            <a:r>
              <a:rPr lang="en-US" dirty="0" smtClean="0"/>
              <a:t>and social </a:t>
            </a:r>
            <a:r>
              <a:rPr lang="en-US" dirty="0"/>
              <a:t>situations linked with prior </a:t>
            </a:r>
            <a:r>
              <a:rPr lang="en-US" dirty="0" smtClean="0"/>
              <a:t>drug use</a:t>
            </a:r>
            <a:r>
              <a:rPr lang="en-US" dirty="0"/>
              <a:t>. It is important to identify a </a:t>
            </a:r>
            <a:r>
              <a:rPr lang="en-US" dirty="0" smtClean="0"/>
              <a:t>return to </a:t>
            </a:r>
            <a:r>
              <a:rPr lang="en-US" dirty="0"/>
              <a:t>drug use early before an </a:t>
            </a:r>
            <a:r>
              <a:rPr lang="en-US" dirty="0" smtClean="0"/>
              <a:t>undetected relapse </a:t>
            </a:r>
            <a:r>
              <a:rPr lang="en-US" dirty="0"/>
              <a:t>progresses to more </a:t>
            </a:r>
            <a:r>
              <a:rPr lang="en-US" dirty="0" smtClean="0"/>
              <a:t>serious consequences</a:t>
            </a:r>
            <a:r>
              <a:rPr lang="en-US" dirty="0"/>
              <a:t>. A relapse signals the </a:t>
            </a:r>
            <a:r>
              <a:rPr lang="en-US" dirty="0" smtClean="0"/>
              <a:t>need for </a:t>
            </a:r>
            <a:r>
              <a:rPr lang="en-US" dirty="0"/>
              <a:t>more treatment or a need to adjust </a:t>
            </a:r>
            <a:r>
              <a:rPr lang="en-US" dirty="0" smtClean="0"/>
              <a:t>the individual’s </a:t>
            </a:r>
            <a:r>
              <a:rPr lang="en-US" dirty="0"/>
              <a:t>current treatment plan to </a:t>
            </a:r>
            <a:r>
              <a:rPr lang="en-US" dirty="0" smtClean="0"/>
              <a:t>better meet </a:t>
            </a:r>
            <a:r>
              <a:rPr lang="en-US" dirty="0"/>
              <a:t>his or her needs.</a:t>
            </a:r>
          </a:p>
          <a:p>
            <a:r>
              <a:rPr lang="en-US" b="1" u="sng" dirty="0" smtClean="0"/>
              <a:t>Staying </a:t>
            </a:r>
            <a:r>
              <a:rPr lang="en-US" b="1" u="sng" dirty="0"/>
              <a:t>in treatment for an </a:t>
            </a:r>
            <a:r>
              <a:rPr lang="en-US" b="1" u="sng" dirty="0" smtClean="0"/>
              <a:t>adequate period </a:t>
            </a:r>
            <a:r>
              <a:rPr lang="en-US" b="1" u="sng" dirty="0"/>
              <a:t>of time and continuity of </a:t>
            </a:r>
            <a:r>
              <a:rPr lang="en-US" b="1" u="sng" dirty="0" smtClean="0"/>
              <a:t>care afterward </a:t>
            </a:r>
            <a:r>
              <a:rPr lang="en-US" b="1" u="sng" dirty="0"/>
              <a:t>are </a:t>
            </a:r>
            <a:r>
              <a:rPr lang="en-US" b="1" u="sng" dirty="0" smtClean="0"/>
              <a:t>important </a:t>
            </a:r>
            <a:r>
              <a:rPr lang="en-US" dirty="0" smtClean="0"/>
              <a:t>- </a:t>
            </a:r>
            <a:r>
              <a:rPr lang="en-US" dirty="0"/>
              <a:t>The </a:t>
            </a:r>
            <a:r>
              <a:rPr lang="en-US" dirty="0" smtClean="0"/>
              <a:t>minimal length </a:t>
            </a:r>
            <a:r>
              <a:rPr lang="en-US" dirty="0"/>
              <a:t>of drug treatment depends </a:t>
            </a:r>
            <a:r>
              <a:rPr lang="en-US" dirty="0" smtClean="0"/>
              <a:t>on the </a:t>
            </a:r>
            <a:r>
              <a:rPr lang="en-US" dirty="0"/>
              <a:t>type and extent of the </a:t>
            </a:r>
            <a:r>
              <a:rPr lang="en-US" dirty="0" smtClean="0"/>
              <a:t>adolescent’s problems</a:t>
            </a:r>
            <a:r>
              <a:rPr lang="en-US" dirty="0"/>
              <a:t>, but studies show outcomes </a:t>
            </a:r>
            <a:r>
              <a:rPr lang="en-US" dirty="0" smtClean="0"/>
              <a:t>are better </a:t>
            </a:r>
            <a:r>
              <a:rPr lang="en-US" dirty="0"/>
              <a:t>when a person stays in treatment </a:t>
            </a:r>
            <a:r>
              <a:rPr lang="en-US" dirty="0" smtClean="0"/>
              <a:t>for 3 </a:t>
            </a:r>
            <a:r>
              <a:rPr lang="en-US" dirty="0"/>
              <a:t>months or more.25 Because relapses </a:t>
            </a:r>
            <a:r>
              <a:rPr lang="en-US" dirty="0" smtClean="0"/>
              <a:t>often occur</a:t>
            </a:r>
            <a:r>
              <a:rPr lang="en-US" dirty="0"/>
              <a:t>, more than one episode of </a:t>
            </a:r>
            <a:r>
              <a:rPr lang="en-US" dirty="0" smtClean="0"/>
              <a:t>treatment may </a:t>
            </a:r>
            <a:r>
              <a:rPr lang="en-US" dirty="0"/>
              <a:t>be necessary. Many </a:t>
            </a:r>
            <a:r>
              <a:rPr lang="en-US" dirty="0" smtClean="0"/>
              <a:t>adolescents also </a:t>
            </a:r>
            <a:r>
              <a:rPr lang="en-US" dirty="0"/>
              <a:t>benefit from continuing care </a:t>
            </a:r>
            <a:r>
              <a:rPr lang="en-US" dirty="0" smtClean="0"/>
              <a:t>following treatment,26 </a:t>
            </a:r>
            <a:r>
              <a:rPr lang="en-US" dirty="0"/>
              <a:t>including drug use </a:t>
            </a:r>
            <a:r>
              <a:rPr lang="en-US" dirty="0" smtClean="0"/>
              <a:t>monitoring, follow-up </a:t>
            </a:r>
            <a:r>
              <a:rPr lang="en-US" dirty="0"/>
              <a:t>visits at home,27 and linking </a:t>
            </a:r>
            <a:r>
              <a:rPr lang="en-US" dirty="0" smtClean="0"/>
              <a:t>the family </a:t>
            </a:r>
            <a:r>
              <a:rPr lang="en-US" dirty="0"/>
              <a:t>to other needed services. </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762001" y="6421343"/>
            <a:ext cx="2016369" cy="184666"/>
          </a:xfrm>
          <a:prstGeom prst="rect">
            <a:avLst/>
          </a:prstGeom>
          <a:noFill/>
        </p:spPr>
        <p:txBody>
          <a:bodyPr wrap="square" rtlCol="0">
            <a:spAutoFit/>
          </a:bodyPr>
          <a:lstStyle/>
          <a:p>
            <a:r>
              <a:rPr lang="en-US" sz="600" dirty="0" smtClean="0"/>
              <a:t>(Ibid)</a:t>
            </a:r>
            <a:endParaRPr lang="en-US" sz="600" dirty="0"/>
          </a:p>
        </p:txBody>
      </p:sp>
    </p:spTree>
    <p:extLst>
      <p:ext uri="{BB962C8B-B14F-4D97-AF65-F5344CB8AC3E}">
        <p14:creationId xmlns:p14="http://schemas.microsoft.com/office/powerpoint/2010/main" val="120061544"/>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398585"/>
            <a:ext cx="8596668" cy="1531815"/>
          </a:xfrm>
        </p:spPr>
        <p:txBody>
          <a:bodyPr>
            <a:normAutofit fontScale="90000"/>
          </a:bodyPr>
          <a:lstStyle/>
          <a:p>
            <a:r>
              <a:rPr lang="en-US" dirty="0"/>
              <a:t>Specific Needs for Working with Adolescents and their Families with Substance Use</a:t>
            </a:r>
          </a:p>
        </p:txBody>
      </p:sp>
      <p:sp>
        <p:nvSpPr>
          <p:cNvPr id="3" name="Content Placeholder 2"/>
          <p:cNvSpPr>
            <a:spLocks noGrp="1"/>
          </p:cNvSpPr>
          <p:nvPr>
            <p:ph idx="1"/>
          </p:nvPr>
        </p:nvSpPr>
        <p:spPr>
          <a:xfrm>
            <a:off x="677334" y="1887415"/>
            <a:ext cx="8596668" cy="4153947"/>
          </a:xfrm>
        </p:spPr>
        <p:txBody>
          <a:bodyPr>
            <a:normAutofit/>
          </a:bodyPr>
          <a:lstStyle/>
          <a:p>
            <a:r>
              <a:rPr lang="en-US" b="1" u="sng" dirty="0"/>
              <a:t>Testing adolescents for </a:t>
            </a:r>
            <a:r>
              <a:rPr lang="en-US" b="1" u="sng" dirty="0" smtClean="0"/>
              <a:t>sexually transmitted </a:t>
            </a:r>
            <a:r>
              <a:rPr lang="en-US" b="1" u="sng" dirty="0"/>
              <a:t>diseases like HIV, as </a:t>
            </a:r>
            <a:r>
              <a:rPr lang="en-US" b="1" u="sng" dirty="0" smtClean="0"/>
              <a:t>well as </a:t>
            </a:r>
            <a:r>
              <a:rPr lang="en-US" b="1" u="sng" dirty="0"/>
              <a:t>hepatitis B and C, is an </a:t>
            </a:r>
            <a:r>
              <a:rPr lang="en-US" b="1" u="sng" dirty="0" smtClean="0"/>
              <a:t>important part </a:t>
            </a:r>
            <a:r>
              <a:rPr lang="en-US" b="1" u="sng" dirty="0"/>
              <a:t>of drug </a:t>
            </a:r>
            <a:r>
              <a:rPr lang="en-US" b="1" u="sng" dirty="0" smtClean="0"/>
              <a:t>treatment </a:t>
            </a:r>
            <a:r>
              <a:rPr lang="en-US" dirty="0" smtClean="0"/>
              <a:t>-  Adolescents who </a:t>
            </a:r>
            <a:r>
              <a:rPr lang="en-US" dirty="0"/>
              <a:t>use drugs—whether injecting </a:t>
            </a:r>
            <a:r>
              <a:rPr lang="en-US" dirty="0" smtClean="0"/>
              <a:t>or non-injecting—are </a:t>
            </a:r>
            <a:r>
              <a:rPr lang="en-US" dirty="0"/>
              <a:t>at an increased </a:t>
            </a:r>
            <a:r>
              <a:rPr lang="en-US" dirty="0" smtClean="0"/>
              <a:t>risk for </a:t>
            </a:r>
            <a:r>
              <a:rPr lang="en-US" dirty="0"/>
              <a:t>diseases that are transmitted </a:t>
            </a:r>
            <a:r>
              <a:rPr lang="en-US" dirty="0" smtClean="0"/>
              <a:t>sexually as </a:t>
            </a:r>
            <a:r>
              <a:rPr lang="en-US" dirty="0"/>
              <a:t>well as through the blood, </a:t>
            </a:r>
            <a:r>
              <a:rPr lang="en-US" dirty="0" smtClean="0"/>
              <a:t>including HIV </a:t>
            </a:r>
            <a:r>
              <a:rPr lang="en-US" dirty="0"/>
              <a:t>and hepatitis B and C. All </a:t>
            </a:r>
            <a:r>
              <a:rPr lang="en-US" dirty="0" smtClean="0"/>
              <a:t>drugs of </a:t>
            </a:r>
            <a:r>
              <a:rPr lang="en-US" dirty="0"/>
              <a:t>abuse alter judgment and </a:t>
            </a:r>
            <a:r>
              <a:rPr lang="en-US" dirty="0" smtClean="0"/>
              <a:t>decision making</a:t>
            </a:r>
            <a:r>
              <a:rPr lang="en-US" dirty="0"/>
              <a:t>, increasing the likelihood that </a:t>
            </a:r>
            <a:r>
              <a:rPr lang="en-US" dirty="0" smtClean="0"/>
              <a:t>an adolescent </a:t>
            </a:r>
            <a:r>
              <a:rPr lang="en-US" dirty="0"/>
              <a:t>will engage in </a:t>
            </a:r>
            <a:r>
              <a:rPr lang="en-US" dirty="0" smtClean="0"/>
              <a:t>unprotected sex </a:t>
            </a:r>
            <a:r>
              <a:rPr lang="en-US" dirty="0"/>
              <a:t>and other high-risk </a:t>
            </a:r>
            <a:r>
              <a:rPr lang="en-US" dirty="0" smtClean="0"/>
              <a:t>behaviors including </a:t>
            </a:r>
            <a:r>
              <a:rPr lang="en-US" dirty="0"/>
              <a:t>sharing contaminated </a:t>
            </a:r>
            <a:r>
              <a:rPr lang="en-US" dirty="0" smtClean="0"/>
              <a:t>drug injection </a:t>
            </a:r>
            <a:r>
              <a:rPr lang="en-US" dirty="0"/>
              <a:t>equipment and unsafe </a:t>
            </a:r>
            <a:r>
              <a:rPr lang="en-US" dirty="0" smtClean="0"/>
              <a:t>tattooing and </a:t>
            </a:r>
            <a:r>
              <a:rPr lang="en-US" dirty="0"/>
              <a:t>body piercing practices––</a:t>
            </a:r>
            <a:r>
              <a:rPr lang="en-US" dirty="0" smtClean="0"/>
              <a:t>potential routes </a:t>
            </a:r>
            <a:r>
              <a:rPr lang="en-US" dirty="0"/>
              <a:t>of virus transmission. </a:t>
            </a:r>
            <a:r>
              <a:rPr lang="en-US" dirty="0" smtClean="0"/>
              <a:t>Substance use </a:t>
            </a:r>
            <a:r>
              <a:rPr lang="en-US" dirty="0"/>
              <a:t>treatment can reduce this risk </a:t>
            </a:r>
            <a:r>
              <a:rPr lang="en-US" dirty="0" smtClean="0"/>
              <a:t>both by </a:t>
            </a:r>
            <a:r>
              <a:rPr lang="en-US" dirty="0"/>
              <a:t>reducing adolescents’ drug use (</a:t>
            </a:r>
            <a:r>
              <a:rPr lang="en-US" dirty="0" smtClean="0"/>
              <a:t>and thus </a:t>
            </a:r>
            <a:r>
              <a:rPr lang="en-US" dirty="0"/>
              <a:t>keeping them out of situations </a:t>
            </a:r>
            <a:r>
              <a:rPr lang="en-US" dirty="0" smtClean="0"/>
              <a:t>in which </a:t>
            </a:r>
            <a:r>
              <a:rPr lang="en-US" dirty="0"/>
              <a:t>they are not thinking clearly) </a:t>
            </a:r>
            <a:r>
              <a:rPr lang="en-US" dirty="0" smtClean="0"/>
              <a:t>and by </a:t>
            </a:r>
            <a:r>
              <a:rPr lang="en-US" dirty="0"/>
              <a:t>providing risk-reduction counseling </a:t>
            </a:r>
            <a:r>
              <a:rPr lang="en-US" dirty="0" smtClean="0"/>
              <a:t>to help </a:t>
            </a:r>
            <a:r>
              <a:rPr lang="en-US" dirty="0"/>
              <a:t>them modify or change their </a:t>
            </a:r>
            <a:r>
              <a:rPr lang="en-US" dirty="0" err="1" smtClean="0"/>
              <a:t>highrisk</a:t>
            </a:r>
            <a:r>
              <a:rPr lang="en-US" dirty="0" smtClean="0"/>
              <a:t> behaviors</a:t>
            </a:r>
            <a:r>
              <a:rPr lang="en-US" dirty="0"/>
              <a:t>.</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762001" y="6421343"/>
            <a:ext cx="2016369" cy="184666"/>
          </a:xfrm>
          <a:prstGeom prst="rect">
            <a:avLst/>
          </a:prstGeom>
          <a:noFill/>
        </p:spPr>
        <p:txBody>
          <a:bodyPr wrap="square" rtlCol="0">
            <a:spAutoFit/>
          </a:bodyPr>
          <a:lstStyle/>
          <a:p>
            <a:r>
              <a:rPr lang="en-US" sz="600" dirty="0" smtClean="0"/>
              <a:t>(Ibid)</a:t>
            </a:r>
            <a:endParaRPr lang="en-US" sz="600" dirty="0"/>
          </a:p>
        </p:txBody>
      </p:sp>
    </p:spTree>
    <p:extLst>
      <p:ext uri="{BB962C8B-B14F-4D97-AF65-F5344CB8AC3E}">
        <p14:creationId xmlns:p14="http://schemas.microsoft.com/office/powerpoint/2010/main" val="3208187394"/>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717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8585" y="222738"/>
            <a:ext cx="7521299" cy="5830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7781099" y="2200435"/>
            <a:ext cx="2321168" cy="1384995"/>
          </a:xfrm>
          <a:prstGeom prst="rect">
            <a:avLst/>
          </a:prstGeom>
          <a:noFill/>
        </p:spPr>
        <p:txBody>
          <a:bodyPr wrap="square" rtlCol="0">
            <a:spAutoFit/>
          </a:bodyPr>
          <a:lstStyle/>
          <a:p>
            <a:pPr algn="ctr"/>
            <a:r>
              <a:rPr lang="en-US" sz="2800" b="1" dirty="0" smtClean="0">
                <a:solidFill>
                  <a:srgbClr val="7030A0"/>
                </a:solidFill>
              </a:rPr>
              <a:t>Kentucky Prevalence </a:t>
            </a:r>
          </a:p>
          <a:p>
            <a:pPr algn="ctr"/>
            <a:r>
              <a:rPr lang="en-US" sz="2800" b="1" dirty="0" smtClean="0">
                <a:solidFill>
                  <a:srgbClr val="7030A0"/>
                </a:solidFill>
              </a:rPr>
              <a:t>Data</a:t>
            </a:r>
            <a:endParaRPr lang="en-US" sz="2800" b="1" dirty="0">
              <a:solidFill>
                <a:srgbClr val="7030A0"/>
              </a:solidFill>
            </a:endParaRPr>
          </a:p>
        </p:txBody>
      </p:sp>
      <p:sp>
        <p:nvSpPr>
          <p:cNvPr id="6" name="TextBox 5"/>
          <p:cNvSpPr txBox="1"/>
          <p:nvPr/>
        </p:nvSpPr>
        <p:spPr>
          <a:xfrm>
            <a:off x="773723" y="6406607"/>
            <a:ext cx="4044462" cy="184666"/>
          </a:xfrm>
          <a:prstGeom prst="rect">
            <a:avLst/>
          </a:prstGeom>
          <a:noFill/>
        </p:spPr>
        <p:txBody>
          <a:bodyPr wrap="square" rtlCol="0">
            <a:spAutoFit/>
          </a:bodyPr>
          <a:lstStyle/>
          <a:p>
            <a:r>
              <a:rPr lang="en-US" sz="600" dirty="0"/>
              <a:t>http://nationalsubstanceabuseindex.org/kentucky/stats.php</a:t>
            </a:r>
          </a:p>
        </p:txBody>
      </p:sp>
    </p:spTree>
    <p:extLst>
      <p:ext uri="{BB962C8B-B14F-4D97-AF65-F5344CB8AC3E}">
        <p14:creationId xmlns:p14="http://schemas.microsoft.com/office/powerpoint/2010/main" val="5412224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Examples of Evidence-Based Interventions for Substance Use</a:t>
            </a:r>
            <a:endParaRPr lang="en-US" dirty="0"/>
          </a:p>
        </p:txBody>
      </p:sp>
      <p:sp>
        <p:nvSpPr>
          <p:cNvPr id="3" name="Content Placeholder 2"/>
          <p:cNvSpPr>
            <a:spLocks noGrp="1"/>
          </p:cNvSpPr>
          <p:nvPr>
            <p:ph idx="1"/>
          </p:nvPr>
        </p:nvSpPr>
        <p:spPr/>
        <p:txBody>
          <a:bodyPr/>
          <a:lstStyle/>
          <a:p>
            <a:r>
              <a:rPr lang="en-US" sz="2800" dirty="0"/>
              <a:t>Family Behavior Therapy</a:t>
            </a:r>
          </a:p>
          <a:p>
            <a:pPr lvl="1"/>
            <a:r>
              <a:rPr lang="en-US" sz="2400" dirty="0"/>
              <a:t>Family Behavior Therapy (FBT) is an outpatient behavioral treatment aimed at reducing drug and alcohol use in adults and youth along with common co-occurring problem behaviors such as depression, family discord, school and work attendance, and conduct problems in youth.</a:t>
            </a:r>
          </a:p>
          <a:p>
            <a:pPr marL="0" indent="0">
              <a:buNone/>
            </a:pP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677334" y="6406487"/>
            <a:ext cx="2337715" cy="184666"/>
          </a:xfrm>
          <a:prstGeom prst="rect">
            <a:avLst/>
          </a:prstGeom>
          <a:noFill/>
        </p:spPr>
        <p:txBody>
          <a:bodyPr wrap="square" rtlCol="0">
            <a:spAutoFit/>
          </a:bodyPr>
          <a:lstStyle/>
          <a:p>
            <a:r>
              <a:rPr lang="en-US" sz="600" dirty="0" smtClean="0"/>
              <a:t>(Ibid)</a:t>
            </a:r>
            <a:endParaRPr lang="en-US" sz="600" dirty="0"/>
          </a:p>
        </p:txBody>
      </p:sp>
      <p:pic>
        <p:nvPicPr>
          <p:cNvPr id="6" name="Picture 5"/>
          <p:cNvPicPr>
            <a:picLocks noChangeAspect="1"/>
          </p:cNvPicPr>
          <p:nvPr/>
        </p:nvPicPr>
        <p:blipFill>
          <a:blip r:embed="rId3"/>
          <a:stretch>
            <a:fillRect/>
          </a:stretch>
        </p:blipFill>
        <p:spPr>
          <a:xfrm>
            <a:off x="4771123" y="4743303"/>
            <a:ext cx="2476500" cy="1847850"/>
          </a:xfrm>
          <a:prstGeom prst="rect">
            <a:avLst/>
          </a:prstGeom>
        </p:spPr>
      </p:pic>
    </p:spTree>
    <p:extLst>
      <p:ext uri="{BB962C8B-B14F-4D97-AF65-F5344CB8AC3E}">
        <p14:creationId xmlns:p14="http://schemas.microsoft.com/office/powerpoint/2010/main" val="2581171382"/>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p:txBody>
          <a:bodyPr/>
          <a:lstStyle/>
          <a:p>
            <a:r>
              <a:rPr lang="en-US" dirty="0" smtClean="0"/>
              <a:t>Meeting Facilitation</a:t>
            </a:r>
            <a:endParaRPr lang="en-US" dirty="0"/>
          </a:p>
        </p:txBody>
      </p:sp>
      <p:sp>
        <p:nvSpPr>
          <p:cNvPr id="10" name="Subtitle 9"/>
          <p:cNvSpPr>
            <a:spLocks noGrp="1"/>
          </p:cNvSpPr>
          <p:nvPr>
            <p:ph type="subTitle" idx="1"/>
          </p:nvPr>
        </p:nvSpPr>
        <p:spPr/>
        <p:txBody>
          <a:bodyPr/>
          <a:lstStyle/>
          <a:p>
            <a:r>
              <a:rPr lang="en-US" dirty="0" smtClean="0"/>
              <a:t>Core Competency 3</a:t>
            </a: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1557431309"/>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Steps to Facilitating a Meeting</a:t>
            </a:r>
            <a:endParaRPr lang="en-US" dirty="0"/>
          </a:p>
        </p:txBody>
      </p:sp>
      <p:sp>
        <p:nvSpPr>
          <p:cNvPr id="3" name="Content Placeholder 2"/>
          <p:cNvSpPr>
            <a:spLocks noGrp="1"/>
          </p:cNvSpPr>
          <p:nvPr>
            <p:ph idx="1"/>
          </p:nvPr>
        </p:nvSpPr>
        <p:spPr>
          <a:xfrm>
            <a:off x="677334" y="1838426"/>
            <a:ext cx="8596668" cy="4202936"/>
          </a:xfrm>
        </p:spPr>
        <p:txBody>
          <a:bodyPr>
            <a:normAutofit fontScale="92500" lnSpcReduction="10000"/>
          </a:bodyPr>
          <a:lstStyle/>
          <a:p>
            <a:r>
              <a:rPr lang="en-US" sz="2800" dirty="0" smtClean="0"/>
              <a:t>Setting an Agenda</a:t>
            </a:r>
          </a:p>
          <a:p>
            <a:pPr lvl="1"/>
            <a:r>
              <a:rPr lang="en-US" sz="2400" dirty="0" smtClean="0"/>
              <a:t>The purpose and order </a:t>
            </a:r>
            <a:r>
              <a:rPr lang="en-US" sz="2400" dirty="0"/>
              <a:t>in which items are to be discussed, so that the meeting achieves its purpose. </a:t>
            </a:r>
            <a:endParaRPr lang="en-US" sz="2400" dirty="0" smtClean="0"/>
          </a:p>
          <a:p>
            <a:r>
              <a:rPr lang="en-US" sz="2800" dirty="0" smtClean="0"/>
              <a:t>Establishing Ground Rules</a:t>
            </a:r>
          </a:p>
          <a:p>
            <a:pPr lvl="1"/>
            <a:r>
              <a:rPr lang="en-US" sz="2600" dirty="0" smtClean="0"/>
              <a:t>Why is this important?</a:t>
            </a:r>
          </a:p>
          <a:p>
            <a:r>
              <a:rPr lang="en-US" sz="2800" dirty="0" smtClean="0"/>
              <a:t>Reframing</a:t>
            </a:r>
          </a:p>
          <a:p>
            <a:pPr lvl="1"/>
            <a:r>
              <a:rPr lang="en-US" sz="2600" dirty="0" smtClean="0"/>
              <a:t>Let’s look at it a different way</a:t>
            </a:r>
          </a:p>
          <a:p>
            <a:r>
              <a:rPr lang="en-US" sz="2800" dirty="0" smtClean="0"/>
              <a:t>Redirecting</a:t>
            </a:r>
          </a:p>
          <a:p>
            <a:pPr lvl="1"/>
            <a:r>
              <a:rPr lang="en-US" sz="2600" dirty="0" smtClean="0"/>
              <a:t>Moving the conversation back to the agenda</a:t>
            </a:r>
          </a:p>
          <a:p>
            <a:pPr lvl="1"/>
            <a:endParaRPr lang="en-US" sz="2600"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5148" y="2991679"/>
            <a:ext cx="3048000"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6654979"/>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Effective Networking Skills</a:t>
            </a:r>
            <a:endParaRPr lang="en-US" dirty="0"/>
          </a:p>
        </p:txBody>
      </p:sp>
      <p:sp>
        <p:nvSpPr>
          <p:cNvPr id="3" name="Content Placeholder 2"/>
          <p:cNvSpPr>
            <a:spLocks noGrp="1"/>
          </p:cNvSpPr>
          <p:nvPr>
            <p:ph idx="1"/>
          </p:nvPr>
        </p:nvSpPr>
        <p:spPr>
          <a:xfrm>
            <a:off x="677334" y="1684421"/>
            <a:ext cx="8596668" cy="4356941"/>
          </a:xfrm>
        </p:spPr>
        <p:txBody>
          <a:bodyPr>
            <a:normAutofit lnSpcReduction="10000"/>
          </a:bodyPr>
          <a:lstStyle/>
          <a:p>
            <a:r>
              <a:rPr lang="en-US" dirty="0" smtClean="0"/>
              <a:t>Engage community partners</a:t>
            </a:r>
          </a:p>
          <a:p>
            <a:r>
              <a:rPr lang="en-US" dirty="0" smtClean="0"/>
              <a:t>Open and regular communication</a:t>
            </a:r>
          </a:p>
          <a:p>
            <a:r>
              <a:rPr lang="en-US" dirty="0" smtClean="0"/>
              <a:t>Personable </a:t>
            </a:r>
          </a:p>
          <a:p>
            <a:r>
              <a:rPr lang="en-US" dirty="0" smtClean="0"/>
              <a:t>Be able to describe your agency/role</a:t>
            </a:r>
          </a:p>
          <a:p>
            <a:r>
              <a:rPr lang="en-US" dirty="0" smtClean="0"/>
              <a:t>Provide business cards to others and visa versa</a:t>
            </a:r>
          </a:p>
          <a:p>
            <a:r>
              <a:rPr lang="en-US" dirty="0" smtClean="0"/>
              <a:t>Offer to help</a:t>
            </a:r>
          </a:p>
          <a:p>
            <a:r>
              <a:rPr lang="en-US" dirty="0" smtClean="0"/>
              <a:t>Prepare, have materials needed if ready</a:t>
            </a:r>
          </a:p>
          <a:p>
            <a:r>
              <a:rPr lang="en-US" dirty="0" smtClean="0"/>
              <a:t>Dress professionally</a:t>
            </a:r>
          </a:p>
          <a:p>
            <a:r>
              <a:rPr lang="en-US" dirty="0" smtClean="0"/>
              <a:t>Speak clearly and confidently</a:t>
            </a:r>
          </a:p>
          <a:p>
            <a:r>
              <a:rPr lang="en-US" dirty="0" smtClean="0"/>
              <a:t>Introduce self to others</a:t>
            </a:r>
          </a:p>
          <a:p>
            <a:r>
              <a:rPr lang="en-US" dirty="0" smtClean="0"/>
              <a:t>Ask questions</a:t>
            </a: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7053" y="1740318"/>
            <a:ext cx="2865520" cy="23455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51817808"/>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Care Planning</a:t>
            </a:r>
            <a:endParaRPr lang="en-US" dirty="0"/>
          </a:p>
        </p:txBody>
      </p:sp>
      <p:sp>
        <p:nvSpPr>
          <p:cNvPr id="6" name="Subtitle 5"/>
          <p:cNvSpPr>
            <a:spLocks noGrp="1"/>
          </p:cNvSpPr>
          <p:nvPr>
            <p:ph type="subTitle" idx="1"/>
          </p:nvPr>
        </p:nvSpPr>
        <p:spPr/>
        <p:txBody>
          <a:bodyPr/>
          <a:lstStyle/>
          <a:p>
            <a:r>
              <a:rPr lang="en-US" dirty="0" smtClean="0"/>
              <a:t>Core Competency 6</a:t>
            </a: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2345677894"/>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Steps to Person </a:t>
            </a:r>
            <a:r>
              <a:rPr lang="en-US" dirty="0"/>
              <a:t>Centered </a:t>
            </a:r>
            <a:r>
              <a:rPr lang="en-US" dirty="0" smtClean="0"/>
              <a:t>Care </a:t>
            </a:r>
            <a:r>
              <a:rPr lang="en-US" dirty="0"/>
              <a:t>Planning</a:t>
            </a:r>
            <a:r>
              <a:rPr lang="en-US" dirty="0" smtClean="0"/>
              <a:t>	</a:t>
            </a:r>
            <a:endParaRPr lang="en-US" dirty="0"/>
          </a:p>
        </p:txBody>
      </p:sp>
      <p:sp>
        <p:nvSpPr>
          <p:cNvPr id="3" name="Content Placeholder 2"/>
          <p:cNvSpPr>
            <a:spLocks noGrp="1"/>
          </p:cNvSpPr>
          <p:nvPr>
            <p:ph idx="1"/>
          </p:nvPr>
        </p:nvSpPr>
        <p:spPr>
          <a:xfrm>
            <a:off x="677334" y="1562101"/>
            <a:ext cx="8596668" cy="4479262"/>
          </a:xfrm>
        </p:spPr>
        <p:txBody>
          <a:bodyPr>
            <a:normAutofit fontScale="92500" lnSpcReduction="10000"/>
          </a:bodyPr>
          <a:lstStyle/>
          <a:p>
            <a:r>
              <a:rPr lang="en-US" sz="2800" dirty="0" smtClean="0"/>
              <a:t>Identification of Needs</a:t>
            </a:r>
          </a:p>
          <a:p>
            <a:r>
              <a:rPr lang="en-US" sz="2800" dirty="0" smtClean="0"/>
              <a:t>Prioritize Needs</a:t>
            </a:r>
          </a:p>
          <a:p>
            <a:r>
              <a:rPr lang="en-US" sz="2800" dirty="0" smtClean="0"/>
              <a:t>Develop Goals</a:t>
            </a:r>
          </a:p>
          <a:p>
            <a:r>
              <a:rPr lang="en-US" sz="2800" dirty="0" smtClean="0"/>
              <a:t>Develop Objectives</a:t>
            </a:r>
          </a:p>
          <a:p>
            <a:r>
              <a:rPr lang="en-US" sz="2800" dirty="0" smtClean="0"/>
              <a:t>Identify Resources</a:t>
            </a:r>
          </a:p>
          <a:p>
            <a:r>
              <a:rPr lang="en-US" sz="2800" dirty="0" smtClean="0"/>
              <a:t>Develop Crisis Plan</a:t>
            </a:r>
          </a:p>
          <a:p>
            <a:r>
              <a:rPr lang="en-US" sz="2800" dirty="0" smtClean="0"/>
              <a:t>Discharge and Transition Plan</a:t>
            </a:r>
          </a:p>
          <a:p>
            <a:r>
              <a:rPr lang="en-US" sz="2800" dirty="0" smtClean="0"/>
              <a:t>Set Next Meeting Date</a:t>
            </a:r>
          </a:p>
          <a:p>
            <a:r>
              <a:rPr lang="en-US" sz="2800" dirty="0" smtClean="0"/>
              <a:t>Identify Resources</a:t>
            </a:r>
            <a:endParaRPr lang="en-US" sz="2800"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dirty="0"/>
          </a:p>
        </p:txBody>
      </p:sp>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6947" y="1623805"/>
            <a:ext cx="1733550" cy="4286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7693606"/>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Identification of Needs</a:t>
            </a:r>
            <a:endParaRPr lang="en-US" dirty="0"/>
          </a:p>
        </p:txBody>
      </p:sp>
      <p:sp>
        <p:nvSpPr>
          <p:cNvPr id="3" name="Content Placeholder 2"/>
          <p:cNvSpPr>
            <a:spLocks noGrp="1"/>
          </p:cNvSpPr>
          <p:nvPr>
            <p:ph idx="1"/>
          </p:nvPr>
        </p:nvSpPr>
        <p:spPr/>
        <p:txBody>
          <a:bodyPr/>
          <a:lstStyle/>
          <a:p>
            <a:r>
              <a:rPr lang="en-US" dirty="0" smtClean="0"/>
              <a:t>Review strengths and identify any additional strengths.</a:t>
            </a:r>
          </a:p>
          <a:p>
            <a:r>
              <a:rPr lang="en-US" dirty="0" smtClean="0"/>
              <a:t>Using the Strength and Needs Assessment will assist in developing the needs for the client and family. </a:t>
            </a:r>
            <a:endParaRPr lang="en-US" dirty="0"/>
          </a:p>
          <a:p>
            <a:r>
              <a:rPr lang="en-US" dirty="0" smtClean="0"/>
              <a:t>Identifying needs will help the team develop goals and objectives that will be most beneficial to the client and family. </a:t>
            </a:r>
          </a:p>
          <a:p>
            <a:r>
              <a:rPr lang="en-US" dirty="0" smtClean="0"/>
              <a:t>Develop a client mission/vision statement.</a:t>
            </a:r>
          </a:p>
          <a:p>
            <a:pPr marL="0" indent="0">
              <a:buNone/>
            </a:pP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2675" y="3879850"/>
            <a:ext cx="2114550" cy="2114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3410019"/>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Prioritizing Needs</a:t>
            </a:r>
            <a:endParaRPr lang="en-US" dirty="0"/>
          </a:p>
        </p:txBody>
      </p:sp>
      <p:sp>
        <p:nvSpPr>
          <p:cNvPr id="3" name="Content Placeholder 2"/>
          <p:cNvSpPr>
            <a:spLocks noGrp="1"/>
          </p:cNvSpPr>
          <p:nvPr>
            <p:ph idx="1"/>
          </p:nvPr>
        </p:nvSpPr>
        <p:spPr>
          <a:xfrm>
            <a:off x="677334" y="1727201"/>
            <a:ext cx="8596668" cy="4314162"/>
          </a:xfrm>
        </p:spPr>
        <p:txBody>
          <a:bodyPr/>
          <a:lstStyle/>
          <a:p>
            <a:r>
              <a:rPr lang="en-US" dirty="0" smtClean="0"/>
              <a:t>It is important for the client to have the ability to prioritize his/her needs. </a:t>
            </a:r>
          </a:p>
          <a:p>
            <a:r>
              <a:rPr lang="en-US" dirty="0" smtClean="0"/>
              <a:t>What may seem like the most important need to the Case Manager and Therapist, may not be the most important need for the client or family. </a:t>
            </a:r>
          </a:p>
          <a:p>
            <a:r>
              <a:rPr lang="en-US" dirty="0" smtClean="0"/>
              <a:t>Prioritizing needs further focuses your care plan and the direction it will be headed. </a:t>
            </a:r>
            <a:endParaRPr lang="en-US" dirty="0"/>
          </a:p>
          <a:p>
            <a:r>
              <a:rPr lang="en-US" dirty="0" smtClean="0"/>
              <a:t>Team should not rehash or vent about situations, but may add to the strengths or needs list. </a:t>
            </a:r>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5224" y="4099685"/>
            <a:ext cx="2857500" cy="1838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31449432"/>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 Goals</a:t>
            </a:r>
            <a:endParaRPr lang="en-US" dirty="0"/>
          </a:p>
        </p:txBody>
      </p:sp>
      <p:sp>
        <p:nvSpPr>
          <p:cNvPr id="3" name="Content Placeholder 2"/>
          <p:cNvSpPr>
            <a:spLocks noGrp="1"/>
          </p:cNvSpPr>
          <p:nvPr>
            <p:ph idx="1"/>
          </p:nvPr>
        </p:nvSpPr>
        <p:spPr>
          <a:xfrm>
            <a:off x="677334" y="1651001"/>
            <a:ext cx="8596668" cy="4390362"/>
          </a:xfrm>
        </p:spPr>
        <p:txBody>
          <a:bodyPr/>
          <a:lstStyle/>
          <a:p>
            <a:r>
              <a:rPr lang="en-US" dirty="0" smtClean="0"/>
              <a:t>Develop a Team Goal</a:t>
            </a:r>
          </a:p>
          <a:p>
            <a:pPr lvl="1"/>
            <a:r>
              <a:rPr lang="en-US" dirty="0" smtClean="0"/>
              <a:t>Introduce as the overarching goal that will guide the team through the wraparound process. </a:t>
            </a:r>
          </a:p>
          <a:p>
            <a:r>
              <a:rPr lang="en-US" dirty="0" smtClean="0"/>
              <a:t>Using your strength and needs assessment and the family’s prioritized needs, goals are developed. </a:t>
            </a:r>
          </a:p>
          <a:p>
            <a:r>
              <a:rPr lang="en-US" dirty="0" smtClean="0"/>
              <a:t>Goals should be measurable and attainable.</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4254500"/>
            <a:ext cx="2743200" cy="1754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23997589"/>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Developing Goals	</a:t>
            </a:r>
            <a:endParaRPr lang="en-US" dirty="0"/>
          </a:p>
        </p:txBody>
      </p:sp>
      <p:sp>
        <p:nvSpPr>
          <p:cNvPr id="3" name="Content Placeholder 2"/>
          <p:cNvSpPr>
            <a:spLocks noGrp="1"/>
          </p:cNvSpPr>
          <p:nvPr>
            <p:ph idx="1"/>
          </p:nvPr>
        </p:nvSpPr>
        <p:spPr>
          <a:xfrm>
            <a:off x="677334" y="1749287"/>
            <a:ext cx="8596668" cy="4292075"/>
          </a:xfrm>
        </p:spPr>
        <p:txBody>
          <a:bodyPr/>
          <a:lstStyle/>
          <a:p>
            <a:r>
              <a:rPr lang="en-US" dirty="0" smtClean="0"/>
              <a:t>NO “Cookie Cutter” approaches</a:t>
            </a:r>
          </a:p>
          <a:p>
            <a:r>
              <a:rPr lang="en-US" dirty="0" smtClean="0"/>
              <a:t>The plan is unique and customized to each individualized client/family.</a:t>
            </a:r>
          </a:p>
          <a:p>
            <a:endParaRPr lang="en-US" dirty="0"/>
          </a:p>
          <a:p>
            <a:r>
              <a:rPr lang="en-US" dirty="0" smtClean="0"/>
              <a:t>Questions to ask during development…</a:t>
            </a:r>
          </a:p>
          <a:p>
            <a:pPr lvl="1"/>
            <a:r>
              <a:rPr lang="en-US" dirty="0" smtClean="0"/>
              <a:t>How do we know there is an unmet need?</a:t>
            </a:r>
          </a:p>
          <a:p>
            <a:pPr lvl="1"/>
            <a:r>
              <a:rPr lang="en-US" dirty="0" smtClean="0"/>
              <a:t>Are there undesirable or difficult behaviors?</a:t>
            </a:r>
          </a:p>
          <a:p>
            <a:pPr lvl="1"/>
            <a:r>
              <a:rPr lang="en-US" dirty="0" smtClean="0"/>
              <a:t>How do we write a measurable and observable goal?</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dirty="0"/>
          </a:p>
        </p:txBody>
      </p:sp>
      <p:sp>
        <p:nvSpPr>
          <p:cNvPr id="5" name="TextBox 4"/>
          <p:cNvSpPr txBox="1"/>
          <p:nvPr/>
        </p:nvSpPr>
        <p:spPr>
          <a:xfrm>
            <a:off x="660400" y="6479294"/>
            <a:ext cx="5397500" cy="184666"/>
          </a:xfrm>
          <a:prstGeom prst="rect">
            <a:avLst/>
          </a:prstGeom>
          <a:noFill/>
        </p:spPr>
        <p:txBody>
          <a:bodyPr wrap="square" rtlCol="0">
            <a:spAutoFit/>
          </a:bodyPr>
          <a:lstStyle/>
          <a:p>
            <a:r>
              <a:rPr lang="en-US" sz="600" dirty="0" smtClean="0"/>
              <a:t>SC101 (2014). State of Kentucky [PowerPoint </a:t>
            </a:r>
            <a:r>
              <a:rPr lang="en-US" sz="600" dirty="0"/>
              <a:t>slides</a:t>
            </a:r>
            <a:r>
              <a:rPr lang="en-US" sz="600" dirty="0" smtClean="0"/>
              <a:t>]. </a:t>
            </a:r>
            <a:endParaRPr lang="en-US" sz="600" dirty="0"/>
          </a:p>
        </p:txBody>
      </p:sp>
    </p:spTree>
    <p:extLst>
      <p:ext uri="{BB962C8B-B14F-4D97-AF65-F5344CB8AC3E}">
        <p14:creationId xmlns:p14="http://schemas.microsoft.com/office/powerpoint/2010/main" val="3597964639"/>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 Objectives</a:t>
            </a:r>
            <a:endParaRPr lang="en-US" dirty="0"/>
          </a:p>
        </p:txBody>
      </p:sp>
      <p:sp>
        <p:nvSpPr>
          <p:cNvPr id="3" name="Content Placeholder 2"/>
          <p:cNvSpPr>
            <a:spLocks noGrp="1"/>
          </p:cNvSpPr>
          <p:nvPr>
            <p:ph idx="1"/>
          </p:nvPr>
        </p:nvSpPr>
        <p:spPr>
          <a:xfrm>
            <a:off x="677334" y="1536700"/>
            <a:ext cx="8596668" cy="4504663"/>
          </a:xfrm>
        </p:spPr>
        <p:txBody>
          <a:bodyPr/>
          <a:lstStyle/>
          <a:p>
            <a:r>
              <a:rPr lang="en-US" sz="2400" dirty="0" smtClean="0"/>
              <a:t>An objective is the specific act a team member is responsible for.</a:t>
            </a:r>
          </a:p>
          <a:p>
            <a:r>
              <a:rPr lang="en-US" sz="2400" dirty="0" smtClean="0"/>
              <a:t>Develop objectives for each goal.</a:t>
            </a:r>
          </a:p>
          <a:p>
            <a:pPr lvl="1"/>
            <a:r>
              <a:rPr lang="en-US" sz="1800" dirty="0" smtClean="0"/>
              <a:t>Strategies, activities or interventions</a:t>
            </a:r>
          </a:p>
          <a:p>
            <a:r>
              <a:rPr lang="en-US" sz="2400" dirty="0" smtClean="0"/>
              <a:t>You should have at least 2 objectives per goal.</a:t>
            </a:r>
          </a:p>
          <a:p>
            <a:pPr lvl="1"/>
            <a:r>
              <a:rPr lang="en-US" sz="1800" dirty="0" smtClean="0"/>
              <a:t>One for the case manager and one for another team member</a:t>
            </a:r>
          </a:p>
          <a:p>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7475" y="4438650"/>
            <a:ext cx="4551892" cy="1606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158466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Examples of Evidence-Based Interventions for Substance Use</a:t>
            </a:r>
            <a:endParaRPr lang="en-US" dirty="0"/>
          </a:p>
        </p:txBody>
      </p:sp>
      <p:sp>
        <p:nvSpPr>
          <p:cNvPr id="3" name="Content Placeholder 2"/>
          <p:cNvSpPr>
            <a:spLocks noGrp="1"/>
          </p:cNvSpPr>
          <p:nvPr>
            <p:ph idx="1"/>
          </p:nvPr>
        </p:nvSpPr>
        <p:spPr/>
        <p:txBody>
          <a:bodyPr/>
          <a:lstStyle/>
          <a:p>
            <a:r>
              <a:rPr lang="en-US" sz="2800" dirty="0"/>
              <a:t>Motivational Interviewing</a:t>
            </a:r>
            <a:r>
              <a:rPr lang="en-US" sz="2400" dirty="0"/>
              <a:t>	</a:t>
            </a:r>
          </a:p>
          <a:p>
            <a:pPr lvl="1"/>
            <a:r>
              <a:rPr lang="en-US" sz="2400" dirty="0"/>
              <a:t>Motivational Interviewing (MI) is a goal-directed, client-centered counseling style for eliciting behavioral change by helping clients to explore and resolve ambivalence. The operational assumption in MI is that ambivalent attitudes or lack of resolve is the primary obstacle to behavioral change, so that the examination and resolution of ambivalence becomes its key goal.</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677334" y="6406487"/>
            <a:ext cx="2337715" cy="184666"/>
          </a:xfrm>
          <a:prstGeom prst="rect">
            <a:avLst/>
          </a:prstGeom>
          <a:noFill/>
        </p:spPr>
        <p:txBody>
          <a:bodyPr wrap="square" rtlCol="0">
            <a:spAutoFit/>
          </a:bodyPr>
          <a:lstStyle/>
          <a:p>
            <a:r>
              <a:rPr lang="en-US" sz="600" dirty="0" smtClean="0"/>
              <a:t>(Ibid)</a:t>
            </a:r>
            <a:endParaRPr lang="en-US" sz="600" dirty="0"/>
          </a:p>
        </p:txBody>
      </p:sp>
    </p:spTree>
    <p:extLst>
      <p:ext uri="{BB962C8B-B14F-4D97-AF65-F5344CB8AC3E}">
        <p14:creationId xmlns:p14="http://schemas.microsoft.com/office/powerpoint/2010/main" val="2881532671"/>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Development of Crisis Plan</a:t>
            </a:r>
            <a:endParaRPr lang="en-US" dirty="0"/>
          </a:p>
        </p:txBody>
      </p:sp>
      <p:sp>
        <p:nvSpPr>
          <p:cNvPr id="3" name="Content Placeholder 2"/>
          <p:cNvSpPr>
            <a:spLocks noGrp="1"/>
          </p:cNvSpPr>
          <p:nvPr>
            <p:ph idx="1"/>
          </p:nvPr>
        </p:nvSpPr>
        <p:spPr>
          <a:xfrm>
            <a:off x="677334" y="1574801"/>
            <a:ext cx="8596668" cy="4466562"/>
          </a:xfrm>
        </p:spPr>
        <p:txBody>
          <a:bodyPr/>
          <a:lstStyle/>
          <a:p>
            <a:r>
              <a:rPr lang="en-US" sz="2200" dirty="0"/>
              <a:t>Define what a crisis would look like for the client</a:t>
            </a:r>
          </a:p>
          <a:p>
            <a:r>
              <a:rPr lang="en-US" sz="2200" dirty="0"/>
              <a:t>List effective coping skills that have worked in the past</a:t>
            </a:r>
          </a:p>
          <a:p>
            <a:r>
              <a:rPr lang="en-US" sz="2200" dirty="0"/>
              <a:t>Identify Natural/Community Supports</a:t>
            </a:r>
          </a:p>
          <a:p>
            <a:r>
              <a:rPr lang="en-US" sz="2200" dirty="0"/>
              <a:t>Who do you call when your world falls apart?</a:t>
            </a:r>
          </a:p>
          <a:p>
            <a:r>
              <a:rPr lang="en-US" sz="2200" dirty="0"/>
              <a:t>List name/phone numbers for natural supports</a:t>
            </a:r>
          </a:p>
          <a:p>
            <a:r>
              <a:rPr lang="en-US" sz="2200" dirty="0"/>
              <a:t>List name/phone numbers for current mental health providers with After Hours Crisis Line</a:t>
            </a:r>
          </a:p>
          <a:p>
            <a:r>
              <a:rPr lang="en-US" sz="2200" dirty="0"/>
              <a:t>List name/phone numbers for community supports (DCBS, DJJ, CDW)</a:t>
            </a:r>
          </a:p>
          <a:p>
            <a:r>
              <a:rPr lang="en-US" sz="2200" dirty="0"/>
              <a:t>List 911 if immediate danger</a:t>
            </a:r>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dirty="0"/>
          </a:p>
        </p:txBody>
      </p:sp>
      <p:pic>
        <p:nvPicPr>
          <p:cNvPr id="1126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01525" y="268357"/>
            <a:ext cx="2013619" cy="12622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63582411"/>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 Resources</a:t>
            </a:r>
            <a:endParaRPr lang="en-US" dirty="0"/>
          </a:p>
        </p:txBody>
      </p:sp>
      <p:sp>
        <p:nvSpPr>
          <p:cNvPr id="3" name="Content Placeholder 2"/>
          <p:cNvSpPr>
            <a:spLocks noGrp="1"/>
          </p:cNvSpPr>
          <p:nvPr>
            <p:ph idx="1"/>
          </p:nvPr>
        </p:nvSpPr>
        <p:spPr>
          <a:xfrm>
            <a:off x="677334" y="1524001"/>
            <a:ext cx="8596668" cy="4517362"/>
          </a:xfrm>
        </p:spPr>
        <p:txBody>
          <a:bodyPr>
            <a:normAutofit/>
          </a:bodyPr>
          <a:lstStyle/>
          <a:p>
            <a:r>
              <a:rPr lang="en-US" sz="2400" dirty="0" smtClean="0"/>
              <a:t>Keeping resources community based is essential. </a:t>
            </a:r>
          </a:p>
          <a:p>
            <a:pPr lvl="1"/>
            <a:r>
              <a:rPr lang="en-US" sz="1800" dirty="0" smtClean="0"/>
              <a:t>If you have a client without transportation, you cannot expect them to travel to another city/county for needed services. This will set the client up to fail. </a:t>
            </a:r>
          </a:p>
          <a:p>
            <a:r>
              <a:rPr lang="en-US" sz="2400" dirty="0" smtClean="0"/>
              <a:t>Know the community you work in. Build rapport with your community partners. Developing relationships with community partners will give you the ability to broaden your resource pool for your clients. </a:t>
            </a:r>
          </a:p>
          <a:p>
            <a:r>
              <a:rPr lang="en-US" sz="2400" dirty="0" smtClean="0"/>
              <a:t>Ask team members for their ideas and knowledge of community resources.</a:t>
            </a:r>
          </a:p>
          <a:p>
            <a:pPr lvl="1"/>
            <a:r>
              <a:rPr lang="en-US" sz="1800" dirty="0" smtClean="0"/>
              <a:t>Some of our clients teach us about resources. </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dirty="0"/>
          </a:p>
        </p:txBody>
      </p:sp>
    </p:spTree>
    <p:extLst>
      <p:ext uri="{BB962C8B-B14F-4D97-AF65-F5344CB8AC3E}">
        <p14:creationId xmlns:p14="http://schemas.microsoft.com/office/powerpoint/2010/main" val="1317613783"/>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 Next Meeting Date</a:t>
            </a:r>
            <a:endParaRPr lang="en-US" dirty="0"/>
          </a:p>
        </p:txBody>
      </p:sp>
      <p:sp>
        <p:nvSpPr>
          <p:cNvPr id="3" name="Content Placeholder 2"/>
          <p:cNvSpPr>
            <a:spLocks noGrp="1"/>
          </p:cNvSpPr>
          <p:nvPr>
            <p:ph idx="1"/>
          </p:nvPr>
        </p:nvSpPr>
        <p:spPr/>
        <p:txBody>
          <a:bodyPr>
            <a:normAutofit/>
          </a:bodyPr>
          <a:lstStyle/>
          <a:p>
            <a:r>
              <a:rPr lang="en-US" sz="2400" dirty="0" smtClean="0"/>
              <a:t>If you are not discharging or transitioning, always remember to set the next meeting date. </a:t>
            </a:r>
          </a:p>
          <a:p>
            <a:r>
              <a:rPr lang="en-US" sz="2400" dirty="0" smtClean="0"/>
              <a:t>Everyone is there, so get it on your calendar! </a:t>
            </a:r>
            <a:endParaRPr lang="en-US" sz="2400"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dirty="0"/>
          </a:p>
        </p:txBody>
      </p:sp>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97356" y="3545066"/>
            <a:ext cx="2860260" cy="21451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82047127"/>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Have a Meeting!	</a:t>
            </a:r>
            <a:endParaRPr lang="en-US" dirty="0"/>
          </a:p>
        </p:txBody>
      </p:sp>
      <p:sp>
        <p:nvSpPr>
          <p:cNvPr id="3" name="Content Placeholder 2"/>
          <p:cNvSpPr>
            <a:spLocks noGrp="1"/>
          </p:cNvSpPr>
          <p:nvPr>
            <p:ph idx="1"/>
          </p:nvPr>
        </p:nvSpPr>
        <p:spPr>
          <a:xfrm>
            <a:off x="677334" y="1341783"/>
            <a:ext cx="8596668" cy="4699579"/>
          </a:xfrm>
        </p:spPr>
        <p:txBody>
          <a:bodyPr>
            <a:normAutofit fontScale="55000" lnSpcReduction="20000"/>
          </a:bodyPr>
          <a:lstStyle/>
          <a:p>
            <a:r>
              <a:rPr lang="en-US" sz="3200" dirty="0"/>
              <a:t>In each of your folders is a scenario. </a:t>
            </a:r>
            <a:endParaRPr lang="en-US" sz="3200" dirty="0" smtClean="0"/>
          </a:p>
          <a:p>
            <a:r>
              <a:rPr lang="en-US" sz="3200" dirty="0" smtClean="0"/>
              <a:t>Assign a role to each person at your table.</a:t>
            </a:r>
          </a:p>
          <a:p>
            <a:r>
              <a:rPr lang="en-US" sz="3200" dirty="0" smtClean="0"/>
              <a:t>With your group use the Seth scenario and complete the following tasks:</a:t>
            </a:r>
          </a:p>
          <a:p>
            <a:pPr lvl="1"/>
            <a:r>
              <a:rPr lang="en-US" sz="2900" dirty="0" smtClean="0"/>
              <a:t>Set an agenda</a:t>
            </a:r>
          </a:p>
          <a:p>
            <a:pPr lvl="1"/>
            <a:r>
              <a:rPr lang="en-US" sz="2900" dirty="0" smtClean="0"/>
              <a:t>Establish ground rules</a:t>
            </a:r>
          </a:p>
          <a:p>
            <a:pPr lvl="1"/>
            <a:r>
              <a:rPr lang="en-US" sz="2900" dirty="0" smtClean="0"/>
              <a:t>Identify Needs</a:t>
            </a:r>
          </a:p>
          <a:p>
            <a:pPr lvl="1"/>
            <a:r>
              <a:rPr lang="en-US" sz="2900" dirty="0" smtClean="0"/>
              <a:t>Prioritize Needs</a:t>
            </a:r>
          </a:p>
          <a:p>
            <a:pPr lvl="1"/>
            <a:endParaRPr lang="en-US" sz="3300" dirty="0" smtClean="0">
              <a:solidFill>
                <a:srgbClr val="FF0000"/>
              </a:solidFill>
            </a:endParaRPr>
          </a:p>
          <a:p>
            <a:pPr lvl="1"/>
            <a:r>
              <a:rPr lang="en-US" sz="3300" dirty="0" smtClean="0">
                <a:solidFill>
                  <a:srgbClr val="FF0000"/>
                </a:solidFill>
              </a:rPr>
              <a:t>Remember to…</a:t>
            </a:r>
          </a:p>
          <a:p>
            <a:pPr lvl="2"/>
            <a:r>
              <a:rPr lang="en-US" sz="2900" dirty="0" smtClean="0"/>
              <a:t>Reframe: So you are saying your parents are concerned about your safety and wellbeing. </a:t>
            </a:r>
          </a:p>
          <a:p>
            <a:pPr lvl="3"/>
            <a:r>
              <a:rPr lang="en-US" sz="2500" dirty="0"/>
              <a:t>Example: My parents are too strict and want to know where I am all the time. </a:t>
            </a:r>
            <a:endParaRPr lang="en-US" sz="2500" dirty="0" smtClean="0"/>
          </a:p>
          <a:p>
            <a:pPr lvl="2"/>
            <a:r>
              <a:rPr lang="en-US" sz="2900" dirty="0" smtClean="0"/>
              <a:t>Redirect: Write down 3 examples of ways to redirect the conversation back to the agenda.</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02424" y="2395329"/>
            <a:ext cx="2332384" cy="1749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93426021"/>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Now….</a:t>
            </a:r>
            <a:endParaRPr lang="en-US" sz="4000" dirty="0"/>
          </a:p>
        </p:txBody>
      </p:sp>
      <p:sp>
        <p:nvSpPr>
          <p:cNvPr id="3" name="Content Placeholder 2"/>
          <p:cNvSpPr>
            <a:spLocks noGrp="1"/>
          </p:cNvSpPr>
          <p:nvPr>
            <p:ph idx="1"/>
          </p:nvPr>
        </p:nvSpPr>
        <p:spPr>
          <a:xfrm>
            <a:off x="677334" y="1729409"/>
            <a:ext cx="8596668" cy="4311953"/>
          </a:xfrm>
        </p:spPr>
        <p:txBody>
          <a:bodyPr>
            <a:normAutofit/>
          </a:bodyPr>
          <a:lstStyle/>
          <a:p>
            <a:pPr lvl="1"/>
            <a:r>
              <a:rPr lang="en-US" sz="2800" dirty="0"/>
              <a:t>Develop Goals</a:t>
            </a:r>
          </a:p>
          <a:p>
            <a:pPr lvl="1"/>
            <a:r>
              <a:rPr lang="en-US" sz="2800" dirty="0"/>
              <a:t>Develop Objectives</a:t>
            </a:r>
          </a:p>
          <a:p>
            <a:pPr lvl="1"/>
            <a:r>
              <a:rPr lang="en-US" sz="2800" dirty="0"/>
              <a:t>Identify Resources</a:t>
            </a:r>
          </a:p>
          <a:p>
            <a:pPr lvl="1"/>
            <a:r>
              <a:rPr lang="en-US" sz="2800" dirty="0"/>
              <a:t>Develop of Crisis Plan</a:t>
            </a:r>
          </a:p>
          <a:p>
            <a:pPr lvl="1"/>
            <a:r>
              <a:rPr lang="en-US" sz="2800" dirty="0" smtClean="0"/>
              <a:t>Set </a:t>
            </a:r>
            <a:r>
              <a:rPr lang="en-US" sz="2800" dirty="0"/>
              <a:t>next meeting date.</a:t>
            </a:r>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9530" y="2000250"/>
            <a:ext cx="3810000" cy="285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82296691"/>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Have Another Meeting and Update	</a:t>
            </a:r>
            <a:endParaRPr lang="en-US" dirty="0"/>
          </a:p>
        </p:txBody>
      </p:sp>
      <p:sp>
        <p:nvSpPr>
          <p:cNvPr id="3" name="Content Placeholder 2"/>
          <p:cNvSpPr>
            <a:spLocks noGrp="1"/>
          </p:cNvSpPr>
          <p:nvPr>
            <p:ph idx="1"/>
          </p:nvPr>
        </p:nvSpPr>
        <p:spPr/>
        <p:txBody>
          <a:bodyPr/>
          <a:lstStyle/>
          <a:p>
            <a:r>
              <a:rPr lang="en-US" sz="2400" dirty="0" smtClean="0"/>
              <a:t>Use the Seth scenario to modify your Care Plan</a:t>
            </a:r>
          </a:p>
          <a:p>
            <a:pPr lvl="1"/>
            <a:r>
              <a:rPr lang="en-US" sz="2000" dirty="0" smtClean="0"/>
              <a:t>Modify Goals</a:t>
            </a:r>
          </a:p>
          <a:p>
            <a:pPr lvl="1"/>
            <a:r>
              <a:rPr lang="en-US" sz="2000" dirty="0" smtClean="0"/>
              <a:t>Modify Objectives</a:t>
            </a:r>
          </a:p>
          <a:p>
            <a:pPr lvl="1"/>
            <a:r>
              <a:rPr lang="en-US" sz="2000" dirty="0" smtClean="0"/>
              <a:t>Add New Goals</a:t>
            </a:r>
          </a:p>
          <a:p>
            <a:pPr lvl="1"/>
            <a:endParaRPr lang="en-US" dirty="0"/>
          </a:p>
          <a:p>
            <a:pPr lvl="2"/>
            <a:r>
              <a:rPr lang="en-US" sz="2000" dirty="0" smtClean="0"/>
              <a:t>Seth has been fired from his job</a:t>
            </a:r>
          </a:p>
          <a:p>
            <a:pPr lvl="2"/>
            <a:r>
              <a:rPr lang="en-US" sz="2000" dirty="0" smtClean="0"/>
              <a:t>Seth’s grandmother has died</a:t>
            </a:r>
            <a:endParaRPr lang="en-US" sz="2000"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893160642"/>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Elements of an Effective Discharge</a:t>
            </a:r>
            <a:endParaRPr lang="en-US" dirty="0"/>
          </a:p>
        </p:txBody>
      </p:sp>
      <p:sp>
        <p:nvSpPr>
          <p:cNvPr id="3" name="Content Placeholder 2"/>
          <p:cNvSpPr>
            <a:spLocks noGrp="1"/>
          </p:cNvSpPr>
          <p:nvPr>
            <p:ph idx="1"/>
          </p:nvPr>
        </p:nvSpPr>
        <p:spPr>
          <a:xfrm>
            <a:off x="677334" y="1477109"/>
            <a:ext cx="8596668" cy="4564254"/>
          </a:xfrm>
        </p:spPr>
        <p:txBody>
          <a:bodyPr/>
          <a:lstStyle/>
          <a:p>
            <a:r>
              <a:rPr lang="en-US" dirty="0" smtClean="0"/>
              <a:t>Behavioral indicators that the person is ready for discharge </a:t>
            </a:r>
          </a:p>
          <a:p>
            <a:pPr lvl="1"/>
            <a:r>
              <a:rPr lang="en-US" dirty="0" smtClean="0"/>
              <a:t>How can you tell a person is ready to be discharged?</a:t>
            </a:r>
          </a:p>
          <a:p>
            <a:r>
              <a:rPr lang="en-US" dirty="0" smtClean="0"/>
              <a:t>Goals met</a:t>
            </a:r>
          </a:p>
          <a:p>
            <a:pPr lvl="1"/>
            <a:r>
              <a:rPr lang="en-US" dirty="0" smtClean="0"/>
              <a:t>Has the client met their goals?</a:t>
            </a:r>
          </a:p>
          <a:p>
            <a:r>
              <a:rPr lang="en-US" dirty="0" smtClean="0"/>
              <a:t>Natural supports identified </a:t>
            </a:r>
          </a:p>
          <a:p>
            <a:pPr lvl="1"/>
            <a:r>
              <a:rPr lang="en-US" dirty="0" smtClean="0"/>
              <a:t>Have you helped to identify natural supports prior to discharge?</a:t>
            </a:r>
          </a:p>
          <a:p>
            <a:r>
              <a:rPr lang="en-US" dirty="0" smtClean="0"/>
              <a:t>Expected discharge timeframe </a:t>
            </a:r>
          </a:p>
          <a:p>
            <a:pPr lvl="1"/>
            <a:r>
              <a:rPr lang="en-US" dirty="0" smtClean="0"/>
              <a:t>Is your discharge timeframe attainable?</a:t>
            </a:r>
          </a:p>
          <a:p>
            <a:r>
              <a:rPr lang="en-US" dirty="0" smtClean="0"/>
              <a:t>Responsible parties for transition identified</a:t>
            </a:r>
          </a:p>
          <a:p>
            <a:pPr lvl="1"/>
            <a:r>
              <a:rPr lang="en-US" dirty="0" smtClean="0"/>
              <a:t>Who will be responsible for client’s care once they leave you?</a:t>
            </a:r>
          </a:p>
          <a:p>
            <a:pPr lvl="1"/>
            <a:r>
              <a:rPr lang="en-US" dirty="0" smtClean="0"/>
              <a:t>How will you ensure smooth transition occurs. </a:t>
            </a:r>
          </a:p>
          <a:p>
            <a:pPr marL="0" indent="0">
              <a:buNone/>
            </a:pP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3817176286"/>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Discharge and Transition Plan</a:t>
            </a:r>
            <a:endParaRPr lang="en-US" dirty="0"/>
          </a:p>
        </p:txBody>
      </p:sp>
      <p:sp>
        <p:nvSpPr>
          <p:cNvPr id="3" name="Content Placeholder 2"/>
          <p:cNvSpPr>
            <a:spLocks noGrp="1"/>
          </p:cNvSpPr>
          <p:nvPr>
            <p:ph idx="1"/>
          </p:nvPr>
        </p:nvSpPr>
        <p:spPr/>
        <p:txBody>
          <a:bodyPr/>
          <a:lstStyle/>
          <a:p>
            <a:r>
              <a:rPr lang="en-US" dirty="0"/>
              <a:t>How will the team know when the family no longer needs targeted case management services?</a:t>
            </a:r>
          </a:p>
          <a:p>
            <a:r>
              <a:rPr lang="en-US" dirty="0"/>
              <a:t>This should relate back to the team’s Goals and/or Mission Statement</a:t>
            </a:r>
          </a:p>
          <a:p>
            <a:r>
              <a:rPr lang="en-US" dirty="0"/>
              <a:t>Where will the youth and family go upon discharge?</a:t>
            </a:r>
          </a:p>
          <a:p>
            <a:r>
              <a:rPr lang="en-US" dirty="0"/>
              <a:t>How will you help them get there?</a:t>
            </a:r>
          </a:p>
          <a:p>
            <a:r>
              <a:rPr lang="en-US" dirty="0"/>
              <a:t>Have a celebration!!!!</a:t>
            </a:r>
          </a:p>
          <a:p>
            <a:pPr marL="0" indent="0">
              <a:buNone/>
            </a:pP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3137522855"/>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Discharge Criteria</a:t>
            </a:r>
            <a:endParaRPr lang="en-US" dirty="0"/>
          </a:p>
        </p:txBody>
      </p:sp>
      <p:sp>
        <p:nvSpPr>
          <p:cNvPr id="3" name="Content Placeholder 2"/>
          <p:cNvSpPr>
            <a:spLocks noGrp="1"/>
          </p:cNvSpPr>
          <p:nvPr>
            <p:ph idx="1"/>
          </p:nvPr>
        </p:nvSpPr>
        <p:spPr>
          <a:xfrm>
            <a:off x="677334" y="1799303"/>
            <a:ext cx="8596668" cy="4242059"/>
          </a:xfrm>
        </p:spPr>
        <p:txBody>
          <a:bodyPr>
            <a:normAutofit fontScale="92500"/>
          </a:bodyPr>
          <a:lstStyle/>
          <a:p>
            <a:r>
              <a:rPr lang="en-US" sz="2400" dirty="0"/>
              <a:t>Discharge planning begins at Intake</a:t>
            </a:r>
          </a:p>
          <a:p>
            <a:r>
              <a:rPr lang="en-US" sz="2400" dirty="0"/>
              <a:t>Discharge criteria is unique to the individual client and reflects progress and completion of individualized treatment goals</a:t>
            </a:r>
          </a:p>
          <a:p>
            <a:r>
              <a:rPr lang="en-US" sz="2400" dirty="0"/>
              <a:t>Clients who have met their treatment goals should be ready for discharge</a:t>
            </a:r>
          </a:p>
          <a:p>
            <a:r>
              <a:rPr lang="en-US" sz="2400" dirty="0"/>
              <a:t>Clients who have not made progress toward treatment goals should be evaluated to determine if the goals are attainable and/or effective or if they require a different level of care.</a:t>
            </a:r>
          </a:p>
          <a:p>
            <a:r>
              <a:rPr lang="en-US" sz="2400" dirty="0"/>
              <a:t>A plan for discharge should be evaluated throughout treatment.</a:t>
            </a:r>
          </a:p>
          <a:p>
            <a:endParaRPr lang="en-US" dirty="0"/>
          </a:p>
        </p:txBody>
      </p:sp>
      <p:sp>
        <p:nvSpPr>
          <p:cNvPr id="4" name="Footer Placeholder 3"/>
          <p:cNvSpPr>
            <a:spLocks noGrp="1"/>
          </p:cNvSpPr>
          <p:nvPr>
            <p:ph type="ftr" sz="quarter" idx="11"/>
          </p:nvPr>
        </p:nvSpPr>
        <p:spPr/>
        <p:txBody>
          <a:bodyPr/>
          <a:lstStyle/>
          <a:p>
            <a:r>
              <a:rPr lang="en-US" dirty="0" smtClean="0"/>
              <a:t>© 2016 KVC Behavioral Healthcare Kentucky All Rights Reserved</a:t>
            </a:r>
            <a:endParaRPr lang="en-US"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4106" y="240609"/>
            <a:ext cx="1954075" cy="1948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69009467"/>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After care plan including relapse prevention</a:t>
            </a:r>
            <a:endParaRPr lang="en-US" dirty="0"/>
          </a:p>
        </p:txBody>
      </p:sp>
      <p:sp>
        <p:nvSpPr>
          <p:cNvPr id="3" name="Content Placeholder 2"/>
          <p:cNvSpPr>
            <a:spLocks noGrp="1"/>
          </p:cNvSpPr>
          <p:nvPr>
            <p:ph idx="1"/>
          </p:nvPr>
        </p:nvSpPr>
        <p:spPr>
          <a:xfrm>
            <a:off x="677334" y="1858297"/>
            <a:ext cx="8596668" cy="4183065"/>
          </a:xfrm>
        </p:spPr>
        <p:txBody>
          <a:bodyPr>
            <a:normAutofit fontScale="92500" lnSpcReduction="10000"/>
          </a:bodyPr>
          <a:lstStyle/>
          <a:p>
            <a:r>
              <a:rPr lang="en-US" dirty="0" smtClean="0"/>
              <a:t>An Aftercare plan guides the client as to what services they will continue with upon discharge. Some may include:</a:t>
            </a:r>
          </a:p>
          <a:p>
            <a:pPr lvl="1"/>
            <a:r>
              <a:rPr lang="en-US" dirty="0" smtClean="0"/>
              <a:t>Therapy</a:t>
            </a:r>
          </a:p>
          <a:p>
            <a:pPr lvl="1"/>
            <a:r>
              <a:rPr lang="en-US" dirty="0" smtClean="0"/>
              <a:t>NA/AA</a:t>
            </a:r>
          </a:p>
          <a:p>
            <a:pPr lvl="1"/>
            <a:r>
              <a:rPr lang="en-US" dirty="0" smtClean="0"/>
              <a:t>Crisis plan</a:t>
            </a:r>
          </a:p>
          <a:p>
            <a:pPr lvl="1"/>
            <a:r>
              <a:rPr lang="en-US" dirty="0" smtClean="0"/>
              <a:t>Using learned coping skills</a:t>
            </a:r>
          </a:p>
          <a:p>
            <a:pPr lvl="1"/>
            <a:r>
              <a:rPr lang="en-US" dirty="0" smtClean="0"/>
              <a:t>Utilizing natural support systems</a:t>
            </a:r>
          </a:p>
          <a:p>
            <a:r>
              <a:rPr lang="en-US" dirty="0" smtClean="0"/>
              <a:t>A relapse prevention plan guides the client as to how to remain substance fee and what do it if relapse occurs. Some may include:</a:t>
            </a:r>
          </a:p>
          <a:p>
            <a:pPr lvl="1"/>
            <a:r>
              <a:rPr lang="en-US" dirty="0" smtClean="0"/>
              <a:t>Not driving by the bar on the way home.</a:t>
            </a:r>
          </a:p>
          <a:p>
            <a:pPr lvl="1"/>
            <a:r>
              <a:rPr lang="en-US" dirty="0" smtClean="0"/>
              <a:t>Continuing MAT</a:t>
            </a:r>
          </a:p>
          <a:p>
            <a:pPr lvl="1"/>
            <a:r>
              <a:rPr lang="en-US" dirty="0"/>
              <a:t>Warning signs and specific ways to manage </a:t>
            </a:r>
            <a:r>
              <a:rPr lang="en-US" dirty="0" smtClean="0"/>
              <a:t>them (</a:t>
            </a:r>
            <a:r>
              <a:rPr lang="en-US" dirty="0"/>
              <a:t>red flags) </a:t>
            </a:r>
            <a:endParaRPr lang="en-US" dirty="0" smtClean="0"/>
          </a:p>
          <a:p>
            <a:pPr lvl="1"/>
            <a:r>
              <a:rPr lang="en-US" dirty="0" smtClean="0"/>
              <a:t>Specific </a:t>
            </a:r>
            <a:r>
              <a:rPr lang="en-US" dirty="0"/>
              <a:t>ways to prioritize your overall </a:t>
            </a:r>
            <a:r>
              <a:rPr lang="en-US" dirty="0" smtClean="0"/>
              <a:t>well-being (hobbies, activities)</a:t>
            </a:r>
            <a:endParaRPr lang="en-US" dirty="0"/>
          </a:p>
          <a:p>
            <a:pPr lvl="1"/>
            <a:endParaRPr lang="en-US" dirty="0" smtClean="0"/>
          </a:p>
          <a:p>
            <a:pPr lvl="1"/>
            <a:endParaRPr lang="en-US" dirty="0"/>
          </a:p>
        </p:txBody>
      </p:sp>
      <p:sp>
        <p:nvSpPr>
          <p:cNvPr id="4" name="Footer Placeholder 3"/>
          <p:cNvSpPr>
            <a:spLocks noGrp="1"/>
          </p:cNvSpPr>
          <p:nvPr>
            <p:ph type="ftr" sz="quarter" idx="11"/>
          </p:nvPr>
        </p:nvSpPr>
        <p:spPr/>
        <p:txBody>
          <a:bodyPr/>
          <a:lstStyle/>
          <a:p>
            <a:r>
              <a:rPr lang="en-US" dirty="0" smtClean="0"/>
              <a:t>© 2016 KVC Behavioral Healthcare Kentucky All Rights Reserved</a:t>
            </a:r>
            <a:endParaRPr lang="en-US" dirty="0"/>
          </a:p>
        </p:txBody>
      </p:sp>
      <p:sp>
        <p:nvSpPr>
          <p:cNvPr id="6" name="TextBox 5"/>
          <p:cNvSpPr txBox="1"/>
          <p:nvPr/>
        </p:nvSpPr>
        <p:spPr>
          <a:xfrm>
            <a:off x="796413" y="6459794"/>
            <a:ext cx="2890684" cy="184666"/>
          </a:xfrm>
          <a:prstGeom prst="rect">
            <a:avLst/>
          </a:prstGeom>
          <a:noFill/>
        </p:spPr>
        <p:txBody>
          <a:bodyPr wrap="square" rtlCol="0">
            <a:spAutoFit/>
          </a:bodyPr>
          <a:lstStyle/>
          <a:p>
            <a:r>
              <a:rPr lang="en-US" sz="600" dirty="0"/>
              <a:t>https://www.addiction.com/6754/whats-relapse-prevention-plan/</a:t>
            </a:r>
          </a:p>
        </p:txBody>
      </p:sp>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6977" y="2166939"/>
            <a:ext cx="3137397" cy="17689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58758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Examples of Evidence-Based Interventions for Substance Use</a:t>
            </a:r>
            <a:endParaRPr lang="en-US" dirty="0"/>
          </a:p>
        </p:txBody>
      </p:sp>
      <p:sp>
        <p:nvSpPr>
          <p:cNvPr id="3" name="Content Placeholder 2"/>
          <p:cNvSpPr>
            <a:spLocks noGrp="1"/>
          </p:cNvSpPr>
          <p:nvPr>
            <p:ph idx="1"/>
          </p:nvPr>
        </p:nvSpPr>
        <p:spPr/>
        <p:txBody>
          <a:bodyPr>
            <a:normAutofit fontScale="85000" lnSpcReduction="10000"/>
          </a:bodyPr>
          <a:lstStyle/>
          <a:p>
            <a:r>
              <a:rPr lang="en-US" sz="2800" dirty="0" smtClean="0"/>
              <a:t>Functional Family Therapy</a:t>
            </a:r>
          </a:p>
          <a:p>
            <a:pPr lvl="1"/>
            <a:r>
              <a:rPr lang="en-US" sz="2800" dirty="0" smtClean="0"/>
              <a:t>FFT is a behaviorally </a:t>
            </a:r>
            <a:r>
              <a:rPr lang="en-US" sz="2800" dirty="0"/>
              <a:t>based intervention for youth ages 13-19 years with substance abuse and delinquency, HIV risk behaviors, and/or depression (or other behavioral and mood disturbances) and their families. The intervention is grounded in family systems theory (i.e., all family members are connected through a system of overlapping and intertwining relationships) and views a youth's substance abuse problem in the larger context of dysfunctional interrelationship patterns within the family's social structure. </a:t>
            </a:r>
            <a:r>
              <a:rPr lang="en-US" sz="2800" dirty="0" smtClean="0"/>
              <a:t> </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6" name="TextBox 5"/>
          <p:cNvSpPr txBox="1"/>
          <p:nvPr/>
        </p:nvSpPr>
        <p:spPr>
          <a:xfrm>
            <a:off x="740979" y="6486481"/>
            <a:ext cx="5896303" cy="184666"/>
          </a:xfrm>
          <a:prstGeom prst="rect">
            <a:avLst/>
          </a:prstGeom>
          <a:noFill/>
        </p:spPr>
        <p:txBody>
          <a:bodyPr wrap="square" rtlCol="0">
            <a:spAutoFit/>
          </a:bodyPr>
          <a:lstStyle/>
          <a:p>
            <a:pPr lvl="1"/>
            <a:r>
              <a:rPr lang="en-US" sz="600" dirty="0"/>
              <a:t>http://legacy.nreppadmin.net/ViewIntervention.aspx?id=372</a:t>
            </a:r>
          </a:p>
        </p:txBody>
      </p:sp>
    </p:spTree>
    <p:extLst>
      <p:ext uri="{BB962C8B-B14F-4D97-AF65-F5344CB8AC3E}">
        <p14:creationId xmlns:p14="http://schemas.microsoft.com/office/powerpoint/2010/main" val="1602887125"/>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86455" y="709448"/>
            <a:ext cx="5840559" cy="50061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70179095"/>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8916" y="800408"/>
            <a:ext cx="7010400" cy="4667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02901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816820"/>
          </a:xfrm>
        </p:spPr>
        <p:txBody>
          <a:bodyPr/>
          <a:lstStyle/>
          <a:p>
            <a:r>
              <a:rPr lang="en-US" dirty="0" smtClean="0"/>
              <a:t>Summary of TIP 27</a:t>
            </a:r>
            <a:endParaRPr lang="en-US" dirty="0"/>
          </a:p>
        </p:txBody>
      </p:sp>
      <p:sp>
        <p:nvSpPr>
          <p:cNvPr id="3" name="Content Placeholder 2"/>
          <p:cNvSpPr>
            <a:spLocks noGrp="1"/>
          </p:cNvSpPr>
          <p:nvPr>
            <p:ph idx="1"/>
          </p:nvPr>
        </p:nvSpPr>
        <p:spPr/>
        <p:txBody>
          <a:bodyPr>
            <a:normAutofit/>
          </a:bodyPr>
          <a:lstStyle/>
          <a:p>
            <a:endParaRPr lang="en-US" sz="2400" dirty="0"/>
          </a:p>
        </p:txBody>
      </p:sp>
      <p:sp>
        <p:nvSpPr>
          <p:cNvPr id="5" name="Text Placeholder 4"/>
          <p:cNvSpPr>
            <a:spLocks noGrp="1"/>
          </p:cNvSpPr>
          <p:nvPr>
            <p:ph type="body" sz="half" idx="2"/>
          </p:nvPr>
        </p:nvSpPr>
        <p:spPr>
          <a:xfrm>
            <a:off x="677334" y="2571185"/>
            <a:ext cx="3854528" cy="2790334"/>
          </a:xfrm>
        </p:spPr>
        <p:txBody>
          <a:bodyPr>
            <a:normAutofit fontScale="92500"/>
          </a:bodyPr>
          <a:lstStyle/>
          <a:p>
            <a:r>
              <a:rPr lang="en-US" sz="2000" dirty="0"/>
              <a:t>TIP 27 presents an overview of case management for substance abuse treatment providers. It discusses models, program evaluation, managed care issues, referral and service coordination requirements, linkages with other service agencies, and clients with special needs.</a:t>
            </a:r>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5760" y="1002860"/>
            <a:ext cx="3238500" cy="4381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706170" y="6515756"/>
            <a:ext cx="4544839" cy="169277"/>
          </a:xfrm>
          <a:prstGeom prst="rect">
            <a:avLst/>
          </a:prstGeom>
          <a:noFill/>
        </p:spPr>
        <p:txBody>
          <a:bodyPr wrap="square" rtlCol="0">
            <a:spAutoFit/>
          </a:bodyPr>
          <a:lstStyle/>
          <a:p>
            <a:r>
              <a:rPr lang="en-US" sz="500" dirty="0"/>
              <a:t>http://store.samhsa.gov/product/TIP-27-Comprehensive-Case-Management-for-Substance-Abuse-Treatment/SMA15-4215</a:t>
            </a:r>
          </a:p>
        </p:txBody>
      </p:sp>
    </p:spTree>
    <p:extLst>
      <p:ext uri="{BB962C8B-B14F-4D97-AF65-F5344CB8AC3E}">
        <p14:creationId xmlns:p14="http://schemas.microsoft.com/office/powerpoint/2010/main" val="12926232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TIP 27 can be downloaded </a:t>
            </a:r>
            <a:r>
              <a:rPr lang="en-US" sz="4000" dirty="0"/>
              <a:t>at…</a:t>
            </a:r>
          </a:p>
        </p:txBody>
      </p:sp>
      <p:sp>
        <p:nvSpPr>
          <p:cNvPr id="3" name="Content Placeholder 2"/>
          <p:cNvSpPr>
            <a:spLocks noGrp="1"/>
          </p:cNvSpPr>
          <p:nvPr>
            <p:ph idx="1"/>
          </p:nvPr>
        </p:nvSpPr>
        <p:spPr/>
        <p:txBody>
          <a:bodyPr/>
          <a:lstStyle/>
          <a:p>
            <a:r>
              <a:rPr lang="en-US" sz="2800" u="sng" dirty="0"/>
              <a:t>http://store.samhsa.gov/product/TIP-27-Comprehensive-Case-Management-for-Substance-Abuse-Treatment/SMA12-4215</a:t>
            </a:r>
            <a:endParaRPr lang="en-US" sz="2800" dirty="0"/>
          </a:p>
          <a:p>
            <a:pPr marL="0" indent="0">
              <a:buNone/>
            </a:pP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39872421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6" name="Content Placeholder 5"/>
          <p:cNvSpPr>
            <a:spLocks noGrp="1"/>
          </p:cNvSpPr>
          <p:nvPr>
            <p:ph idx="4294967295"/>
          </p:nvPr>
        </p:nvSpPr>
        <p:spPr>
          <a:xfrm>
            <a:off x="449943" y="783772"/>
            <a:ext cx="8596313" cy="4880883"/>
          </a:xfrm>
        </p:spPr>
        <p:txBody>
          <a:bodyPr>
            <a:normAutofit/>
          </a:bodyPr>
          <a:lstStyle/>
          <a:p>
            <a:pPr marL="400050" lvl="1" indent="0" algn="ctr">
              <a:buNone/>
            </a:pPr>
            <a:r>
              <a:rPr lang="en-US" sz="3200" dirty="0" smtClean="0"/>
              <a:t>There are 13 Principals of Effective Drug Addiction Treatment according to the Institute of Drug Abuse (NIDA)</a:t>
            </a:r>
          </a:p>
          <a:p>
            <a:pPr marL="0" indent="0" algn="ctr">
              <a:buNone/>
            </a:pPr>
            <a:endParaRPr lang="en-US" sz="2400" dirty="0"/>
          </a:p>
          <a:p>
            <a:pPr algn="ctr"/>
            <a:r>
              <a:rPr lang="en-US" sz="2800" dirty="0" smtClean="0">
                <a:solidFill>
                  <a:srgbClr val="FF0000"/>
                </a:solidFill>
              </a:rPr>
              <a:t>Can you name any of them?</a:t>
            </a:r>
            <a:endParaRPr lang="en-US" sz="2800" dirty="0">
              <a:solidFill>
                <a:srgbClr val="FF0000"/>
              </a:solidFill>
            </a:endParaRPr>
          </a:p>
        </p:txBody>
      </p:sp>
    </p:spTree>
    <p:extLst>
      <p:ext uri="{BB962C8B-B14F-4D97-AF65-F5344CB8AC3E}">
        <p14:creationId xmlns:p14="http://schemas.microsoft.com/office/powerpoint/2010/main" val="1407938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accent1"/>
            </a:solidFill>
          </a:ln>
        </p:spPr>
        <p:txBody>
          <a:bodyPr>
            <a:normAutofit/>
          </a:bodyPr>
          <a:lstStyle/>
          <a:p>
            <a:r>
              <a:rPr lang="en-US" sz="2800" b="1" dirty="0"/>
              <a:t>National Institute of Drug Abuse’s (NIDA) 13 Principles of Effective Drug Addiction </a:t>
            </a:r>
            <a:r>
              <a:rPr lang="en-US" sz="2800" b="1" dirty="0" smtClean="0"/>
              <a:t>Treatment</a:t>
            </a:r>
            <a:endParaRPr lang="en-US" sz="2800" dirty="0"/>
          </a:p>
        </p:txBody>
      </p:sp>
      <p:sp>
        <p:nvSpPr>
          <p:cNvPr id="3" name="Content Placeholder 2"/>
          <p:cNvSpPr>
            <a:spLocks noGrp="1"/>
          </p:cNvSpPr>
          <p:nvPr>
            <p:ph idx="1"/>
          </p:nvPr>
        </p:nvSpPr>
        <p:spPr/>
        <p:txBody>
          <a:bodyPr>
            <a:normAutofit/>
          </a:bodyPr>
          <a:lstStyle/>
          <a:p>
            <a:r>
              <a:rPr lang="en-US" sz="2400" b="1" dirty="0"/>
              <a:t>No single treatment is appropriate for all individuals.</a:t>
            </a:r>
            <a:endParaRPr lang="en-US" sz="2400" dirty="0"/>
          </a:p>
          <a:p>
            <a:pPr lvl="1"/>
            <a:r>
              <a:rPr lang="en-US" sz="2000" dirty="0"/>
              <a:t>Matching treatment settings, interventions, and services to each patient's problems and needs is critical. </a:t>
            </a:r>
          </a:p>
          <a:p>
            <a:r>
              <a:rPr lang="en-US" sz="2400" b="1" dirty="0"/>
              <a:t>Treatment needs to be readily available.</a:t>
            </a:r>
            <a:r>
              <a:rPr lang="en-US" sz="2400" dirty="0"/>
              <a:t> </a:t>
            </a:r>
          </a:p>
          <a:p>
            <a:pPr lvl="1"/>
            <a:r>
              <a:rPr lang="en-US" sz="2000" dirty="0"/>
              <a:t>Treatment applicants can be lost if treatment is not immediately available or readily accessible. </a:t>
            </a:r>
          </a:p>
          <a:p>
            <a:pPr marL="0" indent="0">
              <a:buNone/>
            </a:pP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658356" y="6517560"/>
            <a:ext cx="2728632" cy="184666"/>
          </a:xfrm>
          <a:prstGeom prst="rect">
            <a:avLst/>
          </a:prstGeom>
        </p:spPr>
        <p:txBody>
          <a:bodyPr wrap="none">
            <a:spAutoFit/>
          </a:bodyPr>
          <a:lstStyle/>
          <a:p>
            <a:r>
              <a:rPr lang="en-US" sz="600" dirty="0">
                <a:solidFill>
                  <a:srgbClr val="000000"/>
                </a:solidFill>
                <a:latin typeface="Century Gothic" panose="020B0502020202020204" pitchFamily="34" charset="0"/>
              </a:rPr>
              <a:t>http://archives.drugabuse.gov/NIDA_Notes/NNVol14N5/Tearoff.html</a:t>
            </a:r>
          </a:p>
        </p:txBody>
      </p:sp>
    </p:spTree>
    <p:extLst>
      <p:ext uri="{BB962C8B-B14F-4D97-AF65-F5344CB8AC3E}">
        <p14:creationId xmlns:p14="http://schemas.microsoft.com/office/powerpoint/2010/main" val="38373241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Welcome!</a:t>
            </a:r>
            <a:endParaRPr lang="en-US" dirty="0"/>
          </a:p>
        </p:txBody>
      </p:sp>
      <p:sp>
        <p:nvSpPr>
          <p:cNvPr id="3" name="Content Placeholder 2"/>
          <p:cNvSpPr>
            <a:spLocks noGrp="1"/>
          </p:cNvSpPr>
          <p:nvPr>
            <p:ph idx="1"/>
          </p:nvPr>
        </p:nvSpPr>
        <p:spPr/>
        <p:txBody>
          <a:bodyPr/>
          <a:lstStyle/>
          <a:p>
            <a:pPr marL="0" indent="0" algn="ctr">
              <a:buNone/>
            </a:pPr>
            <a:r>
              <a:rPr lang="en-US" sz="2800" dirty="0"/>
              <a:t>Core </a:t>
            </a:r>
            <a:r>
              <a:rPr lang="en-US" sz="2800" dirty="0" smtClean="0"/>
              <a:t>Competencies</a:t>
            </a:r>
          </a:p>
          <a:p>
            <a:r>
              <a:rPr lang="en-US" dirty="0"/>
              <a:t>Addiction and Recovery </a:t>
            </a:r>
            <a:r>
              <a:rPr lang="en-US" dirty="0" smtClean="0"/>
              <a:t>Basics</a:t>
            </a:r>
          </a:p>
          <a:p>
            <a:r>
              <a:rPr lang="en-US" dirty="0" smtClean="0"/>
              <a:t>Resources</a:t>
            </a:r>
          </a:p>
          <a:p>
            <a:r>
              <a:rPr lang="en-US" dirty="0"/>
              <a:t>Special Populations within Substance Use </a:t>
            </a:r>
            <a:r>
              <a:rPr lang="en-US" dirty="0" smtClean="0"/>
              <a:t>Treatment</a:t>
            </a:r>
          </a:p>
          <a:p>
            <a:r>
              <a:rPr lang="en-US" dirty="0"/>
              <a:t>Meeting </a:t>
            </a:r>
            <a:r>
              <a:rPr lang="en-US" dirty="0" smtClean="0"/>
              <a:t>Facilitation</a:t>
            </a:r>
          </a:p>
          <a:p>
            <a:r>
              <a:rPr lang="en-US" dirty="0"/>
              <a:t>Care </a:t>
            </a:r>
            <a:r>
              <a:rPr lang="en-US" dirty="0" smtClean="0"/>
              <a:t>Planning</a:t>
            </a:r>
          </a:p>
          <a:p>
            <a:r>
              <a:rPr lang="en-US" dirty="0"/>
              <a:t>Regulations</a:t>
            </a:r>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8172318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National Institute of Drug Abuse’s (NIDA) 13 Principles of Effective Drug Addiction Treatment</a:t>
            </a:r>
            <a:endParaRPr lang="en-US" sz="2800" dirty="0"/>
          </a:p>
        </p:txBody>
      </p:sp>
      <p:sp>
        <p:nvSpPr>
          <p:cNvPr id="3" name="Content Placeholder 2"/>
          <p:cNvSpPr>
            <a:spLocks noGrp="1"/>
          </p:cNvSpPr>
          <p:nvPr>
            <p:ph idx="1"/>
          </p:nvPr>
        </p:nvSpPr>
        <p:spPr/>
        <p:txBody>
          <a:bodyPr/>
          <a:lstStyle/>
          <a:p>
            <a:r>
              <a:rPr lang="en-US" sz="2400" b="1" dirty="0"/>
              <a:t>Effective treatment attends to multiple needs</a:t>
            </a:r>
            <a:r>
              <a:rPr lang="en-US" sz="2400" dirty="0"/>
              <a:t> </a:t>
            </a:r>
          </a:p>
          <a:p>
            <a:pPr lvl="1"/>
            <a:r>
              <a:rPr lang="en-US" sz="2000" dirty="0"/>
              <a:t>of the individual, not just his or her drug use. Treatment must address the individual's drug use and associated medical, psychological, social, vocational, and legal problems. </a:t>
            </a:r>
          </a:p>
          <a:p>
            <a:r>
              <a:rPr lang="en-US" sz="2400" b="1" dirty="0"/>
              <a:t>Treatment needs to be flexible</a:t>
            </a:r>
            <a:r>
              <a:rPr lang="en-US" sz="2400" dirty="0"/>
              <a:t> </a:t>
            </a:r>
          </a:p>
          <a:p>
            <a:pPr lvl="1"/>
            <a:r>
              <a:rPr lang="en-US" sz="2000" dirty="0"/>
              <a:t>and to provide ongoing assessments of patient needs, which may change during the course of treatment. </a:t>
            </a:r>
          </a:p>
          <a:p>
            <a:pPr marL="0" indent="0">
              <a:buNone/>
            </a:pP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677334" y="6558748"/>
            <a:ext cx="372218" cy="184666"/>
          </a:xfrm>
          <a:prstGeom prst="rect">
            <a:avLst/>
          </a:prstGeom>
        </p:spPr>
        <p:txBody>
          <a:bodyPr wrap="none">
            <a:spAutoFit/>
          </a:bodyPr>
          <a:lstStyle/>
          <a:p>
            <a:r>
              <a:rPr lang="en-US" sz="600" dirty="0" smtClean="0"/>
              <a:t>(Ibid)</a:t>
            </a:r>
            <a:endParaRPr lang="en-US" sz="600" dirty="0"/>
          </a:p>
        </p:txBody>
      </p:sp>
    </p:spTree>
    <p:extLst>
      <p:ext uri="{BB962C8B-B14F-4D97-AF65-F5344CB8AC3E}">
        <p14:creationId xmlns:p14="http://schemas.microsoft.com/office/powerpoint/2010/main" val="42761289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National Institute of Drug Abuse’s (NIDA) 13 Principles of Effective Drug Addiction Treatment</a:t>
            </a:r>
            <a:endParaRPr lang="en-US" sz="2800" dirty="0"/>
          </a:p>
        </p:txBody>
      </p:sp>
      <p:sp>
        <p:nvSpPr>
          <p:cNvPr id="3" name="Content Placeholder 2"/>
          <p:cNvSpPr>
            <a:spLocks noGrp="1"/>
          </p:cNvSpPr>
          <p:nvPr>
            <p:ph idx="1"/>
          </p:nvPr>
        </p:nvSpPr>
        <p:spPr/>
        <p:txBody>
          <a:bodyPr/>
          <a:lstStyle/>
          <a:p>
            <a:r>
              <a:rPr lang="en-US" sz="2400" b="1" dirty="0"/>
              <a:t>Remaining in treatment for an adequate period of time is critical for treatment effectiveness.</a:t>
            </a:r>
            <a:r>
              <a:rPr lang="en-US" sz="2400" dirty="0"/>
              <a:t> </a:t>
            </a:r>
          </a:p>
          <a:p>
            <a:pPr lvl="1"/>
            <a:r>
              <a:rPr lang="en-US" sz="2000" dirty="0"/>
              <a:t>The time depends on an individual's needs. For most patients, the threshold of significant improvement is reached at about 3 months in treatment. Additional treatment can produce further progress. Programs should include strategies to prevent patients from leaving treatment prematurely. </a:t>
            </a:r>
          </a:p>
          <a:p>
            <a:pPr marL="0" indent="0">
              <a:buNone/>
            </a:pP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677334" y="6558748"/>
            <a:ext cx="372218" cy="184666"/>
          </a:xfrm>
          <a:prstGeom prst="rect">
            <a:avLst/>
          </a:prstGeom>
        </p:spPr>
        <p:txBody>
          <a:bodyPr wrap="none">
            <a:spAutoFit/>
          </a:bodyPr>
          <a:lstStyle/>
          <a:p>
            <a:r>
              <a:rPr lang="en-US" sz="600" dirty="0" smtClean="0"/>
              <a:t>(Ibid)</a:t>
            </a:r>
            <a:endParaRPr lang="en-US" sz="600" dirty="0"/>
          </a:p>
        </p:txBody>
      </p:sp>
    </p:spTree>
    <p:extLst>
      <p:ext uri="{BB962C8B-B14F-4D97-AF65-F5344CB8AC3E}">
        <p14:creationId xmlns:p14="http://schemas.microsoft.com/office/powerpoint/2010/main" val="32063298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National Institute of Drug Abuse’s (NIDA) 13 Principles of Effective Drug Addiction Treatment</a:t>
            </a:r>
            <a:endParaRPr lang="en-US" sz="2800" dirty="0"/>
          </a:p>
        </p:txBody>
      </p:sp>
      <p:sp>
        <p:nvSpPr>
          <p:cNvPr id="3" name="Content Placeholder 2"/>
          <p:cNvSpPr>
            <a:spLocks noGrp="1"/>
          </p:cNvSpPr>
          <p:nvPr>
            <p:ph idx="1"/>
          </p:nvPr>
        </p:nvSpPr>
        <p:spPr/>
        <p:txBody>
          <a:bodyPr>
            <a:normAutofit/>
          </a:bodyPr>
          <a:lstStyle/>
          <a:p>
            <a:r>
              <a:rPr lang="en-US" sz="2400" b="1" dirty="0"/>
              <a:t>Individual and/or group counseling and other behavioral therapies are critical components of effective treatment for addiction.</a:t>
            </a:r>
            <a:r>
              <a:rPr lang="en-US" sz="2400" dirty="0"/>
              <a:t> </a:t>
            </a:r>
          </a:p>
          <a:p>
            <a:pPr lvl="1"/>
            <a:r>
              <a:rPr lang="en-US" sz="2000" dirty="0"/>
              <a:t>In therapy, patients address motivation, build skills to resist drug use, replace drug-using activities with constructive and rewarding nondrug-using activities, and improve problem-solving abilities. Behavioral therapy also facilitates interpersonal relationships. </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677334" y="6558748"/>
            <a:ext cx="372218" cy="184666"/>
          </a:xfrm>
          <a:prstGeom prst="rect">
            <a:avLst/>
          </a:prstGeom>
        </p:spPr>
        <p:txBody>
          <a:bodyPr wrap="none">
            <a:spAutoFit/>
          </a:bodyPr>
          <a:lstStyle/>
          <a:p>
            <a:r>
              <a:rPr lang="en-US" sz="600" dirty="0" smtClean="0"/>
              <a:t>(Ibid)</a:t>
            </a:r>
            <a:endParaRPr lang="en-US" sz="600" dirty="0"/>
          </a:p>
        </p:txBody>
      </p:sp>
    </p:spTree>
    <p:extLst>
      <p:ext uri="{BB962C8B-B14F-4D97-AF65-F5344CB8AC3E}">
        <p14:creationId xmlns:p14="http://schemas.microsoft.com/office/powerpoint/2010/main" val="33081238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National Institute of Drug Abuse’s (NIDA) 13 Principles of Effective Drug Addiction Treatment</a:t>
            </a:r>
            <a:endParaRPr lang="en-US" sz="2800" dirty="0"/>
          </a:p>
        </p:txBody>
      </p:sp>
      <p:sp>
        <p:nvSpPr>
          <p:cNvPr id="3" name="Content Placeholder 2"/>
          <p:cNvSpPr>
            <a:spLocks noGrp="1"/>
          </p:cNvSpPr>
          <p:nvPr>
            <p:ph idx="1"/>
          </p:nvPr>
        </p:nvSpPr>
        <p:spPr/>
        <p:txBody>
          <a:bodyPr>
            <a:normAutofit/>
          </a:bodyPr>
          <a:lstStyle/>
          <a:p>
            <a:r>
              <a:rPr lang="en-US" sz="2400" b="1" dirty="0"/>
              <a:t>Medications are an important element of treatment for many patients,</a:t>
            </a:r>
            <a:endParaRPr lang="en-US" sz="2400" dirty="0"/>
          </a:p>
          <a:p>
            <a:pPr lvl="1"/>
            <a:r>
              <a:rPr lang="en-US" sz="2000" dirty="0"/>
              <a:t>especially when combined with counseling and other behavioral therapies. Methadone and </a:t>
            </a:r>
            <a:r>
              <a:rPr lang="en-US" sz="2000" dirty="0" err="1"/>
              <a:t>levo</a:t>
            </a:r>
            <a:r>
              <a:rPr lang="en-US" sz="2000" dirty="0"/>
              <a:t>-alpha-</a:t>
            </a:r>
            <a:r>
              <a:rPr lang="en-US" sz="2000" dirty="0" err="1"/>
              <a:t>acetylmethadol</a:t>
            </a:r>
            <a:r>
              <a:rPr lang="en-US" sz="2000" dirty="0"/>
              <a:t> (LAAM) help persons addicted to opiates stabilize their lives and reduce their drug use. Naltrexone is effective for some opiate addicts and some patients with co-occurring alcohol dependence. Nicotine patches or gum, or an oral medication, such as bupropion, can help persons addicted to nicotine. </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677334" y="6558749"/>
            <a:ext cx="434734" cy="215444"/>
          </a:xfrm>
          <a:prstGeom prst="rect">
            <a:avLst/>
          </a:prstGeom>
        </p:spPr>
        <p:txBody>
          <a:bodyPr wrap="none">
            <a:spAutoFit/>
          </a:bodyPr>
          <a:lstStyle/>
          <a:p>
            <a:r>
              <a:rPr lang="en-US" sz="800" dirty="0" smtClean="0"/>
              <a:t>(Ibid)</a:t>
            </a:r>
            <a:endParaRPr lang="en-US" sz="800" dirty="0"/>
          </a:p>
        </p:txBody>
      </p:sp>
    </p:spTree>
    <p:extLst>
      <p:ext uri="{BB962C8B-B14F-4D97-AF65-F5344CB8AC3E}">
        <p14:creationId xmlns:p14="http://schemas.microsoft.com/office/powerpoint/2010/main" val="33893166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National Institute of Drug Abuse’s (NIDA) 13 Principles of Effective Drug Addiction Treatment</a:t>
            </a:r>
            <a:endParaRPr lang="en-US" sz="2800" dirty="0"/>
          </a:p>
        </p:txBody>
      </p:sp>
      <p:sp>
        <p:nvSpPr>
          <p:cNvPr id="3" name="Content Placeholder 2"/>
          <p:cNvSpPr>
            <a:spLocks noGrp="1"/>
          </p:cNvSpPr>
          <p:nvPr>
            <p:ph idx="1"/>
          </p:nvPr>
        </p:nvSpPr>
        <p:spPr/>
        <p:txBody>
          <a:bodyPr>
            <a:normAutofit fontScale="92500" lnSpcReduction="10000"/>
          </a:bodyPr>
          <a:lstStyle/>
          <a:p>
            <a:r>
              <a:rPr lang="en-US" sz="2400" b="1" dirty="0"/>
              <a:t>Addicted or drug-abusing individuals with coexisting mental disorders should have both disorders treated in an integrated way.</a:t>
            </a:r>
            <a:r>
              <a:rPr lang="en-US" sz="2400" dirty="0"/>
              <a:t> </a:t>
            </a:r>
          </a:p>
          <a:p>
            <a:pPr lvl="1"/>
            <a:r>
              <a:rPr lang="en-US" sz="2000" dirty="0"/>
              <a:t>Because these disorders often occur in the same individual, patients presenting for one condition should be assessed and treated for the other. </a:t>
            </a:r>
            <a:endParaRPr lang="en-US" sz="2000" dirty="0" smtClean="0"/>
          </a:p>
          <a:p>
            <a:r>
              <a:rPr lang="en-US" sz="2400" b="1" dirty="0"/>
              <a:t>Medical detoxification is only the first stage of addiction treatment</a:t>
            </a:r>
            <a:r>
              <a:rPr lang="en-US" sz="2400" dirty="0"/>
              <a:t> </a:t>
            </a:r>
          </a:p>
          <a:p>
            <a:pPr lvl="1"/>
            <a:r>
              <a:rPr lang="en-US" sz="2000" dirty="0"/>
              <a:t>and by itself does little to change long-term drug use. Medical detoxification manages the acute physical symptoms of withdrawal. For some individuals it is a precursor to effective drug addiction treatment. </a:t>
            </a:r>
          </a:p>
          <a:p>
            <a:pPr marL="0" indent="0">
              <a:buNone/>
            </a:pPr>
            <a:endParaRPr lang="en-US" sz="2200" dirty="0"/>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677334" y="6558748"/>
            <a:ext cx="372218" cy="184666"/>
          </a:xfrm>
          <a:prstGeom prst="rect">
            <a:avLst/>
          </a:prstGeom>
        </p:spPr>
        <p:txBody>
          <a:bodyPr wrap="none">
            <a:spAutoFit/>
          </a:bodyPr>
          <a:lstStyle/>
          <a:p>
            <a:r>
              <a:rPr lang="en-US" sz="600" dirty="0" smtClean="0"/>
              <a:t>(Ibid)</a:t>
            </a:r>
            <a:endParaRPr lang="en-US" sz="600" dirty="0"/>
          </a:p>
        </p:txBody>
      </p:sp>
    </p:spTree>
    <p:extLst>
      <p:ext uri="{BB962C8B-B14F-4D97-AF65-F5344CB8AC3E}">
        <p14:creationId xmlns:p14="http://schemas.microsoft.com/office/powerpoint/2010/main" val="20197951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National Institute of Drug Abuse’s (NIDA) 13 Principles of Effective Drug Addiction Treatment</a:t>
            </a:r>
            <a:endParaRPr lang="en-US" sz="2800" dirty="0"/>
          </a:p>
        </p:txBody>
      </p:sp>
      <p:sp>
        <p:nvSpPr>
          <p:cNvPr id="3" name="Content Placeholder 2"/>
          <p:cNvSpPr>
            <a:spLocks noGrp="1"/>
          </p:cNvSpPr>
          <p:nvPr>
            <p:ph idx="1"/>
          </p:nvPr>
        </p:nvSpPr>
        <p:spPr/>
        <p:txBody>
          <a:bodyPr>
            <a:normAutofit lnSpcReduction="10000"/>
          </a:bodyPr>
          <a:lstStyle/>
          <a:p>
            <a:r>
              <a:rPr lang="en-US" sz="2400" b="1" dirty="0" smtClean="0"/>
              <a:t>Treatment </a:t>
            </a:r>
            <a:r>
              <a:rPr lang="en-US" sz="2400" b="1" dirty="0"/>
              <a:t>does not need to be voluntary to be effective.</a:t>
            </a:r>
            <a:endParaRPr lang="en-US" sz="2400" dirty="0"/>
          </a:p>
          <a:p>
            <a:pPr lvl="1"/>
            <a:r>
              <a:rPr lang="en-US" sz="2000" dirty="0"/>
              <a:t>Sanctions or enticements in the family, employment setting, or criminal justice system can significantly increase treatment entry, retention, and success. </a:t>
            </a:r>
          </a:p>
          <a:p>
            <a:r>
              <a:rPr lang="en-US" sz="2400" b="1" dirty="0"/>
              <a:t>Possible drug use during treatment must be monitored continuously.</a:t>
            </a:r>
            <a:r>
              <a:rPr lang="en-US" sz="2400" dirty="0"/>
              <a:t> </a:t>
            </a:r>
          </a:p>
          <a:p>
            <a:pPr lvl="1"/>
            <a:r>
              <a:rPr lang="en-US" sz="2000" dirty="0"/>
              <a:t>Monitoring a patient's drug and alcohol use during treatment, such as through urinalysis, can help the patient withstand urges to use drugs. Such monitoring also can provide early evidence of drug use so that treatment can be adjusted. </a:t>
            </a:r>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677334" y="6406487"/>
            <a:ext cx="434734" cy="215444"/>
          </a:xfrm>
          <a:prstGeom prst="rect">
            <a:avLst/>
          </a:prstGeom>
        </p:spPr>
        <p:txBody>
          <a:bodyPr wrap="none">
            <a:spAutoFit/>
          </a:bodyPr>
          <a:lstStyle/>
          <a:p>
            <a:r>
              <a:rPr lang="en-US" sz="800" dirty="0" smtClean="0"/>
              <a:t>(Ibid)</a:t>
            </a:r>
            <a:endParaRPr lang="en-US" sz="800" dirty="0"/>
          </a:p>
        </p:txBody>
      </p:sp>
    </p:spTree>
    <p:extLst>
      <p:ext uri="{BB962C8B-B14F-4D97-AF65-F5344CB8AC3E}">
        <p14:creationId xmlns:p14="http://schemas.microsoft.com/office/powerpoint/2010/main" val="944543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National Institute of Drug Abuse’s (NIDA) 13 Principles of Effective Drug Addiction Treatment</a:t>
            </a:r>
            <a:endParaRPr lang="en-US" sz="2800" dirty="0"/>
          </a:p>
        </p:txBody>
      </p:sp>
      <p:sp>
        <p:nvSpPr>
          <p:cNvPr id="3" name="Content Placeholder 2"/>
          <p:cNvSpPr>
            <a:spLocks noGrp="1"/>
          </p:cNvSpPr>
          <p:nvPr>
            <p:ph idx="1"/>
          </p:nvPr>
        </p:nvSpPr>
        <p:spPr/>
        <p:txBody>
          <a:bodyPr>
            <a:normAutofit/>
          </a:bodyPr>
          <a:lstStyle/>
          <a:p>
            <a:r>
              <a:rPr lang="en-US" sz="2400" b="1" dirty="0"/>
              <a:t>Treatment programs should provide assessment for HIV/AIDS, hepatitis B and C, tuberculosis and other infectious diseases,</a:t>
            </a:r>
          </a:p>
          <a:p>
            <a:pPr lvl="1"/>
            <a:r>
              <a:rPr lang="en-US" sz="2000" dirty="0"/>
              <a:t>and counseling to help patients modify or change behaviors that place them or others at risk of infection. Counseling can help patients avoid high-risk behavior and help people who are already infected manage their illness. </a:t>
            </a:r>
          </a:p>
          <a:p>
            <a:pPr marL="0" indent="0">
              <a:buNone/>
            </a:pPr>
            <a:endParaRPr lang="en-US" sz="2400"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677334" y="6558748"/>
            <a:ext cx="372218" cy="184666"/>
          </a:xfrm>
          <a:prstGeom prst="rect">
            <a:avLst/>
          </a:prstGeom>
        </p:spPr>
        <p:txBody>
          <a:bodyPr wrap="none">
            <a:spAutoFit/>
          </a:bodyPr>
          <a:lstStyle/>
          <a:p>
            <a:r>
              <a:rPr lang="en-US" sz="600" dirty="0" smtClean="0"/>
              <a:t>(Ibid)</a:t>
            </a:r>
            <a:endParaRPr lang="en-US" sz="600" dirty="0"/>
          </a:p>
        </p:txBody>
      </p:sp>
    </p:spTree>
    <p:extLst>
      <p:ext uri="{BB962C8B-B14F-4D97-AF65-F5344CB8AC3E}">
        <p14:creationId xmlns:p14="http://schemas.microsoft.com/office/powerpoint/2010/main" val="19808479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National Institute of Drug Abuse’s (NIDA) 13 Principles of Effective Drug Addiction Treatment</a:t>
            </a:r>
            <a:endParaRPr lang="en-US" sz="2800" dirty="0"/>
          </a:p>
        </p:txBody>
      </p:sp>
      <p:sp>
        <p:nvSpPr>
          <p:cNvPr id="3" name="Content Placeholder 2"/>
          <p:cNvSpPr>
            <a:spLocks noGrp="1"/>
          </p:cNvSpPr>
          <p:nvPr>
            <p:ph idx="1"/>
          </p:nvPr>
        </p:nvSpPr>
        <p:spPr/>
        <p:txBody>
          <a:bodyPr>
            <a:noAutofit/>
          </a:bodyPr>
          <a:lstStyle/>
          <a:p>
            <a:r>
              <a:rPr lang="en-US" sz="2400" b="1" dirty="0" smtClean="0"/>
              <a:t>Recovery </a:t>
            </a:r>
            <a:r>
              <a:rPr lang="en-US" sz="2400" b="1" dirty="0"/>
              <a:t>from drug addiction can be a long-term process</a:t>
            </a:r>
            <a:endParaRPr lang="en-US" sz="2400" dirty="0"/>
          </a:p>
          <a:p>
            <a:pPr lvl="1"/>
            <a:r>
              <a:rPr lang="en-US" sz="2000" dirty="0"/>
              <a:t>and frequently requires multiple episodes of treatment. As with other chronic illnesses, relapses to drug use can occur during or after successful treatment episodes. Participation in self-help support programs during and following treatment often helps maintain abstinence. </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677334" y="6550511"/>
            <a:ext cx="434734" cy="215444"/>
          </a:xfrm>
          <a:prstGeom prst="rect">
            <a:avLst/>
          </a:prstGeom>
        </p:spPr>
        <p:txBody>
          <a:bodyPr wrap="none">
            <a:spAutoFit/>
          </a:bodyPr>
          <a:lstStyle/>
          <a:p>
            <a:r>
              <a:rPr lang="en-US" sz="800" dirty="0" smtClean="0"/>
              <a:t>(Ibid)</a:t>
            </a:r>
            <a:endParaRPr lang="en-US" sz="800" dirty="0"/>
          </a:p>
        </p:txBody>
      </p:sp>
    </p:spTree>
    <p:extLst>
      <p:ext uri="{BB962C8B-B14F-4D97-AF65-F5344CB8AC3E}">
        <p14:creationId xmlns:p14="http://schemas.microsoft.com/office/powerpoint/2010/main" val="18795764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3" name="Content Placeholder 2"/>
          <p:cNvSpPr>
            <a:spLocks noGrp="1"/>
          </p:cNvSpPr>
          <p:nvPr>
            <p:ph idx="4294967295"/>
          </p:nvPr>
        </p:nvSpPr>
        <p:spPr>
          <a:xfrm>
            <a:off x="0" y="2160588"/>
            <a:ext cx="8596313" cy="3881437"/>
          </a:xfrm>
        </p:spPr>
        <p:txBody>
          <a:bodyPr>
            <a:normAutofit/>
          </a:bodyPr>
          <a:lstStyle/>
          <a:p>
            <a:pPr marL="0" indent="0" algn="ctr">
              <a:buNone/>
            </a:pPr>
            <a:r>
              <a:rPr lang="en-US" sz="3600" dirty="0" smtClean="0"/>
              <a:t>	You are provided a 13 Principals handout in your folder. </a:t>
            </a:r>
            <a:endParaRPr lang="en-US" sz="3600" dirty="0"/>
          </a:p>
        </p:txBody>
      </p:sp>
    </p:spTree>
    <p:extLst>
      <p:ext uri="{BB962C8B-B14F-4D97-AF65-F5344CB8AC3E}">
        <p14:creationId xmlns:p14="http://schemas.microsoft.com/office/powerpoint/2010/main" val="9020210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77335" y="1956701"/>
            <a:ext cx="8596668" cy="1593807"/>
          </a:xfrm>
        </p:spPr>
        <p:txBody>
          <a:bodyPr>
            <a:normAutofit/>
          </a:bodyPr>
          <a:lstStyle/>
          <a:p>
            <a:pPr algn="ctr"/>
            <a:r>
              <a:rPr lang="en-US" dirty="0" smtClean="0"/>
              <a:t>What are Common Risk Factors for Addiction?</a:t>
            </a:r>
            <a:endParaRPr lang="en-US" dirty="0"/>
          </a:p>
        </p:txBody>
      </p:sp>
      <p:sp>
        <p:nvSpPr>
          <p:cNvPr id="11" name="Text Placeholder 10"/>
          <p:cNvSpPr>
            <a:spLocks noGrp="1"/>
          </p:cNvSpPr>
          <p:nvPr>
            <p:ph type="body" idx="1"/>
          </p:nvPr>
        </p:nvSpPr>
        <p:spPr/>
        <p:txBody>
          <a:bodyPr/>
          <a:lstStyle/>
          <a:p>
            <a:endParaRPr lang="en-US"/>
          </a:p>
        </p:txBody>
      </p:sp>
      <p:sp>
        <p:nvSpPr>
          <p:cNvPr id="2" name="Footer Placeholder 1"/>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16922213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Set Ground Rules for Training</a:t>
            </a:r>
          </a:p>
        </p:txBody>
      </p:sp>
      <p:sp>
        <p:nvSpPr>
          <p:cNvPr id="3" name="Content Placeholder 2"/>
          <p:cNvSpPr>
            <a:spLocks noGrp="1"/>
          </p:cNvSpPr>
          <p:nvPr>
            <p:ph idx="1"/>
          </p:nvPr>
        </p:nvSpPr>
        <p:spPr/>
        <p:txBody>
          <a:bodyPr/>
          <a:lstStyle/>
          <a:p>
            <a:r>
              <a:rPr lang="en-US" dirty="0"/>
              <a:t>When you attend </a:t>
            </a:r>
            <a:r>
              <a:rPr lang="en-US" dirty="0" smtClean="0"/>
              <a:t>trainings</a:t>
            </a:r>
            <a:r>
              <a:rPr lang="en-US" dirty="0"/>
              <a:t>, what kinds of behavior do you want to see?</a:t>
            </a:r>
          </a:p>
          <a:p>
            <a:endParaRPr lang="en-US" dirty="0" smtClean="0"/>
          </a:p>
          <a:p>
            <a:r>
              <a:rPr lang="en-US" dirty="0" smtClean="0"/>
              <a:t>What </a:t>
            </a:r>
            <a:r>
              <a:rPr lang="en-US" dirty="0"/>
              <a:t>behaviors </a:t>
            </a:r>
            <a:r>
              <a:rPr lang="en-US" dirty="0" smtClean="0"/>
              <a:t>do you not want to see?  </a:t>
            </a:r>
            <a:endParaRPr lang="en-US" dirty="0"/>
          </a:p>
          <a:p>
            <a:endParaRPr lang="en-US" dirty="0"/>
          </a:p>
          <a:p>
            <a:r>
              <a:rPr lang="en-US" dirty="0"/>
              <a:t>What ground rules do we need to set in order for you to learn what you need to learn? </a:t>
            </a:r>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6" name="Picture 5"/>
          <p:cNvPicPr>
            <a:picLocks noChangeAspect="1"/>
          </p:cNvPicPr>
          <p:nvPr/>
        </p:nvPicPr>
        <p:blipFill>
          <a:blip r:embed="rId3"/>
          <a:stretch>
            <a:fillRect/>
          </a:stretch>
        </p:blipFill>
        <p:spPr>
          <a:xfrm>
            <a:off x="3312787" y="4358096"/>
            <a:ext cx="2555407" cy="1788137"/>
          </a:xfrm>
          <a:prstGeom prst="rect">
            <a:avLst/>
          </a:prstGeom>
        </p:spPr>
      </p:pic>
    </p:spTree>
    <p:extLst>
      <p:ext uri="{BB962C8B-B14F-4D97-AF65-F5344CB8AC3E}">
        <p14:creationId xmlns:p14="http://schemas.microsoft.com/office/powerpoint/2010/main" val="6426735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Risk Factors for Addiction	</a:t>
            </a:r>
            <a:endParaRPr lang="en-US" dirty="0"/>
          </a:p>
        </p:txBody>
      </p:sp>
      <p:sp>
        <p:nvSpPr>
          <p:cNvPr id="6" name="Content Placeholder 5"/>
          <p:cNvSpPr>
            <a:spLocks noGrp="1"/>
          </p:cNvSpPr>
          <p:nvPr>
            <p:ph idx="1"/>
          </p:nvPr>
        </p:nvSpPr>
        <p:spPr/>
        <p:txBody>
          <a:bodyPr/>
          <a:lstStyle/>
          <a:p>
            <a:r>
              <a:rPr lang="en-US" dirty="0"/>
              <a:t>Genetics</a:t>
            </a:r>
          </a:p>
          <a:p>
            <a:r>
              <a:rPr lang="en-US" dirty="0"/>
              <a:t>Age of onset</a:t>
            </a:r>
          </a:p>
          <a:p>
            <a:r>
              <a:rPr lang="en-US" dirty="0"/>
              <a:t>Adverse childhood experiences</a:t>
            </a:r>
          </a:p>
          <a:p>
            <a:r>
              <a:rPr lang="en-US" dirty="0"/>
              <a:t>Mental illness</a:t>
            </a:r>
          </a:p>
          <a:p>
            <a:r>
              <a:rPr lang="en-US" dirty="0"/>
              <a:t>Environmental </a:t>
            </a:r>
            <a:r>
              <a:rPr lang="en-US" dirty="0" smtClean="0"/>
              <a:t>factors</a:t>
            </a:r>
          </a:p>
          <a:p>
            <a:endParaRPr lang="en-US" dirty="0"/>
          </a:p>
          <a:p>
            <a:pPr marL="0" indent="0" algn="ctr">
              <a:buNone/>
            </a:pPr>
            <a:r>
              <a:rPr lang="en-US" sz="2800" dirty="0" smtClean="0">
                <a:solidFill>
                  <a:srgbClr val="FF0000"/>
                </a:solidFill>
              </a:rPr>
              <a:t>Why are these risk factors important?</a:t>
            </a:r>
            <a:endParaRPr lang="en-US" sz="2800" dirty="0">
              <a:solidFill>
                <a:srgbClr val="FF0000"/>
              </a:solidFill>
            </a:endParaRP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7" name="Picture 6"/>
          <p:cNvPicPr>
            <a:picLocks noChangeAspect="1"/>
          </p:cNvPicPr>
          <p:nvPr/>
        </p:nvPicPr>
        <p:blipFill>
          <a:blip r:embed="rId3"/>
          <a:stretch>
            <a:fillRect/>
          </a:stretch>
        </p:blipFill>
        <p:spPr>
          <a:xfrm>
            <a:off x="6675922" y="1529226"/>
            <a:ext cx="2286000" cy="1714500"/>
          </a:xfrm>
          <a:prstGeom prst="rect">
            <a:avLst/>
          </a:prstGeom>
        </p:spPr>
      </p:pic>
    </p:spTree>
    <p:extLst>
      <p:ext uri="{BB962C8B-B14F-4D97-AF65-F5344CB8AC3E}">
        <p14:creationId xmlns:p14="http://schemas.microsoft.com/office/powerpoint/2010/main" val="3982099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Genetics</a:t>
            </a:r>
            <a:endParaRPr lang="en-US" dirty="0"/>
          </a:p>
        </p:txBody>
      </p:sp>
      <p:sp>
        <p:nvSpPr>
          <p:cNvPr id="3" name="Content Placeholder 2"/>
          <p:cNvSpPr>
            <a:spLocks noGrp="1"/>
          </p:cNvSpPr>
          <p:nvPr>
            <p:ph idx="1"/>
          </p:nvPr>
        </p:nvSpPr>
        <p:spPr>
          <a:xfrm>
            <a:off x="677334" y="1441174"/>
            <a:ext cx="8596668" cy="4600189"/>
          </a:xfrm>
        </p:spPr>
        <p:txBody>
          <a:bodyPr>
            <a:normAutofit lnSpcReduction="10000"/>
          </a:bodyPr>
          <a:lstStyle/>
          <a:p>
            <a:r>
              <a:rPr lang="en-US" dirty="0"/>
              <a:t>Whether a person decides to use alcohol or drugs is a personal choice, influenced by multiple biological, familial, psychological and sociocultural factors. But, once a person uses alcohol or drugs, the risk of developing alcoholism or drug dependence is greatly influenced by genetics. </a:t>
            </a:r>
            <a:endParaRPr lang="en-US" dirty="0" smtClean="0"/>
          </a:p>
          <a:p>
            <a:r>
              <a:rPr lang="en-US" dirty="0" smtClean="0"/>
              <a:t>Research </a:t>
            </a:r>
            <a:r>
              <a:rPr lang="en-US" dirty="0"/>
              <a:t>shows that genes are responsible for about half the risk for alcoholism and addiction, and while genetics are not the sole determinant, their presence or absence may increase the likelihood that a person will become alcohol or drug dependent</a:t>
            </a:r>
            <a:r>
              <a:rPr lang="en-US" dirty="0" smtClean="0"/>
              <a:t>.</a:t>
            </a:r>
          </a:p>
          <a:p>
            <a:r>
              <a:rPr lang="en-US" dirty="0"/>
              <a:t>Numerous scientific studies reveal that alcohol and drug dependence runs in families. Research conducted on twins and adopted children has shown the impact of genetics in relation to alcohol and drug dependence, and in recent years, researchers have identified numerous genes as affecting risk for dependence on alcohol and drugs. </a:t>
            </a:r>
            <a:endParaRPr lang="en-US" dirty="0" smtClean="0"/>
          </a:p>
          <a:p>
            <a:r>
              <a:rPr lang="en-US" dirty="0" smtClean="0"/>
              <a:t>And </a:t>
            </a:r>
            <a:r>
              <a:rPr lang="en-US" dirty="0"/>
              <a:t>while no specific “addiction” gene has been identified, a number of different genetic and biological factors make someone more or less vulnerable to becoming an addict.</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6432" y="149086"/>
            <a:ext cx="1761947" cy="13318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781768" y="6466604"/>
            <a:ext cx="4865298" cy="184666"/>
          </a:xfrm>
          <a:prstGeom prst="rect">
            <a:avLst/>
          </a:prstGeom>
          <a:noFill/>
        </p:spPr>
        <p:txBody>
          <a:bodyPr wrap="square" rtlCol="0">
            <a:spAutoFit/>
          </a:bodyPr>
          <a:lstStyle/>
          <a:p>
            <a:r>
              <a:rPr lang="en-US" sz="600" dirty="0"/>
              <a:t>https://ncadd.org/about-addiction/family-history-and-genetics</a:t>
            </a:r>
          </a:p>
        </p:txBody>
      </p:sp>
    </p:spTree>
    <p:extLst>
      <p:ext uri="{BB962C8B-B14F-4D97-AF65-F5344CB8AC3E}">
        <p14:creationId xmlns:p14="http://schemas.microsoft.com/office/powerpoint/2010/main" val="5596401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 of Onset</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The earlier a person begins using substances, the higher the likelihood he/she will become addicted.</a:t>
            </a:r>
          </a:p>
          <a:p>
            <a:r>
              <a:rPr lang="en-US" dirty="0"/>
              <a:t>In 2011, the majority of substance abuse treatment admissions aged 18 to 30 with known age of initiation information (74.0 percent) began substance use at the age of 17 or younger; 10.2 percent initiated use at the age of 11 or younger.</a:t>
            </a:r>
          </a:p>
          <a:p>
            <a:r>
              <a:rPr lang="en-US" dirty="0"/>
              <a:t>More than three quarters (78.1 percent) of admissions that began substance use at the age of 11 or younger reported abusing two or more substances at treatment </a:t>
            </a:r>
            <a:r>
              <a:rPr lang="en-US" dirty="0" smtClean="0"/>
              <a:t>entry.</a:t>
            </a:r>
          </a:p>
          <a:p>
            <a:r>
              <a:rPr lang="en-US" dirty="0" smtClean="0"/>
              <a:t>Admissions </a:t>
            </a:r>
            <a:r>
              <a:rPr lang="en-US" dirty="0"/>
              <a:t>that initiated substance use at the age of 25 or older reported the largest proportions of primary abuse of heroin (35.3 percent) and prescription pain relievers (33.2 percent).</a:t>
            </a:r>
          </a:p>
          <a:p>
            <a:r>
              <a:rPr lang="en-US" dirty="0"/>
              <a:t>Nearly two fifths (38.6 percent) of admissions that initiated substance use at the age of 11 or younger reported a co-occurring mental disorder.</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4680" y="226943"/>
            <a:ext cx="3914616" cy="1641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750975" y="6515255"/>
            <a:ext cx="6096392" cy="169277"/>
          </a:xfrm>
          <a:prstGeom prst="rect">
            <a:avLst/>
          </a:prstGeom>
          <a:noFill/>
        </p:spPr>
        <p:txBody>
          <a:bodyPr wrap="square" rtlCol="0">
            <a:spAutoFit/>
          </a:bodyPr>
          <a:lstStyle/>
          <a:p>
            <a:r>
              <a:rPr lang="en-US" sz="500" dirty="0"/>
              <a:t>http://www.samhsa.gov/data/sites/default/files/WebFiles_TEDS_SR142_AgeatInit_07-10-14/TEDS-SR142-AgeatInit-2014.htm</a:t>
            </a:r>
          </a:p>
        </p:txBody>
      </p:sp>
    </p:spTree>
    <p:extLst>
      <p:ext uri="{BB962C8B-B14F-4D97-AF65-F5344CB8AC3E}">
        <p14:creationId xmlns:p14="http://schemas.microsoft.com/office/powerpoint/2010/main" val="11808248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Adverse Childhood </a:t>
            </a:r>
            <a:r>
              <a:rPr lang="en-US" dirty="0"/>
              <a:t>E</a:t>
            </a:r>
            <a:r>
              <a:rPr lang="en-US" dirty="0" smtClean="0"/>
              <a:t>xperiences</a:t>
            </a:r>
            <a:endParaRPr lang="en-US" dirty="0"/>
          </a:p>
        </p:txBody>
      </p:sp>
      <p:sp>
        <p:nvSpPr>
          <p:cNvPr id="5" name="Content Placeholder 4"/>
          <p:cNvSpPr>
            <a:spLocks noGrp="1"/>
          </p:cNvSpPr>
          <p:nvPr>
            <p:ph sz="half" idx="1"/>
          </p:nvPr>
        </p:nvSpPr>
        <p:spPr>
          <a:xfrm>
            <a:off x="677334" y="1560443"/>
            <a:ext cx="4184035" cy="4480918"/>
          </a:xfrm>
        </p:spPr>
        <p:txBody>
          <a:bodyPr/>
          <a:lstStyle/>
          <a:p>
            <a:r>
              <a:rPr lang="en-US" sz="1600" dirty="0"/>
              <a:t>Over 17,000 Kaiser Permanente members voluntarily participated in a study to find out about how stressful or traumatic experiences during childhood affect adult health. After all the identifying information about the patients was removed, the Centers for Disease Control and Prevention process the information the patients provided in their questionnaires. </a:t>
            </a:r>
            <a:endParaRPr lang="en-US" sz="1600" dirty="0" smtClean="0"/>
          </a:p>
          <a:p>
            <a:r>
              <a:rPr lang="en-US" sz="1600" dirty="0"/>
              <a:t>63% of the people who participated in the study had experienced at least one category of childhood trauma. </a:t>
            </a:r>
          </a:p>
          <a:p>
            <a:r>
              <a:rPr lang="en-US" sz="1600" dirty="0" smtClean="0"/>
              <a:t>Over </a:t>
            </a:r>
            <a:r>
              <a:rPr lang="en-US" sz="1600" dirty="0"/>
              <a:t>20% experience 3 or more categories of trauma which we call Adverse Childhood Experiences (ACE).</a:t>
            </a:r>
          </a:p>
          <a:p>
            <a:endParaRPr lang="en-US" sz="1600" dirty="0"/>
          </a:p>
          <a:p>
            <a:endParaRPr lang="en-US" dirty="0"/>
          </a:p>
        </p:txBody>
      </p:sp>
      <p:sp>
        <p:nvSpPr>
          <p:cNvPr id="6" name="Content Placeholder 5"/>
          <p:cNvSpPr>
            <a:spLocks noGrp="1"/>
          </p:cNvSpPr>
          <p:nvPr>
            <p:ph sz="half" idx="2"/>
          </p:nvPr>
        </p:nvSpPr>
        <p:spPr>
          <a:xfrm>
            <a:off x="5089970" y="1530626"/>
            <a:ext cx="4184034" cy="4510737"/>
          </a:xfrm>
        </p:spPr>
        <p:txBody>
          <a:bodyPr/>
          <a:lstStyle/>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57251" y="2166731"/>
            <a:ext cx="3749956" cy="29916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782128" y="6393445"/>
            <a:ext cx="1143000" cy="184666"/>
          </a:xfrm>
          <a:prstGeom prst="rect">
            <a:avLst/>
          </a:prstGeom>
          <a:noFill/>
        </p:spPr>
        <p:txBody>
          <a:bodyPr wrap="square" rtlCol="0">
            <a:spAutoFit/>
          </a:bodyPr>
          <a:lstStyle/>
          <a:p>
            <a:r>
              <a:rPr lang="en-US" sz="600" dirty="0" smtClean="0"/>
              <a:t>Acestudy.org</a:t>
            </a:r>
            <a:endParaRPr lang="en-US" sz="600" dirty="0"/>
          </a:p>
        </p:txBody>
      </p:sp>
    </p:spTree>
    <p:extLst>
      <p:ext uri="{BB962C8B-B14F-4D97-AF65-F5344CB8AC3E}">
        <p14:creationId xmlns:p14="http://schemas.microsoft.com/office/powerpoint/2010/main" val="550465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Mental Illness</a:t>
            </a:r>
            <a:endParaRPr lang="en-US" dirty="0"/>
          </a:p>
        </p:txBody>
      </p:sp>
      <p:sp>
        <p:nvSpPr>
          <p:cNvPr id="3" name="Content Placeholder 2"/>
          <p:cNvSpPr>
            <a:spLocks noGrp="1"/>
          </p:cNvSpPr>
          <p:nvPr>
            <p:ph idx="1"/>
          </p:nvPr>
        </p:nvSpPr>
        <p:spPr>
          <a:xfrm>
            <a:off x="677334" y="2037107"/>
            <a:ext cx="8596668" cy="4004255"/>
          </a:xfrm>
        </p:spPr>
        <p:txBody>
          <a:bodyPr/>
          <a:lstStyle/>
          <a:p>
            <a:r>
              <a:rPr lang="en-US" sz="2200" dirty="0"/>
              <a:t>Having a mental illness increases the risk of developing a substance use disorder. </a:t>
            </a:r>
            <a:endParaRPr lang="en-US" sz="2200" dirty="0" smtClean="0"/>
          </a:p>
          <a:p>
            <a:r>
              <a:rPr lang="en-US" sz="2200" dirty="0" smtClean="0"/>
              <a:t>Individuals </a:t>
            </a:r>
            <a:r>
              <a:rPr lang="en-US" sz="2200" dirty="0"/>
              <a:t>who have at least one mental disorder as well as an alcohol or drug use disorder. While these disorders may interact differently in any one person (e.g., an episode of depression may trigger a relapse into alcohol abuse, or cocaine use may exacerbate schizophrenic symptoms), at least one disorder of each type can be diagnosed independently of the other</a:t>
            </a:r>
            <a:r>
              <a:rPr lang="en-US" sz="2200" dirty="0" smtClean="0"/>
              <a:t>.</a:t>
            </a:r>
          </a:p>
          <a:p>
            <a:r>
              <a:rPr lang="en-US" sz="2200" dirty="0"/>
              <a:t>Approximately 8.9 million adults have co-occurring disorders; that is they have both a mental and substance use </a:t>
            </a:r>
            <a:r>
              <a:rPr lang="en-US" sz="2200" dirty="0" smtClean="0"/>
              <a:t>disorder</a:t>
            </a:r>
          </a:p>
          <a:p>
            <a:pPr marL="457200" lvl="1" indent="0">
              <a:buNone/>
            </a:pP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2895" y="69987"/>
            <a:ext cx="2466975" cy="1847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810884" y="6365557"/>
            <a:ext cx="3001992" cy="492443"/>
          </a:xfrm>
          <a:prstGeom prst="rect">
            <a:avLst/>
          </a:prstGeom>
          <a:noFill/>
        </p:spPr>
        <p:txBody>
          <a:bodyPr wrap="square" rtlCol="0">
            <a:spAutoFit/>
          </a:bodyPr>
          <a:lstStyle/>
          <a:p>
            <a:r>
              <a:rPr lang="en-US" sz="800" dirty="0"/>
              <a:t>http://media.samhsa.gov/co-occurring/</a:t>
            </a:r>
          </a:p>
          <a:p>
            <a:endParaRPr lang="en-US" dirty="0"/>
          </a:p>
        </p:txBody>
      </p:sp>
    </p:spTree>
    <p:extLst>
      <p:ext uri="{BB962C8B-B14F-4D97-AF65-F5344CB8AC3E}">
        <p14:creationId xmlns:p14="http://schemas.microsoft.com/office/powerpoint/2010/main" val="198944460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Environmental Factors</a:t>
            </a:r>
            <a:endParaRPr lang="en-US" dirty="0"/>
          </a:p>
        </p:txBody>
      </p:sp>
      <p:sp>
        <p:nvSpPr>
          <p:cNvPr id="3" name="Content Placeholder 2"/>
          <p:cNvSpPr>
            <a:spLocks noGrp="1"/>
          </p:cNvSpPr>
          <p:nvPr>
            <p:ph idx="1"/>
          </p:nvPr>
        </p:nvSpPr>
        <p:spPr/>
        <p:txBody>
          <a:bodyPr/>
          <a:lstStyle/>
          <a:p>
            <a:r>
              <a:rPr lang="en-US" dirty="0" smtClean="0"/>
              <a:t>Stress</a:t>
            </a:r>
          </a:p>
          <a:p>
            <a:r>
              <a:rPr lang="en-US" dirty="0" smtClean="0"/>
              <a:t>Early Physical or sexual abuse</a:t>
            </a:r>
          </a:p>
          <a:p>
            <a:r>
              <a:rPr lang="en-US" dirty="0" smtClean="0"/>
              <a:t>Witnessing violence</a:t>
            </a:r>
          </a:p>
          <a:p>
            <a:r>
              <a:rPr lang="en-US" dirty="0" smtClean="0"/>
              <a:t>Peers who use drugs</a:t>
            </a:r>
          </a:p>
          <a:p>
            <a:r>
              <a:rPr lang="en-US" dirty="0" smtClean="0"/>
              <a:t>Drug availability</a:t>
            </a:r>
          </a:p>
          <a:p>
            <a:r>
              <a:rPr lang="en-US" dirty="0" smtClean="0"/>
              <a:t>Parents who use drugs</a:t>
            </a: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7679" y="1548849"/>
            <a:ext cx="3396161" cy="3858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690114" y="6411983"/>
            <a:ext cx="5900468" cy="184666"/>
          </a:xfrm>
          <a:prstGeom prst="rect">
            <a:avLst/>
          </a:prstGeom>
          <a:noFill/>
        </p:spPr>
        <p:txBody>
          <a:bodyPr wrap="square" rtlCol="0">
            <a:spAutoFit/>
          </a:bodyPr>
          <a:lstStyle/>
          <a:p>
            <a:r>
              <a:rPr lang="en-US" sz="600" dirty="0"/>
              <a:t>http://gatest.iqscloud.net/publications/addiction-science/genes-environment-comorbidity/many-environmental-factors-also-contribute-to-persons-propensity</a:t>
            </a:r>
          </a:p>
        </p:txBody>
      </p:sp>
    </p:spTree>
    <p:extLst>
      <p:ext uri="{BB962C8B-B14F-4D97-AF65-F5344CB8AC3E}">
        <p14:creationId xmlns:p14="http://schemas.microsoft.com/office/powerpoint/2010/main" val="314926946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Assessing for Substance Use Disorders</a:t>
            </a:r>
            <a:endParaRPr lang="en-US" dirty="0"/>
          </a:p>
        </p:txBody>
      </p:sp>
      <p:sp>
        <p:nvSpPr>
          <p:cNvPr id="3" name="Content Placeholder 2"/>
          <p:cNvSpPr>
            <a:spLocks noGrp="1"/>
          </p:cNvSpPr>
          <p:nvPr>
            <p:ph idx="1"/>
          </p:nvPr>
        </p:nvSpPr>
        <p:spPr/>
        <p:txBody>
          <a:bodyPr>
            <a:normAutofit/>
          </a:bodyPr>
          <a:lstStyle/>
          <a:p>
            <a:r>
              <a:rPr lang="en-US" sz="2800" dirty="0"/>
              <a:t>A</a:t>
            </a:r>
            <a:r>
              <a:rPr lang="en-US" sz="2800" dirty="0" smtClean="0"/>
              <a:t>n initial assessment is performed to assess for the presence of a Substance Use Disorder and Level of Care for Substance Use Treatment. </a:t>
            </a:r>
          </a:p>
          <a:p>
            <a:pPr marL="0" indent="0">
              <a:buNone/>
            </a:pPr>
            <a:endParaRPr lang="en-US" sz="2800" dirty="0" smtClean="0"/>
          </a:p>
          <a:p>
            <a:r>
              <a:rPr lang="en-US" sz="2800" dirty="0" smtClean="0"/>
              <a:t>We are going to discuss the American Society of Addiction Medicine’s (ASAM) level of care assessment. </a:t>
            </a:r>
            <a:endParaRPr lang="en-US" sz="2800"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40594319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100" dirty="0"/>
              <a:t>Six Dimensions of the American Society of Addiction Medicine’s (ASAM) </a:t>
            </a:r>
            <a:r>
              <a:rPr lang="en-US" sz="3100" dirty="0" smtClean="0"/>
              <a:t>Level </a:t>
            </a:r>
            <a:r>
              <a:rPr lang="en-US" sz="3100" dirty="0"/>
              <a:t>of </a:t>
            </a:r>
            <a:r>
              <a:rPr lang="en-US" sz="3100" dirty="0" smtClean="0"/>
              <a:t>Care </a:t>
            </a:r>
            <a:r>
              <a:rPr lang="en-US" sz="3100" dirty="0"/>
              <a:t>A</a:t>
            </a:r>
            <a:r>
              <a:rPr lang="en-US" sz="3100" dirty="0" smtClean="0"/>
              <a:t>ssessment</a:t>
            </a:r>
            <a:endParaRPr lang="en-US" sz="3100" dirty="0"/>
          </a:p>
        </p:txBody>
      </p:sp>
      <p:sp>
        <p:nvSpPr>
          <p:cNvPr id="3" name="Content Placeholder 2"/>
          <p:cNvSpPr>
            <a:spLocks noGrp="1"/>
          </p:cNvSpPr>
          <p:nvPr>
            <p:ph idx="1"/>
          </p:nvPr>
        </p:nvSpPr>
        <p:spPr/>
        <p:txBody>
          <a:bodyPr/>
          <a:lstStyle/>
          <a:p>
            <a:pPr>
              <a:buFont typeface="+mj-lt"/>
              <a:buAutoNum type="arabicPeriod"/>
            </a:pPr>
            <a:endParaRPr lang="en-US" sz="2000" dirty="0" smtClean="0"/>
          </a:p>
          <a:p>
            <a:pPr>
              <a:buFont typeface="+mj-lt"/>
              <a:buAutoNum type="arabicPeriod"/>
            </a:pPr>
            <a:r>
              <a:rPr lang="en-US" sz="2000" dirty="0" smtClean="0"/>
              <a:t>Acute </a:t>
            </a:r>
            <a:r>
              <a:rPr lang="en-US" sz="2000" dirty="0"/>
              <a:t>Intoxication and/or Withdrawal Potential</a:t>
            </a:r>
          </a:p>
          <a:p>
            <a:pPr>
              <a:buFont typeface="+mj-lt"/>
              <a:buAutoNum type="arabicPeriod"/>
            </a:pPr>
            <a:r>
              <a:rPr lang="en-US" sz="2000" dirty="0"/>
              <a:t>Biomedical Conditions and Complications</a:t>
            </a:r>
          </a:p>
          <a:p>
            <a:pPr>
              <a:buFont typeface="+mj-lt"/>
              <a:buAutoNum type="arabicPeriod"/>
            </a:pPr>
            <a:r>
              <a:rPr lang="en-US" sz="2000" dirty="0"/>
              <a:t>Emotional, Behavioral , or Cognitive Conditions and Complications</a:t>
            </a:r>
          </a:p>
          <a:p>
            <a:pPr>
              <a:buFont typeface="+mj-lt"/>
              <a:buAutoNum type="arabicPeriod"/>
            </a:pPr>
            <a:r>
              <a:rPr lang="en-US" sz="2000" dirty="0"/>
              <a:t>Readiness to Change</a:t>
            </a:r>
          </a:p>
          <a:p>
            <a:pPr>
              <a:buFont typeface="+mj-lt"/>
              <a:buAutoNum type="arabicPeriod"/>
            </a:pPr>
            <a:r>
              <a:rPr lang="en-US" sz="2000" dirty="0"/>
              <a:t>Relapse, Continued Use, or Continued Problem Potential</a:t>
            </a:r>
          </a:p>
          <a:p>
            <a:pPr>
              <a:buFont typeface="+mj-lt"/>
              <a:buAutoNum type="arabicPeriod"/>
            </a:pPr>
            <a:r>
              <a:rPr lang="en-US" sz="2000" dirty="0"/>
              <a:t>Recovery/Living Environment</a:t>
            </a:r>
          </a:p>
          <a:p>
            <a:pPr>
              <a:buFont typeface="+mj-lt"/>
              <a:buAutoNum type="arabicPeriod"/>
            </a:pP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6" name="TextBox 5"/>
          <p:cNvSpPr txBox="1"/>
          <p:nvPr/>
        </p:nvSpPr>
        <p:spPr>
          <a:xfrm>
            <a:off x="677334" y="6406487"/>
            <a:ext cx="4298927" cy="369332"/>
          </a:xfrm>
          <a:prstGeom prst="rect">
            <a:avLst/>
          </a:prstGeom>
          <a:noFill/>
        </p:spPr>
        <p:txBody>
          <a:bodyPr wrap="square" rtlCol="0">
            <a:spAutoFit/>
          </a:bodyPr>
          <a:lstStyle/>
          <a:p>
            <a:r>
              <a:rPr lang="en-US" dirty="0" smtClean="0"/>
              <a:t> </a:t>
            </a:r>
            <a:r>
              <a:rPr lang="en-US" sz="600" u="sng" dirty="0"/>
              <a:t>http://</a:t>
            </a:r>
            <a:r>
              <a:rPr lang="en-US" sz="600" dirty="0"/>
              <a:t>www.asam.org/publications/the-asam-criteria/about</a:t>
            </a:r>
            <a:r>
              <a:rPr lang="en-US" sz="600" u="sng" dirty="0"/>
              <a:t>/</a:t>
            </a:r>
            <a:endParaRPr lang="en-US" sz="600" dirty="0"/>
          </a:p>
        </p:txBody>
      </p:sp>
    </p:spTree>
    <p:extLst>
      <p:ext uri="{BB962C8B-B14F-4D97-AF65-F5344CB8AC3E}">
        <p14:creationId xmlns:p14="http://schemas.microsoft.com/office/powerpoint/2010/main" val="240543797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Six Dimensions</a:t>
            </a:r>
            <a:endParaRPr lang="en-US" dirty="0"/>
          </a:p>
        </p:txBody>
      </p:sp>
      <p:sp>
        <p:nvSpPr>
          <p:cNvPr id="3" name="Content Placeholder 2"/>
          <p:cNvSpPr>
            <a:spLocks noGrp="1"/>
          </p:cNvSpPr>
          <p:nvPr>
            <p:ph idx="1"/>
          </p:nvPr>
        </p:nvSpPr>
        <p:spPr/>
        <p:txBody>
          <a:bodyPr/>
          <a:lstStyle/>
          <a:p>
            <a:r>
              <a:rPr lang="en-US" sz="2800" dirty="0" smtClean="0"/>
              <a:t>Dimension 1:  </a:t>
            </a:r>
            <a:r>
              <a:rPr lang="en-US" sz="2800" u="sng" dirty="0" smtClean="0"/>
              <a:t>Acute </a:t>
            </a:r>
            <a:r>
              <a:rPr lang="en-US" sz="2800" u="sng" dirty="0"/>
              <a:t>Intoxication and/or Withdrawal </a:t>
            </a:r>
            <a:r>
              <a:rPr lang="en-US" sz="2800" u="sng" dirty="0" smtClean="0"/>
              <a:t>Potential</a:t>
            </a:r>
          </a:p>
          <a:p>
            <a:pPr lvl="1"/>
            <a:endParaRPr lang="en-US" sz="2600" dirty="0" smtClean="0"/>
          </a:p>
          <a:p>
            <a:pPr lvl="1"/>
            <a:r>
              <a:rPr lang="en-US" sz="2600" dirty="0" smtClean="0"/>
              <a:t>Exploring an individual’s past and current experiences of substance use and withdrawal</a:t>
            </a:r>
            <a:endParaRPr lang="en-US" sz="2600" dirty="0"/>
          </a:p>
          <a:p>
            <a:pPr lvl="1"/>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677334" y="6406487"/>
            <a:ext cx="2403222" cy="369332"/>
          </a:xfrm>
          <a:prstGeom prst="rect">
            <a:avLst/>
          </a:prstGeom>
        </p:spPr>
        <p:txBody>
          <a:bodyPr wrap="none">
            <a:spAutoFit/>
          </a:bodyPr>
          <a:lstStyle/>
          <a:p>
            <a:pPr lvl="0"/>
            <a:r>
              <a:rPr lang="en-US" dirty="0">
                <a:solidFill>
                  <a:prstClr val="black"/>
                </a:solidFill>
              </a:rPr>
              <a:t> </a:t>
            </a:r>
            <a:r>
              <a:rPr lang="en-US" sz="600" u="sng" dirty="0">
                <a:solidFill>
                  <a:prstClr val="black"/>
                </a:solidFill>
              </a:rPr>
              <a:t>http://</a:t>
            </a:r>
            <a:r>
              <a:rPr lang="en-US" sz="600" dirty="0">
                <a:solidFill>
                  <a:prstClr val="black"/>
                </a:solidFill>
              </a:rPr>
              <a:t>www.asam.org/publications/the-asam-criteria/about</a:t>
            </a:r>
            <a:r>
              <a:rPr lang="en-US" sz="600" u="sng" dirty="0">
                <a:solidFill>
                  <a:prstClr val="black"/>
                </a:solidFill>
              </a:rPr>
              <a:t>/</a:t>
            </a:r>
            <a:endParaRPr lang="en-US" sz="600" dirty="0">
              <a:solidFill>
                <a:prstClr val="black"/>
              </a:solidFill>
            </a:endParaRPr>
          </a:p>
        </p:txBody>
      </p:sp>
    </p:spTree>
    <p:extLst>
      <p:ext uri="{BB962C8B-B14F-4D97-AF65-F5344CB8AC3E}">
        <p14:creationId xmlns:p14="http://schemas.microsoft.com/office/powerpoint/2010/main" val="357172857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Six Dimensions</a:t>
            </a:r>
            <a:endParaRPr lang="en-US" dirty="0"/>
          </a:p>
        </p:txBody>
      </p:sp>
      <p:sp>
        <p:nvSpPr>
          <p:cNvPr id="3" name="Content Placeholder 2"/>
          <p:cNvSpPr>
            <a:spLocks noGrp="1"/>
          </p:cNvSpPr>
          <p:nvPr>
            <p:ph idx="1"/>
          </p:nvPr>
        </p:nvSpPr>
        <p:spPr/>
        <p:txBody>
          <a:bodyPr/>
          <a:lstStyle/>
          <a:p>
            <a:r>
              <a:rPr lang="en-US" sz="2800" dirty="0" smtClean="0"/>
              <a:t>Dimension 2:  </a:t>
            </a:r>
            <a:r>
              <a:rPr lang="en-US" sz="2800" u="sng" dirty="0" smtClean="0"/>
              <a:t>Biomedical Conditions and Complications</a:t>
            </a:r>
          </a:p>
          <a:p>
            <a:pPr lvl="1"/>
            <a:endParaRPr lang="en-US" sz="2600" dirty="0" smtClean="0"/>
          </a:p>
          <a:p>
            <a:pPr lvl="1"/>
            <a:r>
              <a:rPr lang="en-US" sz="2600" dirty="0" smtClean="0"/>
              <a:t>Exploring an individual’s health history and current physical condition</a:t>
            </a:r>
            <a:endParaRPr lang="en-US" sz="2600" dirty="0"/>
          </a:p>
          <a:p>
            <a:pPr lvl="1"/>
            <a:endParaRPr lang="en-US" dirty="0"/>
          </a:p>
        </p:txBody>
      </p:sp>
      <p:sp>
        <p:nvSpPr>
          <p:cNvPr id="4" name="Footer Placeholder 3"/>
          <p:cNvSpPr>
            <a:spLocks noGrp="1"/>
          </p:cNvSpPr>
          <p:nvPr>
            <p:ph type="ftr" sz="quarter" idx="11"/>
          </p:nvPr>
        </p:nvSpPr>
        <p:spPr/>
        <p:txBody>
          <a:bodyPr/>
          <a:lstStyle/>
          <a:p>
            <a:r>
              <a:rPr lang="en-US" dirty="0" smtClean="0"/>
              <a:t>© 2016 KVC Behavioral Healthcare Kentucky All Rights Reserved</a:t>
            </a:r>
            <a:endParaRPr lang="en-US" dirty="0"/>
          </a:p>
        </p:txBody>
      </p:sp>
      <p:sp>
        <p:nvSpPr>
          <p:cNvPr id="5" name="Rectangle 4"/>
          <p:cNvSpPr/>
          <p:nvPr/>
        </p:nvSpPr>
        <p:spPr>
          <a:xfrm>
            <a:off x="677334" y="6406487"/>
            <a:ext cx="2403222" cy="369332"/>
          </a:xfrm>
          <a:prstGeom prst="rect">
            <a:avLst/>
          </a:prstGeom>
        </p:spPr>
        <p:txBody>
          <a:bodyPr wrap="none">
            <a:spAutoFit/>
          </a:bodyPr>
          <a:lstStyle/>
          <a:p>
            <a:pPr lvl="0"/>
            <a:r>
              <a:rPr lang="en-US" dirty="0">
                <a:solidFill>
                  <a:prstClr val="black"/>
                </a:solidFill>
              </a:rPr>
              <a:t> </a:t>
            </a:r>
            <a:r>
              <a:rPr lang="en-US" sz="600" u="sng" dirty="0">
                <a:solidFill>
                  <a:prstClr val="black"/>
                </a:solidFill>
              </a:rPr>
              <a:t>http://</a:t>
            </a:r>
            <a:r>
              <a:rPr lang="en-US" sz="600" dirty="0">
                <a:solidFill>
                  <a:prstClr val="black"/>
                </a:solidFill>
              </a:rPr>
              <a:t>www.asam.org/publications/the-asam-criteria/about</a:t>
            </a:r>
            <a:r>
              <a:rPr lang="en-US" sz="600" u="sng" dirty="0">
                <a:solidFill>
                  <a:prstClr val="black"/>
                </a:solidFill>
              </a:rPr>
              <a:t>/</a:t>
            </a:r>
            <a:endParaRPr lang="en-US" sz="600" dirty="0">
              <a:solidFill>
                <a:prstClr val="black"/>
              </a:solidFill>
            </a:endParaRPr>
          </a:p>
        </p:txBody>
      </p:sp>
    </p:spTree>
    <p:extLst>
      <p:ext uri="{BB962C8B-B14F-4D97-AF65-F5344CB8AC3E}">
        <p14:creationId xmlns:p14="http://schemas.microsoft.com/office/powerpoint/2010/main" val="15219641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Icebreaker</a:t>
            </a:r>
          </a:p>
        </p:txBody>
      </p:sp>
      <p:sp>
        <p:nvSpPr>
          <p:cNvPr id="3" name="Content Placeholder 2"/>
          <p:cNvSpPr>
            <a:spLocks noGrp="1"/>
          </p:cNvSpPr>
          <p:nvPr>
            <p:ph idx="1"/>
          </p:nvPr>
        </p:nvSpPr>
        <p:spPr>
          <a:xfrm>
            <a:off x="677334" y="1366577"/>
            <a:ext cx="8596668" cy="4674786"/>
          </a:xfrm>
        </p:spPr>
        <p:txBody>
          <a:bodyPr>
            <a:normAutofit lnSpcReduction="10000"/>
          </a:bodyPr>
          <a:lstStyle/>
          <a:p>
            <a:pPr marL="0" indent="0">
              <a:buNone/>
            </a:pPr>
            <a:r>
              <a:rPr lang="en-US" sz="2400" dirty="0"/>
              <a:t>Would you rather..?</a:t>
            </a:r>
          </a:p>
          <a:p>
            <a:r>
              <a:rPr lang="en-US" dirty="0" smtClean="0"/>
              <a:t>Visit </a:t>
            </a:r>
            <a:r>
              <a:rPr lang="en-US" dirty="0"/>
              <a:t>the doctor or the dentist?</a:t>
            </a:r>
          </a:p>
          <a:p>
            <a:r>
              <a:rPr lang="en-US" dirty="0" smtClean="0"/>
              <a:t>Eat </a:t>
            </a:r>
            <a:r>
              <a:rPr lang="en-US" dirty="0"/>
              <a:t>broccoli or carrots?</a:t>
            </a:r>
          </a:p>
          <a:p>
            <a:r>
              <a:rPr lang="en-US" dirty="0" smtClean="0"/>
              <a:t>Watch </a:t>
            </a:r>
            <a:r>
              <a:rPr lang="en-US" dirty="0"/>
              <a:t>TV or listen to music?</a:t>
            </a:r>
          </a:p>
          <a:p>
            <a:r>
              <a:rPr lang="en-US" dirty="0" smtClean="0"/>
              <a:t>Have </a:t>
            </a:r>
            <a:r>
              <a:rPr lang="en-US" dirty="0"/>
              <a:t>a beach holiday or a mountain holiday?</a:t>
            </a:r>
          </a:p>
          <a:p>
            <a:r>
              <a:rPr lang="en-US" dirty="0" smtClean="0"/>
              <a:t>Be </a:t>
            </a:r>
            <a:r>
              <a:rPr lang="en-US" dirty="0"/>
              <a:t>invisible or be able to read minds?</a:t>
            </a:r>
          </a:p>
          <a:p>
            <a:r>
              <a:rPr lang="en-US" dirty="0" smtClean="0"/>
              <a:t>Go </a:t>
            </a:r>
            <a:r>
              <a:rPr lang="en-US" dirty="0"/>
              <a:t>without television or fast food for the rest of your life?</a:t>
            </a:r>
          </a:p>
          <a:p>
            <a:r>
              <a:rPr lang="en-US" dirty="0" smtClean="0"/>
              <a:t>Always </a:t>
            </a:r>
            <a:r>
              <a:rPr lang="en-US" dirty="0"/>
              <a:t>be cold or always be hot?</a:t>
            </a:r>
          </a:p>
          <a:p>
            <a:r>
              <a:rPr lang="en-US" dirty="0" smtClean="0"/>
              <a:t>Not </a:t>
            </a:r>
            <a:r>
              <a:rPr lang="en-US" dirty="0"/>
              <a:t>hear or not see?</a:t>
            </a:r>
          </a:p>
          <a:p>
            <a:r>
              <a:rPr lang="en-US" dirty="0" smtClean="0"/>
              <a:t>Be </a:t>
            </a:r>
            <a:r>
              <a:rPr lang="en-US" dirty="0"/>
              <a:t>stranded on a deserted island alone or with someone you don't like?</a:t>
            </a:r>
          </a:p>
          <a:p>
            <a:r>
              <a:rPr lang="en-US" dirty="0" smtClean="0"/>
              <a:t>See </a:t>
            </a:r>
            <a:r>
              <a:rPr lang="en-US" dirty="0"/>
              <a:t>the future or change the past</a:t>
            </a:r>
            <a:r>
              <a:rPr lang="en-US" dirty="0" smtClean="0"/>
              <a:t>?</a:t>
            </a:r>
          </a:p>
          <a:p>
            <a:r>
              <a:rPr lang="en-US" dirty="0" smtClean="0"/>
              <a:t>Wrestle </a:t>
            </a:r>
            <a:r>
              <a:rPr lang="en-US" dirty="0"/>
              <a:t>a lion or fight a shark? </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0059" y="496956"/>
            <a:ext cx="3215861" cy="18089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4794748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Six Dimensions</a:t>
            </a:r>
            <a:endParaRPr lang="en-US" dirty="0"/>
          </a:p>
        </p:txBody>
      </p:sp>
      <p:sp>
        <p:nvSpPr>
          <p:cNvPr id="3" name="Content Placeholder 2"/>
          <p:cNvSpPr>
            <a:spLocks noGrp="1"/>
          </p:cNvSpPr>
          <p:nvPr>
            <p:ph idx="1"/>
          </p:nvPr>
        </p:nvSpPr>
        <p:spPr/>
        <p:txBody>
          <a:bodyPr/>
          <a:lstStyle/>
          <a:p>
            <a:r>
              <a:rPr lang="en-US" sz="2800" dirty="0" smtClean="0"/>
              <a:t>Dimension 3:  </a:t>
            </a:r>
            <a:r>
              <a:rPr lang="en-US" sz="2800" u="sng" dirty="0" smtClean="0"/>
              <a:t>Emotional, Behavioral, or Cognitive Conditions and Complications</a:t>
            </a:r>
          </a:p>
          <a:p>
            <a:pPr lvl="1"/>
            <a:endParaRPr lang="en-US" sz="2600" dirty="0" smtClean="0"/>
          </a:p>
          <a:p>
            <a:pPr lvl="1"/>
            <a:r>
              <a:rPr lang="en-US" sz="2600" dirty="0" smtClean="0"/>
              <a:t>Exploring an individual’s thoughts, emotions, and mental health issues</a:t>
            </a:r>
            <a:endParaRPr lang="en-US" sz="2600" dirty="0"/>
          </a:p>
          <a:p>
            <a:pPr lvl="1"/>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677334" y="6406487"/>
            <a:ext cx="2403222" cy="369332"/>
          </a:xfrm>
          <a:prstGeom prst="rect">
            <a:avLst/>
          </a:prstGeom>
        </p:spPr>
        <p:txBody>
          <a:bodyPr wrap="none">
            <a:spAutoFit/>
          </a:bodyPr>
          <a:lstStyle/>
          <a:p>
            <a:pPr lvl="0"/>
            <a:r>
              <a:rPr lang="en-US" dirty="0">
                <a:solidFill>
                  <a:prstClr val="black"/>
                </a:solidFill>
              </a:rPr>
              <a:t> </a:t>
            </a:r>
            <a:r>
              <a:rPr lang="en-US" sz="600" u="sng" dirty="0">
                <a:solidFill>
                  <a:prstClr val="black"/>
                </a:solidFill>
              </a:rPr>
              <a:t>http://</a:t>
            </a:r>
            <a:r>
              <a:rPr lang="en-US" sz="600" dirty="0">
                <a:solidFill>
                  <a:prstClr val="black"/>
                </a:solidFill>
              </a:rPr>
              <a:t>www.asam.org/publications/the-asam-criteria/about</a:t>
            </a:r>
            <a:r>
              <a:rPr lang="en-US" sz="600" u="sng" dirty="0">
                <a:solidFill>
                  <a:prstClr val="black"/>
                </a:solidFill>
              </a:rPr>
              <a:t>/</a:t>
            </a:r>
            <a:endParaRPr lang="en-US" sz="600" dirty="0">
              <a:solidFill>
                <a:prstClr val="black"/>
              </a:solidFill>
            </a:endParaRPr>
          </a:p>
        </p:txBody>
      </p:sp>
    </p:spTree>
    <p:extLst>
      <p:ext uri="{BB962C8B-B14F-4D97-AF65-F5344CB8AC3E}">
        <p14:creationId xmlns:p14="http://schemas.microsoft.com/office/powerpoint/2010/main" val="68853505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Six Dimensions</a:t>
            </a:r>
            <a:endParaRPr lang="en-US" dirty="0"/>
          </a:p>
        </p:txBody>
      </p:sp>
      <p:sp>
        <p:nvSpPr>
          <p:cNvPr id="3" name="Content Placeholder 2"/>
          <p:cNvSpPr>
            <a:spLocks noGrp="1"/>
          </p:cNvSpPr>
          <p:nvPr>
            <p:ph idx="1"/>
          </p:nvPr>
        </p:nvSpPr>
        <p:spPr/>
        <p:txBody>
          <a:bodyPr/>
          <a:lstStyle/>
          <a:p>
            <a:r>
              <a:rPr lang="en-US" sz="2800" dirty="0" smtClean="0"/>
              <a:t>Dimension 4:  </a:t>
            </a:r>
            <a:r>
              <a:rPr lang="en-US" sz="2800" u="sng" dirty="0" smtClean="0"/>
              <a:t>Readiness to Change</a:t>
            </a:r>
          </a:p>
          <a:p>
            <a:pPr marL="457200" lvl="1" indent="0">
              <a:buNone/>
            </a:pPr>
            <a:endParaRPr lang="en-US" sz="2600" dirty="0" smtClean="0"/>
          </a:p>
          <a:p>
            <a:pPr lvl="1"/>
            <a:r>
              <a:rPr lang="en-US" sz="2600" dirty="0" smtClean="0"/>
              <a:t>Exploring an individual’s readiness and interest in changing</a:t>
            </a:r>
            <a:endParaRPr lang="en-US" sz="2600" dirty="0"/>
          </a:p>
          <a:p>
            <a:pPr lvl="1"/>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677334" y="6406487"/>
            <a:ext cx="2403222" cy="369332"/>
          </a:xfrm>
          <a:prstGeom prst="rect">
            <a:avLst/>
          </a:prstGeom>
        </p:spPr>
        <p:txBody>
          <a:bodyPr wrap="none">
            <a:spAutoFit/>
          </a:bodyPr>
          <a:lstStyle/>
          <a:p>
            <a:pPr lvl="0"/>
            <a:r>
              <a:rPr lang="en-US" dirty="0">
                <a:solidFill>
                  <a:prstClr val="black"/>
                </a:solidFill>
              </a:rPr>
              <a:t> </a:t>
            </a:r>
            <a:r>
              <a:rPr lang="en-US" sz="600" dirty="0">
                <a:solidFill>
                  <a:prstClr val="black"/>
                </a:solidFill>
              </a:rPr>
              <a:t>http://www.asam.org/publications/the-asam-criteria/about/</a:t>
            </a:r>
          </a:p>
        </p:txBody>
      </p:sp>
    </p:spTree>
    <p:extLst>
      <p:ext uri="{BB962C8B-B14F-4D97-AF65-F5344CB8AC3E}">
        <p14:creationId xmlns:p14="http://schemas.microsoft.com/office/powerpoint/2010/main" val="402704797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Six Dimensions</a:t>
            </a:r>
            <a:endParaRPr lang="en-US" dirty="0"/>
          </a:p>
        </p:txBody>
      </p:sp>
      <p:sp>
        <p:nvSpPr>
          <p:cNvPr id="3" name="Content Placeholder 2"/>
          <p:cNvSpPr>
            <a:spLocks noGrp="1"/>
          </p:cNvSpPr>
          <p:nvPr>
            <p:ph idx="1"/>
          </p:nvPr>
        </p:nvSpPr>
        <p:spPr/>
        <p:txBody>
          <a:bodyPr/>
          <a:lstStyle/>
          <a:p>
            <a:r>
              <a:rPr lang="en-US" sz="2800" dirty="0" smtClean="0"/>
              <a:t>Dimension 5:  </a:t>
            </a:r>
            <a:r>
              <a:rPr lang="en-US" sz="2800" u="sng" dirty="0" smtClean="0"/>
              <a:t>Relapse, Continued Use, or Continued Problem Potential</a:t>
            </a:r>
          </a:p>
          <a:p>
            <a:pPr lvl="1"/>
            <a:endParaRPr lang="en-US" sz="2600" dirty="0" smtClean="0"/>
          </a:p>
          <a:p>
            <a:pPr lvl="1"/>
            <a:r>
              <a:rPr lang="en-US" sz="2600" dirty="0" smtClean="0"/>
              <a:t>Exploring an individual’s unique relationship with relapse or continued use or problems</a:t>
            </a:r>
            <a:endParaRPr lang="en-US" sz="2600" dirty="0"/>
          </a:p>
          <a:p>
            <a:pPr marL="457200" lvl="1" indent="0">
              <a:buNone/>
            </a:pP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677334" y="6406487"/>
            <a:ext cx="2403222" cy="369332"/>
          </a:xfrm>
          <a:prstGeom prst="rect">
            <a:avLst/>
          </a:prstGeom>
        </p:spPr>
        <p:txBody>
          <a:bodyPr wrap="none">
            <a:spAutoFit/>
          </a:bodyPr>
          <a:lstStyle/>
          <a:p>
            <a:pPr lvl="0"/>
            <a:r>
              <a:rPr lang="en-US" dirty="0">
                <a:solidFill>
                  <a:prstClr val="black"/>
                </a:solidFill>
              </a:rPr>
              <a:t> </a:t>
            </a:r>
            <a:r>
              <a:rPr lang="en-US" sz="600" u="sng" dirty="0">
                <a:solidFill>
                  <a:prstClr val="black"/>
                </a:solidFill>
              </a:rPr>
              <a:t>http://</a:t>
            </a:r>
            <a:r>
              <a:rPr lang="en-US" sz="600" dirty="0">
                <a:solidFill>
                  <a:prstClr val="black"/>
                </a:solidFill>
              </a:rPr>
              <a:t>www.asam.org/publications/the-asam-criteria/about</a:t>
            </a:r>
            <a:r>
              <a:rPr lang="en-US" sz="600" u="sng" dirty="0">
                <a:solidFill>
                  <a:prstClr val="black"/>
                </a:solidFill>
              </a:rPr>
              <a:t>/</a:t>
            </a:r>
            <a:endParaRPr lang="en-US" sz="600" dirty="0">
              <a:solidFill>
                <a:prstClr val="black"/>
              </a:solidFill>
            </a:endParaRPr>
          </a:p>
        </p:txBody>
      </p:sp>
    </p:spTree>
    <p:extLst>
      <p:ext uri="{BB962C8B-B14F-4D97-AF65-F5344CB8AC3E}">
        <p14:creationId xmlns:p14="http://schemas.microsoft.com/office/powerpoint/2010/main" val="172916205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Six Dimensions</a:t>
            </a:r>
            <a:endParaRPr lang="en-US" dirty="0"/>
          </a:p>
        </p:txBody>
      </p:sp>
      <p:sp>
        <p:nvSpPr>
          <p:cNvPr id="3" name="Content Placeholder 2"/>
          <p:cNvSpPr>
            <a:spLocks noGrp="1"/>
          </p:cNvSpPr>
          <p:nvPr>
            <p:ph idx="1"/>
          </p:nvPr>
        </p:nvSpPr>
        <p:spPr/>
        <p:txBody>
          <a:bodyPr/>
          <a:lstStyle/>
          <a:p>
            <a:r>
              <a:rPr lang="en-US" sz="2800" dirty="0" smtClean="0"/>
              <a:t>Dimension 6:  </a:t>
            </a:r>
            <a:r>
              <a:rPr lang="en-US" sz="2800" u="sng" dirty="0" smtClean="0"/>
              <a:t>Recovery/Living Environment</a:t>
            </a:r>
          </a:p>
          <a:p>
            <a:pPr lvl="1"/>
            <a:endParaRPr lang="en-US" sz="2600" dirty="0" smtClean="0"/>
          </a:p>
          <a:p>
            <a:pPr lvl="1"/>
            <a:r>
              <a:rPr lang="en-US" sz="2600" dirty="0" smtClean="0"/>
              <a:t>Exploring an individual’s recovery or living situation, and the surrounding people, places, and things</a:t>
            </a:r>
            <a:endParaRPr lang="en-US" sz="2600" dirty="0"/>
          </a:p>
          <a:p>
            <a:pPr marL="457200" lvl="1" indent="0">
              <a:buNone/>
            </a:pP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677334" y="6406487"/>
            <a:ext cx="2403222" cy="369332"/>
          </a:xfrm>
          <a:prstGeom prst="rect">
            <a:avLst/>
          </a:prstGeom>
        </p:spPr>
        <p:txBody>
          <a:bodyPr wrap="none">
            <a:spAutoFit/>
          </a:bodyPr>
          <a:lstStyle/>
          <a:p>
            <a:pPr lvl="0"/>
            <a:r>
              <a:rPr lang="en-US" dirty="0">
                <a:solidFill>
                  <a:prstClr val="black"/>
                </a:solidFill>
              </a:rPr>
              <a:t> </a:t>
            </a:r>
            <a:r>
              <a:rPr lang="en-US" sz="600" u="sng" dirty="0">
                <a:solidFill>
                  <a:prstClr val="black"/>
                </a:solidFill>
              </a:rPr>
              <a:t>http://</a:t>
            </a:r>
            <a:r>
              <a:rPr lang="en-US" sz="600" dirty="0">
                <a:solidFill>
                  <a:prstClr val="black"/>
                </a:solidFill>
              </a:rPr>
              <a:t>www.asam.org/publications/the-asam-criteria/about</a:t>
            </a:r>
            <a:r>
              <a:rPr lang="en-US" sz="600" u="sng" dirty="0">
                <a:solidFill>
                  <a:prstClr val="black"/>
                </a:solidFill>
              </a:rPr>
              <a:t>/</a:t>
            </a:r>
            <a:endParaRPr lang="en-US" sz="600" dirty="0">
              <a:solidFill>
                <a:prstClr val="black"/>
              </a:solidFill>
            </a:endParaRPr>
          </a:p>
        </p:txBody>
      </p:sp>
    </p:spTree>
    <p:extLst>
      <p:ext uri="{BB962C8B-B14F-4D97-AF65-F5344CB8AC3E}">
        <p14:creationId xmlns:p14="http://schemas.microsoft.com/office/powerpoint/2010/main" val="34025763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Five Levels of Care and Sublevels</a:t>
            </a:r>
            <a:endParaRPr lang="en-US" dirty="0"/>
          </a:p>
        </p:txBody>
      </p:sp>
      <p:sp>
        <p:nvSpPr>
          <p:cNvPr id="3" name="Content Placeholder 2"/>
          <p:cNvSpPr>
            <a:spLocks noGrp="1"/>
          </p:cNvSpPr>
          <p:nvPr>
            <p:ph idx="1"/>
          </p:nvPr>
        </p:nvSpPr>
        <p:spPr/>
        <p:txBody>
          <a:bodyPr/>
          <a:lstStyle/>
          <a:p>
            <a:r>
              <a:rPr lang="en-US" sz="2000" dirty="0" smtClean="0"/>
              <a:t>After a Level of Care Assessment is complete it will render what level of care a person will need. The ASAM provides the following levels of care:</a:t>
            </a:r>
          </a:p>
          <a:p>
            <a:pPr marL="800100" lvl="1" indent="-342900">
              <a:buFont typeface="+mj-lt"/>
              <a:buAutoNum type="arabicPeriod"/>
            </a:pPr>
            <a:r>
              <a:rPr lang="en-US" sz="1800" dirty="0"/>
              <a:t>Level 0.5: Early Intervention	</a:t>
            </a:r>
          </a:p>
          <a:p>
            <a:pPr marL="800100" lvl="1" indent="-342900">
              <a:buFont typeface="+mj-lt"/>
              <a:buAutoNum type="arabicPeriod"/>
            </a:pPr>
            <a:r>
              <a:rPr lang="en-US" sz="1800" dirty="0"/>
              <a:t>Level I: Outpatient Services	</a:t>
            </a:r>
          </a:p>
          <a:p>
            <a:pPr marL="800100" lvl="1" indent="-342900">
              <a:buFont typeface="+mj-lt"/>
              <a:buAutoNum type="arabicPeriod"/>
            </a:pPr>
            <a:r>
              <a:rPr lang="en-US" sz="1800" dirty="0"/>
              <a:t>Level II: Intensive Outpatient/Partial Hospitalization Services	</a:t>
            </a:r>
          </a:p>
          <a:p>
            <a:pPr marL="800100" lvl="1" indent="-342900">
              <a:buFont typeface="+mj-lt"/>
              <a:buAutoNum type="arabicPeriod"/>
            </a:pPr>
            <a:r>
              <a:rPr lang="en-US" sz="1800" dirty="0"/>
              <a:t>Level III: Residential/Inpatient Services	</a:t>
            </a:r>
          </a:p>
          <a:p>
            <a:pPr marL="800100" lvl="1" indent="-342900">
              <a:buFont typeface="+mj-lt"/>
              <a:buAutoNum type="arabicPeriod"/>
            </a:pPr>
            <a:r>
              <a:rPr lang="en-US" sz="1800" dirty="0"/>
              <a:t>Level IV: Medically Managed Intensive Inpatient Services</a:t>
            </a:r>
            <a:r>
              <a:rPr lang="en-US" sz="2000" dirty="0"/>
              <a:t>	</a:t>
            </a:r>
          </a:p>
          <a:p>
            <a:pPr lvl="1"/>
            <a:endParaRPr lang="en-US" dirty="0" smtClean="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339833060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 0.5: Early Intervention</a:t>
            </a:r>
          </a:p>
        </p:txBody>
      </p:sp>
      <p:sp>
        <p:nvSpPr>
          <p:cNvPr id="3" name="Content Placeholder 2"/>
          <p:cNvSpPr>
            <a:spLocks noGrp="1"/>
          </p:cNvSpPr>
          <p:nvPr>
            <p:ph idx="1"/>
          </p:nvPr>
        </p:nvSpPr>
        <p:spPr/>
        <p:txBody>
          <a:bodyPr>
            <a:normAutofit/>
          </a:bodyPr>
          <a:lstStyle/>
          <a:p>
            <a:r>
              <a:rPr lang="en-US" sz="2800" dirty="0"/>
              <a:t>Assessment and education for at-risk individuals who do not meet diagnostic criteria for substance use disorder</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dirty="0"/>
          </a:p>
        </p:txBody>
      </p:sp>
      <p:sp>
        <p:nvSpPr>
          <p:cNvPr id="5" name="TextBox 4"/>
          <p:cNvSpPr txBox="1"/>
          <p:nvPr/>
        </p:nvSpPr>
        <p:spPr>
          <a:xfrm>
            <a:off x="677334" y="6507918"/>
            <a:ext cx="3480780" cy="184666"/>
          </a:xfrm>
          <a:prstGeom prst="rect">
            <a:avLst/>
          </a:prstGeom>
          <a:noFill/>
        </p:spPr>
        <p:txBody>
          <a:bodyPr wrap="square" rtlCol="0">
            <a:spAutoFit/>
          </a:bodyPr>
          <a:lstStyle/>
          <a:p>
            <a:r>
              <a:rPr lang="en-US" sz="600" dirty="0" smtClean="0"/>
              <a:t>http://www.naadac.org/assets/1959/meelee_asam_criteria.pdf</a:t>
            </a:r>
            <a:endParaRPr lang="en-US" sz="600" dirty="0"/>
          </a:p>
        </p:txBody>
      </p:sp>
    </p:spTree>
    <p:extLst>
      <p:ext uri="{BB962C8B-B14F-4D97-AF65-F5344CB8AC3E}">
        <p14:creationId xmlns:p14="http://schemas.microsoft.com/office/powerpoint/2010/main" val="49938292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 I: Outpatient Services</a:t>
            </a:r>
            <a:endParaRPr lang="en-US" dirty="0"/>
          </a:p>
        </p:txBody>
      </p:sp>
      <p:sp>
        <p:nvSpPr>
          <p:cNvPr id="3" name="Content Placeholder 2"/>
          <p:cNvSpPr>
            <a:spLocks noGrp="1"/>
          </p:cNvSpPr>
          <p:nvPr>
            <p:ph idx="1"/>
          </p:nvPr>
        </p:nvSpPr>
        <p:spPr/>
        <p:txBody>
          <a:bodyPr>
            <a:normAutofit/>
          </a:bodyPr>
          <a:lstStyle/>
          <a:p>
            <a:r>
              <a:rPr lang="en-US" sz="2800" dirty="0"/>
              <a:t>Less than 9 hours of service/week (adults); less than 6 hours/week (adolescents) for recovery or motivational enhancement therapies/strategies</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677334" y="6516303"/>
            <a:ext cx="3782728" cy="184666"/>
          </a:xfrm>
          <a:prstGeom prst="rect">
            <a:avLst/>
          </a:prstGeom>
          <a:noFill/>
        </p:spPr>
        <p:txBody>
          <a:bodyPr wrap="square" rtlCol="0">
            <a:spAutoFit/>
          </a:bodyPr>
          <a:lstStyle/>
          <a:p>
            <a:r>
              <a:rPr lang="en-US" sz="600" dirty="0" smtClean="0"/>
              <a:t>http://www.naadac.org/assets/1959/meelee_asam_criteria.pdf</a:t>
            </a:r>
            <a:endParaRPr lang="en-US" sz="600" dirty="0"/>
          </a:p>
        </p:txBody>
      </p:sp>
      <p:pic>
        <p:nvPicPr>
          <p:cNvPr id="6" name="Picture 5"/>
          <p:cNvPicPr>
            <a:picLocks noChangeAspect="1"/>
          </p:cNvPicPr>
          <p:nvPr/>
        </p:nvPicPr>
        <p:blipFill>
          <a:blip r:embed="rId3"/>
          <a:stretch>
            <a:fillRect/>
          </a:stretch>
        </p:blipFill>
        <p:spPr>
          <a:xfrm>
            <a:off x="3371398" y="3846783"/>
            <a:ext cx="2619375" cy="1743075"/>
          </a:xfrm>
          <a:prstGeom prst="rect">
            <a:avLst/>
          </a:prstGeom>
        </p:spPr>
      </p:pic>
    </p:spTree>
    <p:extLst>
      <p:ext uri="{BB962C8B-B14F-4D97-AF65-F5344CB8AC3E}">
        <p14:creationId xmlns:p14="http://schemas.microsoft.com/office/powerpoint/2010/main" val="388483411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 II: Intensive Outpatient/Partial Hospitalization Services</a:t>
            </a:r>
          </a:p>
        </p:txBody>
      </p:sp>
      <p:sp>
        <p:nvSpPr>
          <p:cNvPr id="3" name="Content Placeholder 2"/>
          <p:cNvSpPr>
            <a:spLocks noGrp="1"/>
          </p:cNvSpPr>
          <p:nvPr>
            <p:ph idx="1"/>
          </p:nvPr>
        </p:nvSpPr>
        <p:spPr/>
        <p:txBody>
          <a:bodyPr>
            <a:normAutofit fontScale="92500"/>
          </a:bodyPr>
          <a:lstStyle/>
          <a:p>
            <a:r>
              <a:rPr lang="en-US" sz="2800" dirty="0" smtClean="0"/>
              <a:t>2.1</a:t>
            </a:r>
          </a:p>
          <a:p>
            <a:pPr lvl="1"/>
            <a:r>
              <a:rPr lang="en-US" sz="2800" dirty="0"/>
              <a:t>Less than 9 hours of service/week (adults); less than 6 hours/week (adolescents) for recovery or motivational enhancement </a:t>
            </a:r>
            <a:r>
              <a:rPr lang="en-US" sz="2800" dirty="0" smtClean="0"/>
              <a:t>therapies/strategies</a:t>
            </a:r>
          </a:p>
          <a:p>
            <a:r>
              <a:rPr lang="en-US" sz="2800" dirty="0" smtClean="0"/>
              <a:t>2.5</a:t>
            </a:r>
          </a:p>
          <a:p>
            <a:pPr lvl="1"/>
            <a:r>
              <a:rPr lang="en-US" sz="2800" dirty="0"/>
              <a:t>20 or more hours of service/week for multidimensional instability not requiring 24-hour </a:t>
            </a:r>
            <a:r>
              <a:rPr lang="en-US" sz="2800" dirty="0" smtClean="0"/>
              <a:t>care</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677334" y="6525928"/>
            <a:ext cx="3942792" cy="184666"/>
          </a:xfrm>
          <a:prstGeom prst="rect">
            <a:avLst/>
          </a:prstGeom>
          <a:noFill/>
        </p:spPr>
        <p:txBody>
          <a:bodyPr wrap="square" rtlCol="0">
            <a:spAutoFit/>
          </a:bodyPr>
          <a:lstStyle/>
          <a:p>
            <a:r>
              <a:rPr lang="en-US" sz="600" dirty="0">
                <a:solidFill>
                  <a:prstClr val="black"/>
                </a:solidFill>
              </a:rPr>
              <a:t>www.naadac.org/assets/1959/meelee_asam_criteria.pdf</a:t>
            </a:r>
            <a:endParaRPr lang="en-US" dirty="0"/>
          </a:p>
        </p:txBody>
      </p:sp>
    </p:spTree>
    <p:extLst>
      <p:ext uri="{BB962C8B-B14F-4D97-AF65-F5344CB8AC3E}">
        <p14:creationId xmlns:p14="http://schemas.microsoft.com/office/powerpoint/2010/main" val="150226723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 III: Residential/Inpatient Services</a:t>
            </a:r>
          </a:p>
        </p:txBody>
      </p:sp>
      <p:sp>
        <p:nvSpPr>
          <p:cNvPr id="3" name="Content Placeholder 2"/>
          <p:cNvSpPr>
            <a:spLocks noGrp="1"/>
          </p:cNvSpPr>
          <p:nvPr>
            <p:ph idx="1"/>
          </p:nvPr>
        </p:nvSpPr>
        <p:spPr>
          <a:xfrm>
            <a:off x="677334" y="1343025"/>
            <a:ext cx="8596668" cy="4698337"/>
          </a:xfrm>
        </p:spPr>
        <p:txBody>
          <a:bodyPr>
            <a:noAutofit/>
          </a:bodyPr>
          <a:lstStyle/>
          <a:p>
            <a:r>
              <a:rPr lang="en-US" sz="2000" dirty="0" smtClean="0"/>
              <a:t>3.1</a:t>
            </a:r>
          </a:p>
          <a:p>
            <a:pPr lvl="1"/>
            <a:r>
              <a:rPr lang="en-US" dirty="0"/>
              <a:t>24-hour structure with available trained personnel; at least 5 hours of clinical </a:t>
            </a:r>
            <a:r>
              <a:rPr lang="en-US" dirty="0" smtClean="0"/>
              <a:t>service/week</a:t>
            </a:r>
          </a:p>
          <a:p>
            <a:r>
              <a:rPr lang="en-US" sz="2000" dirty="0" smtClean="0"/>
              <a:t>3.3</a:t>
            </a:r>
          </a:p>
          <a:p>
            <a:pPr lvl="1"/>
            <a:r>
              <a:rPr lang="en-US" dirty="0"/>
              <a:t>24-hour care with trained counselors to stabilize multidimensional imminent danger. Less intense milieu and group treatment for those with cognitive or other impairments unable to use full active milieu or therapeutic </a:t>
            </a:r>
            <a:r>
              <a:rPr lang="en-US" dirty="0" smtClean="0"/>
              <a:t>community</a:t>
            </a:r>
          </a:p>
          <a:p>
            <a:r>
              <a:rPr lang="en-US" sz="2000" dirty="0" smtClean="0"/>
              <a:t>3.5</a:t>
            </a:r>
          </a:p>
          <a:p>
            <a:pPr lvl="1"/>
            <a:r>
              <a:rPr lang="en-US" dirty="0"/>
              <a:t>24-hour care with trained counselors to stabilize multidimensional imminent danger and prepare for outpatient treatment. Able to tolerate and use full active milieu or therapeutic </a:t>
            </a:r>
            <a:r>
              <a:rPr lang="en-US" dirty="0" smtClean="0"/>
              <a:t>community</a:t>
            </a:r>
          </a:p>
          <a:p>
            <a:r>
              <a:rPr lang="en-US" sz="2000" dirty="0" smtClean="0"/>
              <a:t>3.7</a:t>
            </a:r>
          </a:p>
          <a:p>
            <a:pPr lvl="1"/>
            <a:r>
              <a:rPr lang="en-US" sz="1800" dirty="0"/>
              <a:t>24-hour nursing care with physician availability for significant problems in Dimensions 1, 2 or 3. Sixteen hour/day counselor ability</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677334" y="6513004"/>
            <a:ext cx="2162772" cy="184666"/>
          </a:xfrm>
          <a:prstGeom prst="rect">
            <a:avLst/>
          </a:prstGeom>
        </p:spPr>
        <p:txBody>
          <a:bodyPr wrap="none">
            <a:spAutoFit/>
          </a:bodyPr>
          <a:lstStyle/>
          <a:p>
            <a:pPr lvl="0"/>
            <a:r>
              <a:rPr lang="en-US" sz="600" dirty="0">
                <a:solidFill>
                  <a:prstClr val="black"/>
                </a:solidFill>
              </a:rPr>
              <a:t>www.naadac.org/assets/1959/meelee_asam_criteria.pdf</a:t>
            </a:r>
            <a:endParaRPr lang="en-US" dirty="0">
              <a:solidFill>
                <a:prstClr val="black"/>
              </a:solidFill>
            </a:endParaRPr>
          </a:p>
        </p:txBody>
      </p:sp>
    </p:spTree>
    <p:extLst>
      <p:ext uri="{BB962C8B-B14F-4D97-AF65-F5344CB8AC3E}">
        <p14:creationId xmlns:p14="http://schemas.microsoft.com/office/powerpoint/2010/main" val="74402642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 IV: Medically Managed Intensive Inpatient Services</a:t>
            </a:r>
          </a:p>
        </p:txBody>
      </p:sp>
      <p:sp>
        <p:nvSpPr>
          <p:cNvPr id="3" name="Content Placeholder 2"/>
          <p:cNvSpPr>
            <a:spLocks noGrp="1"/>
          </p:cNvSpPr>
          <p:nvPr>
            <p:ph idx="1"/>
          </p:nvPr>
        </p:nvSpPr>
        <p:spPr/>
        <p:txBody>
          <a:bodyPr>
            <a:normAutofit/>
          </a:bodyPr>
          <a:lstStyle/>
          <a:p>
            <a:r>
              <a:rPr lang="en-US" sz="2800" dirty="0" smtClean="0"/>
              <a:t>4</a:t>
            </a:r>
          </a:p>
          <a:p>
            <a:pPr lvl="1"/>
            <a:r>
              <a:rPr lang="en-US" sz="2800" dirty="0"/>
              <a:t>24-hour nursing care and daily physician care for severe, unstable problems in Dimensions 1, 2 or 3. Counseling available to engage patient in treatment</a:t>
            </a:r>
            <a:endParaRPr lang="en-US" sz="2600"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677334" y="6484128"/>
            <a:ext cx="2162772" cy="184666"/>
          </a:xfrm>
          <a:prstGeom prst="rect">
            <a:avLst/>
          </a:prstGeom>
        </p:spPr>
        <p:txBody>
          <a:bodyPr wrap="none">
            <a:spAutoFit/>
          </a:bodyPr>
          <a:lstStyle/>
          <a:p>
            <a:pPr lvl="0"/>
            <a:r>
              <a:rPr lang="en-US" sz="600" dirty="0">
                <a:solidFill>
                  <a:prstClr val="black"/>
                </a:solidFill>
              </a:rPr>
              <a:t>www.naadac.org/assets/1959/meelee_asam_criteria.pdf</a:t>
            </a:r>
            <a:endParaRPr lang="en-US" dirty="0">
              <a:solidFill>
                <a:prstClr val="black"/>
              </a:solidFill>
            </a:endParaRPr>
          </a:p>
        </p:txBody>
      </p:sp>
    </p:spTree>
    <p:extLst>
      <p:ext uri="{BB962C8B-B14F-4D97-AF65-F5344CB8AC3E}">
        <p14:creationId xmlns:p14="http://schemas.microsoft.com/office/powerpoint/2010/main" val="30146837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Participants will learn….</a:t>
            </a:r>
            <a:endParaRPr lang="en-US" dirty="0"/>
          </a:p>
        </p:txBody>
      </p:sp>
      <p:sp>
        <p:nvSpPr>
          <p:cNvPr id="3" name="Content Placeholder 2"/>
          <p:cNvSpPr>
            <a:spLocks noGrp="1"/>
          </p:cNvSpPr>
          <p:nvPr>
            <p:ph idx="1"/>
          </p:nvPr>
        </p:nvSpPr>
        <p:spPr>
          <a:xfrm>
            <a:off x="677334" y="1543051"/>
            <a:ext cx="8596668" cy="4498312"/>
          </a:xfrm>
        </p:spPr>
        <p:txBody>
          <a:bodyPr/>
          <a:lstStyle/>
          <a:p>
            <a:r>
              <a:rPr lang="en-US" dirty="0" smtClean="0"/>
              <a:t>Basic components of Addiction and Recovery, including Evidence Based Practices for clients with Substance Use Disorder</a:t>
            </a:r>
            <a:endParaRPr lang="en-US" dirty="0"/>
          </a:p>
          <a:p>
            <a:r>
              <a:rPr lang="en-US" dirty="0" smtClean="0"/>
              <a:t>NIDA’s 13 Principles of Effective Addiction Treatment </a:t>
            </a:r>
          </a:p>
          <a:p>
            <a:r>
              <a:rPr lang="en-US" dirty="0" smtClean="0"/>
              <a:t>Six Dimensions of ASAM Level of Care and the Ten Guiding Principles of Recovery</a:t>
            </a:r>
          </a:p>
          <a:p>
            <a:r>
              <a:rPr lang="en-US" dirty="0" smtClean="0"/>
              <a:t>Recovery, Insurance and Health Maintenance Resources</a:t>
            </a:r>
          </a:p>
          <a:p>
            <a:r>
              <a:rPr lang="en-US" dirty="0" smtClean="0"/>
              <a:t>Case Management Meeting Facilitation and Care Facilitation Skills</a:t>
            </a:r>
          </a:p>
          <a:p>
            <a:r>
              <a:rPr lang="en-US" dirty="0" smtClean="0"/>
              <a:t>Substance Use Disorder Targeted Case Management Regulatory Requirements</a:t>
            </a:r>
          </a:p>
          <a:p>
            <a:r>
              <a:rPr lang="en-US" dirty="0" smtClean="0"/>
              <a:t>Considerations for Special Populations with Substance Abuse Treatment</a:t>
            </a:r>
          </a:p>
          <a:p>
            <a:endParaRPr lang="en-US" dirty="0" smtClean="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79704" y="235435"/>
            <a:ext cx="1410113" cy="1220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7886160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Five Broad </a:t>
            </a:r>
            <a:r>
              <a:rPr lang="en-US" sz="2800" dirty="0"/>
              <a:t>L</a:t>
            </a:r>
            <a:r>
              <a:rPr lang="en-US" sz="2800" dirty="0" smtClean="0"/>
              <a:t>evels </a:t>
            </a:r>
            <a:r>
              <a:rPr lang="en-US" sz="2800" dirty="0"/>
              <a:t>of </a:t>
            </a:r>
            <a:r>
              <a:rPr lang="en-US" sz="2800" dirty="0" smtClean="0"/>
              <a:t>Care </a:t>
            </a:r>
            <a:r>
              <a:rPr lang="en-US" sz="2800" dirty="0"/>
              <a:t>and </a:t>
            </a:r>
            <a:r>
              <a:rPr lang="en-US" sz="2800" dirty="0" smtClean="0"/>
              <a:t>Their </a:t>
            </a:r>
            <a:r>
              <a:rPr lang="en-US" sz="2800" dirty="0"/>
              <a:t>S</a:t>
            </a:r>
            <a:r>
              <a:rPr lang="en-US" sz="2800" dirty="0" smtClean="0"/>
              <a:t>ublevels </a:t>
            </a:r>
            <a:r>
              <a:rPr lang="en-US" sz="2800" dirty="0"/>
              <a:t>per Chapter 5 of the American Society of Addiction Medicine (ASAM</a:t>
            </a:r>
            <a:r>
              <a:rPr lang="en-US" sz="2800" dirty="0" smtClean="0"/>
              <a:t>)</a:t>
            </a:r>
            <a:endParaRPr lang="en-US" sz="2800" dirty="0"/>
          </a:p>
        </p:txBody>
      </p:sp>
      <p:pic>
        <p:nvPicPr>
          <p:cNvPr id="5" name="Content Placeholder 4"/>
          <p:cNvPicPr>
            <a:picLocks noGrp="1" noChangeAspect="1"/>
          </p:cNvPicPr>
          <p:nvPr>
            <p:ph idx="1"/>
          </p:nvPr>
        </p:nvPicPr>
        <p:blipFill>
          <a:blip r:embed="rId3"/>
          <a:stretch>
            <a:fillRect/>
          </a:stretch>
        </p:blipFill>
        <p:spPr>
          <a:xfrm>
            <a:off x="2090406" y="2032975"/>
            <a:ext cx="5770524" cy="4088692"/>
          </a:xfrm>
          <a:prstGeom prst="rect">
            <a:avLst/>
          </a:prstGeom>
        </p:spPr>
      </p:pic>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6" name="Rectangle 5"/>
          <p:cNvSpPr/>
          <p:nvPr/>
        </p:nvSpPr>
        <p:spPr>
          <a:xfrm>
            <a:off x="677334" y="6541879"/>
            <a:ext cx="2162772" cy="184666"/>
          </a:xfrm>
          <a:prstGeom prst="rect">
            <a:avLst/>
          </a:prstGeom>
        </p:spPr>
        <p:txBody>
          <a:bodyPr wrap="none">
            <a:spAutoFit/>
          </a:bodyPr>
          <a:lstStyle/>
          <a:p>
            <a:pPr lvl="0"/>
            <a:r>
              <a:rPr lang="en-US" sz="600" dirty="0">
                <a:solidFill>
                  <a:prstClr val="black"/>
                </a:solidFill>
              </a:rPr>
              <a:t>www.naadac.org/assets/1959/meelee_asam_criteria.pdf</a:t>
            </a:r>
            <a:endParaRPr lang="en-US" dirty="0">
              <a:solidFill>
                <a:prstClr val="black"/>
              </a:solidFill>
            </a:endParaRPr>
          </a:p>
        </p:txBody>
      </p:sp>
    </p:spTree>
    <p:extLst>
      <p:ext uri="{BB962C8B-B14F-4D97-AF65-F5344CB8AC3E}">
        <p14:creationId xmlns:p14="http://schemas.microsoft.com/office/powerpoint/2010/main" val="319973283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3200" dirty="0"/>
              <a:t>H</a:t>
            </a:r>
            <a:r>
              <a:rPr lang="en-US" sz="3200" dirty="0" smtClean="0"/>
              <a:t>ow </a:t>
            </a:r>
            <a:r>
              <a:rPr lang="en-US" sz="3200" dirty="0"/>
              <a:t>C</a:t>
            </a:r>
            <a:r>
              <a:rPr lang="en-US" sz="3200" dirty="0" smtClean="0"/>
              <a:t>ase </a:t>
            </a:r>
            <a:r>
              <a:rPr lang="en-US" sz="3200" dirty="0"/>
              <a:t>management </a:t>
            </a:r>
            <a:r>
              <a:rPr lang="en-US" sz="3200" dirty="0" smtClean="0"/>
              <a:t>Plays </a:t>
            </a:r>
            <a:r>
              <a:rPr lang="en-US" sz="3200" dirty="0"/>
              <a:t>an </a:t>
            </a:r>
            <a:r>
              <a:rPr lang="en-US" sz="3200" dirty="0" smtClean="0"/>
              <a:t>Important Part….</a:t>
            </a:r>
            <a:endParaRPr lang="en-US" sz="3200" dirty="0"/>
          </a:p>
        </p:txBody>
      </p:sp>
      <p:sp>
        <p:nvSpPr>
          <p:cNvPr id="6" name="Content Placeholder 5"/>
          <p:cNvSpPr>
            <a:spLocks noGrp="1"/>
          </p:cNvSpPr>
          <p:nvPr>
            <p:ph idx="1"/>
          </p:nvPr>
        </p:nvSpPr>
        <p:spPr>
          <a:xfrm>
            <a:off x="677334" y="1930401"/>
            <a:ext cx="8596668" cy="4110962"/>
          </a:xfrm>
        </p:spPr>
        <p:txBody>
          <a:bodyPr>
            <a:normAutofit fontScale="70000" lnSpcReduction="20000"/>
          </a:bodyPr>
          <a:lstStyle/>
          <a:p>
            <a:r>
              <a:rPr lang="en-US" sz="2600" dirty="0" smtClean="0"/>
              <a:t>What can a case manager offer during the levels of care?</a:t>
            </a:r>
          </a:p>
          <a:p>
            <a:pPr lvl="1"/>
            <a:r>
              <a:rPr lang="en-US" sz="2100" dirty="0" smtClean="0"/>
              <a:t>Identify </a:t>
            </a:r>
            <a:r>
              <a:rPr lang="en-US" sz="2100" dirty="0"/>
              <a:t>adolescent-specific </a:t>
            </a:r>
            <a:r>
              <a:rPr lang="en-US" sz="2100" dirty="0" smtClean="0"/>
              <a:t>needs</a:t>
            </a:r>
          </a:p>
          <a:p>
            <a:pPr lvl="1"/>
            <a:r>
              <a:rPr lang="en-US" sz="2100" dirty="0" smtClean="0"/>
              <a:t>Clarify </a:t>
            </a:r>
            <a:r>
              <a:rPr lang="en-US" sz="2100" dirty="0"/>
              <a:t>the goals of treatment </a:t>
            </a:r>
          </a:p>
          <a:p>
            <a:pPr lvl="1"/>
            <a:r>
              <a:rPr lang="en-US" sz="2100" dirty="0" smtClean="0"/>
              <a:t>Move </a:t>
            </a:r>
            <a:r>
              <a:rPr lang="en-US" sz="2100" dirty="0"/>
              <a:t>toward an interdisciplinary, team approach to </a:t>
            </a:r>
            <a:r>
              <a:rPr lang="en-US" sz="2100" dirty="0" smtClean="0"/>
              <a:t>care</a:t>
            </a:r>
          </a:p>
          <a:p>
            <a:pPr lvl="1"/>
            <a:r>
              <a:rPr lang="en-US" sz="2100" dirty="0" smtClean="0"/>
              <a:t>Clarify the </a:t>
            </a:r>
            <a:r>
              <a:rPr lang="en-US" sz="2100" dirty="0"/>
              <a:t>role of the physician </a:t>
            </a:r>
            <a:r>
              <a:rPr lang="en-US" sz="2100" dirty="0" smtClean="0"/>
              <a:t>through monitoring</a:t>
            </a:r>
            <a:endParaRPr lang="en-US" sz="2100" dirty="0"/>
          </a:p>
          <a:p>
            <a:pPr lvl="1"/>
            <a:r>
              <a:rPr lang="en-US" sz="2100" dirty="0" smtClean="0"/>
              <a:t>Focus </a:t>
            </a:r>
            <a:r>
              <a:rPr lang="en-US" sz="2100" dirty="0"/>
              <a:t>on treatment </a:t>
            </a:r>
            <a:r>
              <a:rPr lang="en-US" sz="2100" dirty="0" smtClean="0"/>
              <a:t>outcomes and client and family strengths</a:t>
            </a:r>
          </a:p>
          <a:p>
            <a:pPr lvl="1"/>
            <a:r>
              <a:rPr lang="en-US" sz="2100" dirty="0" smtClean="0"/>
              <a:t>Engage </a:t>
            </a:r>
            <a:r>
              <a:rPr lang="en-US" sz="2100" dirty="0"/>
              <a:t>with “Informed </a:t>
            </a:r>
            <a:r>
              <a:rPr lang="en-US" sz="2100" dirty="0" smtClean="0"/>
              <a:t>Consent”</a:t>
            </a:r>
          </a:p>
          <a:p>
            <a:pPr lvl="1"/>
            <a:r>
              <a:rPr lang="en-US" sz="2100" dirty="0" smtClean="0"/>
              <a:t>Assist client and family move through the levels of care by making referrals and providing records to higher level of care agencies</a:t>
            </a:r>
          </a:p>
          <a:p>
            <a:pPr lvl="1"/>
            <a:r>
              <a:rPr lang="en-US" sz="2100" dirty="0" smtClean="0"/>
              <a:t>Research higher level of care options and allow the client to choose</a:t>
            </a:r>
          </a:p>
          <a:p>
            <a:pPr lvl="1"/>
            <a:r>
              <a:rPr lang="en-US" sz="2100" dirty="0" smtClean="0"/>
              <a:t>Communication between member to ensure continuity of care </a:t>
            </a:r>
          </a:p>
          <a:p>
            <a:pPr lvl="1"/>
            <a:endParaRPr lang="en-US" dirty="0"/>
          </a:p>
          <a:p>
            <a:pPr lvl="1"/>
            <a:r>
              <a:rPr lang="en-US" sz="2600" b="1" dirty="0" smtClean="0"/>
              <a:t>What other ways is a case manager important during the levels of care?</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3" name="Rectangle 2"/>
          <p:cNvSpPr/>
          <p:nvPr/>
        </p:nvSpPr>
        <p:spPr>
          <a:xfrm>
            <a:off x="853440" y="6384220"/>
            <a:ext cx="6096000" cy="184666"/>
          </a:xfrm>
          <a:prstGeom prst="rect">
            <a:avLst/>
          </a:prstGeom>
        </p:spPr>
        <p:txBody>
          <a:bodyPr>
            <a:spAutoFit/>
          </a:bodyPr>
          <a:lstStyle/>
          <a:p>
            <a:r>
              <a:rPr lang="en-US" sz="600" dirty="0"/>
              <a:t>http://</a:t>
            </a:r>
            <a:r>
              <a:rPr lang="en-US" sz="600" dirty="0" smtClean="0"/>
              <a:t>www.naadac.org/assets/1959/meelee_asam_criteria.pdf</a:t>
            </a:r>
            <a:endParaRPr lang="en-US" sz="600" dirty="0"/>
          </a:p>
        </p:txBody>
      </p:sp>
      <p:pic>
        <p:nvPicPr>
          <p:cNvPr id="819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58038" y="1699902"/>
            <a:ext cx="2433928" cy="18163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054751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070C0"/>
                </a:solidFill>
              </a:rPr>
              <a:t>BREAK TIME!!</a:t>
            </a:r>
            <a:endParaRPr lang="en-US" dirty="0">
              <a:solidFill>
                <a:srgbClr val="0070C0"/>
              </a:solidFill>
            </a:endParaRP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8020" y="1219408"/>
            <a:ext cx="6410325" cy="4200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2328419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Elements of Addiction</a:t>
            </a:r>
            <a:endParaRPr lang="en-US" dirty="0"/>
          </a:p>
        </p:txBody>
      </p:sp>
      <p:sp>
        <p:nvSpPr>
          <p:cNvPr id="3" name="Content Placeholder 2"/>
          <p:cNvSpPr>
            <a:spLocks noGrp="1"/>
          </p:cNvSpPr>
          <p:nvPr>
            <p:ph idx="1"/>
          </p:nvPr>
        </p:nvSpPr>
        <p:spPr>
          <a:xfrm>
            <a:off x="677334" y="1888435"/>
            <a:ext cx="8596668" cy="4152927"/>
          </a:xfrm>
        </p:spPr>
        <p:txBody>
          <a:bodyPr>
            <a:normAutofit/>
          </a:bodyPr>
          <a:lstStyle/>
          <a:p>
            <a:r>
              <a:rPr lang="en-US" sz="3600" dirty="0"/>
              <a:t>Brain disease model	</a:t>
            </a:r>
          </a:p>
          <a:p>
            <a:r>
              <a:rPr lang="en-US" sz="3600" dirty="0"/>
              <a:t>Control	</a:t>
            </a:r>
          </a:p>
          <a:p>
            <a:r>
              <a:rPr lang="en-US" sz="3600" dirty="0"/>
              <a:t>Compulsion	</a:t>
            </a:r>
          </a:p>
          <a:p>
            <a:r>
              <a:rPr lang="en-US" sz="3600" dirty="0"/>
              <a:t>Chronicity</a:t>
            </a:r>
            <a:r>
              <a:rPr lang="en-US" sz="4400" dirty="0"/>
              <a:t>	</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66690854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Brain Disease Model</a:t>
            </a:r>
            <a:endParaRPr lang="en-US" dirty="0"/>
          </a:p>
        </p:txBody>
      </p:sp>
      <p:sp>
        <p:nvSpPr>
          <p:cNvPr id="3" name="Content Placeholder 2"/>
          <p:cNvSpPr>
            <a:spLocks noGrp="1"/>
          </p:cNvSpPr>
          <p:nvPr>
            <p:ph idx="1"/>
          </p:nvPr>
        </p:nvSpPr>
        <p:spPr/>
        <p:txBody>
          <a:bodyPr/>
          <a:lstStyle/>
          <a:p>
            <a:r>
              <a:rPr lang="en-US" dirty="0" smtClean="0"/>
              <a:t>“Addiction </a:t>
            </a:r>
            <a:r>
              <a:rPr lang="en-US" dirty="0"/>
              <a:t>affects neurotransmission and interactions within reward structures of the brain, including the nucleus </a:t>
            </a:r>
            <a:r>
              <a:rPr lang="en-US" dirty="0" err="1"/>
              <a:t>accumbens</a:t>
            </a:r>
            <a:r>
              <a:rPr lang="en-US" dirty="0"/>
              <a:t>, anterior cingulate cortex, basal forebrain and amygdala, such that motivational hierarchies are altered and addictive behaviors, which may or may not include alcohol and other drug use, supplant healthy, self-care related behaviors. Addiction also affects neurotransmission and interactions between cortical and hippocampal circuits and brain reward structures, such that the memory of previous exposures to rewards (such as food, sex, alcohol and other drugs) leads to a biological and behavioral response to external cues, in turn triggering craving and/or engagement in addictive behaviors</a:t>
            </a:r>
            <a:r>
              <a:rPr lang="en-US" dirty="0" smtClean="0"/>
              <a:t>.”</a:t>
            </a: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789272" y="6406487"/>
            <a:ext cx="3493970" cy="184666"/>
          </a:xfrm>
          <a:prstGeom prst="rect">
            <a:avLst/>
          </a:prstGeom>
          <a:noFill/>
        </p:spPr>
        <p:txBody>
          <a:bodyPr wrap="square" rtlCol="0">
            <a:spAutoFit/>
          </a:bodyPr>
          <a:lstStyle/>
          <a:p>
            <a:r>
              <a:rPr lang="en-US" sz="600" dirty="0" smtClean="0"/>
              <a:t>http://www.asam.org/for-the-public/definition-of-addiction</a:t>
            </a:r>
            <a:endParaRPr lang="en-US" sz="600" dirty="0"/>
          </a:p>
        </p:txBody>
      </p:sp>
      <p:pic>
        <p:nvPicPr>
          <p:cNvPr id="6" name="Picture 5"/>
          <p:cNvPicPr>
            <a:picLocks noChangeAspect="1"/>
          </p:cNvPicPr>
          <p:nvPr/>
        </p:nvPicPr>
        <p:blipFill>
          <a:blip r:embed="rId3"/>
          <a:stretch>
            <a:fillRect/>
          </a:stretch>
        </p:blipFill>
        <p:spPr>
          <a:xfrm>
            <a:off x="6176210" y="168275"/>
            <a:ext cx="2438400" cy="1762125"/>
          </a:xfrm>
          <a:prstGeom prst="rect">
            <a:avLst/>
          </a:prstGeom>
        </p:spPr>
      </p:pic>
    </p:spTree>
    <p:extLst>
      <p:ext uri="{BB962C8B-B14F-4D97-AF65-F5344CB8AC3E}">
        <p14:creationId xmlns:p14="http://schemas.microsoft.com/office/powerpoint/2010/main" val="129597653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C’s of Addiction</a:t>
            </a:r>
            <a:endParaRPr lang="en-US" dirty="0"/>
          </a:p>
        </p:txBody>
      </p:sp>
      <p:sp>
        <p:nvSpPr>
          <p:cNvPr id="3" name="Content Placeholder 2"/>
          <p:cNvSpPr>
            <a:spLocks noGrp="1"/>
          </p:cNvSpPr>
          <p:nvPr>
            <p:ph idx="1"/>
          </p:nvPr>
        </p:nvSpPr>
        <p:spPr>
          <a:xfrm>
            <a:off x="677334" y="1453415"/>
            <a:ext cx="8596668" cy="4587947"/>
          </a:xfrm>
        </p:spPr>
        <p:txBody>
          <a:bodyPr>
            <a:normAutofit/>
          </a:bodyPr>
          <a:lstStyle/>
          <a:p>
            <a:r>
              <a:rPr lang="en-US" sz="2400" b="1" u="sng" dirty="0"/>
              <a:t>C</a:t>
            </a:r>
            <a:r>
              <a:rPr lang="en-US" sz="2400" b="1" dirty="0"/>
              <a:t>ontrol</a:t>
            </a:r>
          </a:p>
          <a:p>
            <a:pPr lvl="1"/>
            <a:r>
              <a:rPr lang="en-US" dirty="0"/>
              <a:t>Early social/recreational use</a:t>
            </a:r>
          </a:p>
          <a:p>
            <a:pPr lvl="1"/>
            <a:r>
              <a:rPr lang="en-US" dirty="0"/>
              <a:t>Eventual loss of control</a:t>
            </a:r>
          </a:p>
          <a:p>
            <a:pPr lvl="1"/>
            <a:r>
              <a:rPr lang="en-US" dirty="0"/>
              <a:t>Cognitive Distortions (denial)</a:t>
            </a:r>
          </a:p>
          <a:p>
            <a:r>
              <a:rPr lang="en-US" sz="2400" b="1" u="sng" dirty="0"/>
              <a:t>C</a:t>
            </a:r>
            <a:r>
              <a:rPr lang="en-US" sz="2400" b="1" dirty="0"/>
              <a:t>ompulsion</a:t>
            </a:r>
          </a:p>
          <a:p>
            <a:pPr lvl="1"/>
            <a:r>
              <a:rPr lang="en-US" dirty="0"/>
              <a:t>Drug seeking activities</a:t>
            </a:r>
          </a:p>
          <a:p>
            <a:pPr lvl="1"/>
            <a:r>
              <a:rPr lang="en-US" dirty="0"/>
              <a:t>Continued use despite adverse consequences</a:t>
            </a:r>
          </a:p>
          <a:p>
            <a:r>
              <a:rPr lang="en-US" sz="2400" b="1" u="sng" dirty="0"/>
              <a:t>C</a:t>
            </a:r>
            <a:r>
              <a:rPr lang="en-US" sz="2400" b="1" dirty="0"/>
              <a:t>hronicity</a:t>
            </a:r>
          </a:p>
          <a:p>
            <a:pPr lvl="1"/>
            <a:r>
              <a:rPr lang="en-US" dirty="0"/>
              <a:t>Natural history of multiple relapses preceding stable recovery</a:t>
            </a:r>
          </a:p>
          <a:p>
            <a:pPr lvl="1"/>
            <a:r>
              <a:rPr lang="en-US" dirty="0"/>
              <a:t>Possible relapse after years of sobriety</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6426" y="857360"/>
            <a:ext cx="3781268" cy="37444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258876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DSM?</a:t>
            </a:r>
            <a:endParaRPr lang="en-US" dirty="0"/>
          </a:p>
        </p:txBody>
      </p:sp>
      <p:sp>
        <p:nvSpPr>
          <p:cNvPr id="3" name="Content Placeholder 2"/>
          <p:cNvSpPr>
            <a:spLocks noGrp="1"/>
          </p:cNvSpPr>
          <p:nvPr>
            <p:ph idx="1"/>
          </p:nvPr>
        </p:nvSpPr>
        <p:spPr/>
        <p:txBody>
          <a:bodyPr>
            <a:normAutofit/>
          </a:bodyPr>
          <a:lstStyle/>
          <a:p>
            <a:r>
              <a:rPr lang="en-US" sz="2000" i="1" dirty="0"/>
              <a:t>Diagnostic and Statistical Manual of Mental Disorders</a:t>
            </a:r>
            <a:r>
              <a:rPr lang="en-US" sz="2000" dirty="0"/>
              <a:t> (DSM) is the standard classification of mental disorders used by mental health professionals in the United States and contains a listing of diagnostic criteria for every psychiatric disorder recognized by the U.S. healthcare system</a:t>
            </a:r>
            <a:r>
              <a:rPr lang="en-US" sz="2000" dirty="0" smtClean="0"/>
              <a:t>.</a:t>
            </a:r>
          </a:p>
          <a:p>
            <a:r>
              <a:rPr lang="en-US" sz="2000" dirty="0" smtClean="0"/>
              <a:t>DSM </a:t>
            </a:r>
            <a:r>
              <a:rPr lang="en-US" sz="2000" dirty="0"/>
              <a:t>is used in both clinical settings (inpatient, outpatient, partial hospital, consultation-liaison, clinic, private practice, and primary care) as well as with community populations. In addition to supplying detailed descriptions of diagnostic criteria</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5" name="Picture 4"/>
          <p:cNvPicPr>
            <a:picLocks noChangeAspect="1"/>
          </p:cNvPicPr>
          <p:nvPr/>
        </p:nvPicPr>
        <p:blipFill>
          <a:blip r:embed="rId3"/>
          <a:stretch>
            <a:fillRect/>
          </a:stretch>
        </p:blipFill>
        <p:spPr>
          <a:xfrm>
            <a:off x="5209824" y="187325"/>
            <a:ext cx="2619375" cy="1743075"/>
          </a:xfrm>
          <a:prstGeom prst="rect">
            <a:avLst/>
          </a:prstGeom>
        </p:spPr>
      </p:pic>
    </p:spTree>
    <p:extLst>
      <p:ext uri="{BB962C8B-B14F-4D97-AF65-F5344CB8AC3E}">
        <p14:creationId xmlns:p14="http://schemas.microsoft.com/office/powerpoint/2010/main" val="192240024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11 Criterion of Substance Use Disorder according to the DSM 5 (pgs. 483-484)</a:t>
            </a:r>
            <a:endParaRPr lang="en-US" dirty="0"/>
          </a:p>
        </p:txBody>
      </p:sp>
      <p:sp>
        <p:nvSpPr>
          <p:cNvPr id="3" name="Content Placeholder 2"/>
          <p:cNvSpPr>
            <a:spLocks noGrp="1"/>
          </p:cNvSpPr>
          <p:nvPr>
            <p:ph idx="1"/>
          </p:nvPr>
        </p:nvSpPr>
        <p:spPr>
          <a:xfrm>
            <a:off x="677334" y="1908313"/>
            <a:ext cx="8596668" cy="4133049"/>
          </a:xfrm>
        </p:spPr>
        <p:txBody>
          <a:bodyPr>
            <a:normAutofit lnSpcReduction="10000"/>
          </a:bodyPr>
          <a:lstStyle/>
          <a:p>
            <a:r>
              <a:rPr lang="en-US" sz="2200" dirty="0"/>
              <a:t>A problematic pattern of </a:t>
            </a:r>
            <a:r>
              <a:rPr lang="en-US" sz="2200" u="sng" dirty="0" smtClean="0"/>
              <a:t>(</a:t>
            </a:r>
            <a:r>
              <a:rPr lang="en-US" sz="2200" u="sng" dirty="0" smtClean="0">
                <a:solidFill>
                  <a:srgbClr val="FF0000"/>
                </a:solidFill>
              </a:rPr>
              <a:t>alcohol</a:t>
            </a:r>
            <a:r>
              <a:rPr lang="en-US" sz="2200" u="sng" dirty="0" smtClean="0"/>
              <a:t>) </a:t>
            </a:r>
            <a:r>
              <a:rPr lang="en-US" sz="2200" dirty="0" smtClean="0"/>
              <a:t>use</a:t>
            </a:r>
            <a:r>
              <a:rPr lang="en-US" sz="2200" dirty="0"/>
              <a:t>, leading to clinically significant impairment or distress, as manifested by at least two of the following, occurring within a 12 month period</a:t>
            </a:r>
            <a:r>
              <a:rPr lang="en-US" sz="2200" dirty="0" smtClean="0"/>
              <a:t>:</a:t>
            </a:r>
            <a:endParaRPr lang="en-US" sz="2200" dirty="0"/>
          </a:p>
          <a:p>
            <a:pPr marL="800100" lvl="1" indent="-342900">
              <a:buFont typeface="+mj-lt"/>
              <a:buAutoNum type="arabicPeriod"/>
            </a:pPr>
            <a:r>
              <a:rPr lang="en-US" sz="1800" dirty="0"/>
              <a:t>Often taken in larger amounts or over a longer period of time than was intended.</a:t>
            </a:r>
          </a:p>
          <a:p>
            <a:pPr marL="800100" lvl="1" indent="-342900">
              <a:buFont typeface="+mj-lt"/>
              <a:buAutoNum type="arabicPeriod"/>
            </a:pPr>
            <a:r>
              <a:rPr lang="en-US" sz="1800" dirty="0"/>
              <a:t>There is a persistent desire or unsuccessful efforts to cut down or control use.</a:t>
            </a:r>
          </a:p>
          <a:p>
            <a:pPr marL="800100" lvl="1" indent="-342900">
              <a:buFont typeface="+mj-lt"/>
              <a:buAutoNum type="arabicPeriod"/>
            </a:pPr>
            <a:r>
              <a:rPr lang="en-US" sz="1800" dirty="0"/>
              <a:t>A great deal of time is spent in activities necessary to obtain ___________, use the _________________ or recover from it effects. </a:t>
            </a:r>
          </a:p>
          <a:p>
            <a:pPr marL="800100" lvl="1" indent="-342900">
              <a:buFont typeface="+mj-lt"/>
              <a:buAutoNum type="arabicPeriod"/>
            </a:pPr>
            <a:r>
              <a:rPr lang="en-US" sz="1800" dirty="0"/>
              <a:t>Craving, or a strong desire to urge to use _______________.</a:t>
            </a:r>
          </a:p>
          <a:p>
            <a:pPr marL="800100" lvl="1" indent="-342900">
              <a:buFont typeface="+mj-lt"/>
              <a:buAutoNum type="arabicPeriod"/>
            </a:pPr>
            <a:r>
              <a:rPr lang="en-US" sz="1800" dirty="0"/>
              <a:t>Recurrent ________________ use resulting in a failure to fulfill major role obligations at work, school or home. </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77339043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11 Criterion</a:t>
            </a:r>
            <a:endParaRPr lang="en-US" sz="3200" dirty="0"/>
          </a:p>
        </p:txBody>
      </p:sp>
      <p:sp>
        <p:nvSpPr>
          <p:cNvPr id="7" name="Content Placeholder 6"/>
          <p:cNvSpPr>
            <a:spLocks noGrp="1"/>
          </p:cNvSpPr>
          <p:nvPr>
            <p:ph idx="1"/>
          </p:nvPr>
        </p:nvSpPr>
        <p:spPr>
          <a:xfrm>
            <a:off x="677334" y="1351721"/>
            <a:ext cx="8596668" cy="4689641"/>
          </a:xfrm>
        </p:spPr>
        <p:txBody>
          <a:bodyPr>
            <a:normAutofit fontScale="32500" lnSpcReduction="20000"/>
          </a:bodyPr>
          <a:lstStyle/>
          <a:p>
            <a:pPr marL="800100" lvl="1" indent="-342900">
              <a:buFont typeface="Wingdings 3" charset="2"/>
              <a:buAutoNum type="arabicPeriod" startAt="6"/>
            </a:pPr>
            <a:r>
              <a:rPr lang="en-US" sz="4900" dirty="0"/>
              <a:t>Continues ____________________use despite having persistent or recurrent social or interpersonal problems caused or exacerbated by the effects of _________.</a:t>
            </a:r>
          </a:p>
          <a:p>
            <a:pPr marL="800100" lvl="1" indent="-342900">
              <a:buAutoNum type="arabicPeriod" startAt="6"/>
            </a:pPr>
            <a:r>
              <a:rPr lang="en-US" sz="4900" dirty="0"/>
              <a:t>Important social, occupational, or recreational activities are given up or reduced because of use of _____________.</a:t>
            </a:r>
          </a:p>
          <a:p>
            <a:pPr marL="800100" lvl="1" indent="-342900">
              <a:buAutoNum type="arabicPeriod" startAt="6"/>
            </a:pPr>
            <a:r>
              <a:rPr lang="en-US" sz="4900" dirty="0"/>
              <a:t>Recurrent ___________use in the situations in which it is physically </a:t>
            </a:r>
            <a:r>
              <a:rPr lang="en-US" sz="4900" dirty="0" smtClean="0"/>
              <a:t>hazardous.</a:t>
            </a:r>
          </a:p>
          <a:p>
            <a:pPr marL="800100" lvl="1" indent="-342900">
              <a:buAutoNum type="arabicPeriod" startAt="6"/>
            </a:pPr>
            <a:r>
              <a:rPr lang="en-US" sz="4900" dirty="0" smtClean="0"/>
              <a:t>Use </a:t>
            </a:r>
            <a:r>
              <a:rPr lang="en-US" sz="4900" dirty="0"/>
              <a:t>is continued despite knowledge of having a persistent or recurrent physical or psychological problem that is likely to have been caused or exacerbated by </a:t>
            </a:r>
            <a:r>
              <a:rPr lang="en-US" sz="4900" dirty="0" smtClean="0"/>
              <a:t>_______________.</a:t>
            </a:r>
          </a:p>
          <a:p>
            <a:pPr marL="800100" lvl="1" indent="-342900">
              <a:buAutoNum type="arabicPeriod" startAt="6"/>
            </a:pPr>
            <a:r>
              <a:rPr lang="en-US" sz="4900" dirty="0" smtClean="0"/>
              <a:t>Tolerance</a:t>
            </a:r>
            <a:r>
              <a:rPr lang="en-US" sz="4900" dirty="0"/>
              <a:t>, as defined by either of the following:</a:t>
            </a:r>
          </a:p>
          <a:p>
            <a:pPr marL="1200150" lvl="2" indent="-342900">
              <a:buFont typeface="+mj-lt"/>
              <a:buAutoNum type="alphaLcParenR"/>
            </a:pPr>
            <a:r>
              <a:rPr lang="en-US" sz="4900" dirty="0"/>
              <a:t>A need for markedly increased amounts of _________ to achieve intoxication or desired effect.</a:t>
            </a:r>
          </a:p>
          <a:p>
            <a:pPr marL="1200150" lvl="2" indent="-342900">
              <a:buFont typeface="+mj-lt"/>
              <a:buAutoNum type="alphaLcParenR"/>
            </a:pPr>
            <a:r>
              <a:rPr lang="en-US" sz="4900" dirty="0"/>
              <a:t>Markedly diminished effect with continued use of the same amount of </a:t>
            </a:r>
            <a:r>
              <a:rPr lang="en-US" sz="4900" dirty="0" smtClean="0"/>
              <a:t>___________.</a:t>
            </a:r>
          </a:p>
          <a:p>
            <a:pPr marL="800100" lvl="1" indent="-342900">
              <a:buFont typeface="+mj-lt"/>
              <a:buAutoNum type="arabicPeriod" startAt="6"/>
            </a:pPr>
            <a:r>
              <a:rPr lang="en-US" sz="4900" dirty="0" smtClean="0"/>
              <a:t>Withdrawal</a:t>
            </a:r>
            <a:r>
              <a:rPr lang="en-US" sz="4900" dirty="0"/>
              <a:t>, as manifested by either one of the following:</a:t>
            </a:r>
          </a:p>
          <a:p>
            <a:pPr marL="1314450" lvl="2" indent="-342900">
              <a:buFont typeface="+mj-lt"/>
              <a:buAutoNum type="alphaLcParenR"/>
            </a:pPr>
            <a:r>
              <a:rPr lang="en-US" sz="4900" dirty="0"/>
              <a:t>The characteristic withdrawal syndrome for ____________________.</a:t>
            </a:r>
          </a:p>
          <a:p>
            <a:pPr marL="1200150" lvl="2">
              <a:buFont typeface="+mj-lt"/>
              <a:buAutoNum type="alphaLcParenR"/>
            </a:pPr>
            <a:r>
              <a:rPr lang="en-US" sz="4900" dirty="0"/>
              <a:t>_________________ is taken to relieve or avoid withdrawal symptoms. </a:t>
            </a:r>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57417973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 Guiding Principles of Recovery</a:t>
            </a:r>
            <a:endParaRPr lang="en-US" dirty="0"/>
          </a:p>
        </p:txBody>
      </p:sp>
      <p:sp>
        <p:nvSpPr>
          <p:cNvPr id="3" name="Content Placeholder 2"/>
          <p:cNvSpPr>
            <a:spLocks noGrp="1"/>
          </p:cNvSpPr>
          <p:nvPr>
            <p:ph idx="1"/>
          </p:nvPr>
        </p:nvSpPr>
        <p:spPr>
          <a:xfrm>
            <a:off x="677334" y="1871663"/>
            <a:ext cx="8596668" cy="4169699"/>
          </a:xfrm>
        </p:spPr>
        <p:txBody>
          <a:bodyPr/>
          <a:lstStyle/>
          <a:p>
            <a:r>
              <a:rPr lang="en-US" b="1" i="1" dirty="0"/>
              <a:t>Recovery emerges from hope: </a:t>
            </a:r>
            <a:r>
              <a:rPr lang="en-US" dirty="0"/>
              <a:t>The belief that recovery is real provides the essential and motivating message of a better future – that people can and do overcome the internal and external challenges, barriers, and obstacles that confront them</a:t>
            </a:r>
            <a:r>
              <a:rPr lang="en-US" dirty="0" smtClean="0"/>
              <a:t>.</a:t>
            </a:r>
          </a:p>
          <a:p>
            <a:endParaRPr lang="en-US" dirty="0"/>
          </a:p>
          <a:p>
            <a:r>
              <a:rPr lang="en-US" b="1" i="1" dirty="0"/>
              <a:t>Recovery is person-driven: </a:t>
            </a:r>
            <a:r>
              <a:rPr lang="en-US" dirty="0"/>
              <a:t>Self-determination and self-direction are the foundations for recovery as individuals define their own life goals and design their unique path(s</a:t>
            </a:r>
            <a:r>
              <a:rPr lang="en-US" dirty="0" smtClean="0"/>
              <a:t>).</a:t>
            </a: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837398" y="6516303"/>
            <a:ext cx="4158114" cy="184666"/>
          </a:xfrm>
          <a:prstGeom prst="rect">
            <a:avLst/>
          </a:prstGeom>
          <a:noFill/>
        </p:spPr>
        <p:txBody>
          <a:bodyPr wrap="square" rtlCol="0">
            <a:spAutoFit/>
          </a:bodyPr>
          <a:lstStyle/>
          <a:p>
            <a:r>
              <a:rPr lang="en-US" sz="600" dirty="0" smtClean="0"/>
              <a:t>http://www.samhsa.gov/newsroom/press-announcements/201112220300</a:t>
            </a:r>
            <a:endParaRPr lang="en-US" sz="600" dirty="0"/>
          </a:p>
        </p:txBody>
      </p:sp>
      <p:pic>
        <p:nvPicPr>
          <p:cNvPr id="6" name="Picture 5"/>
          <p:cNvPicPr>
            <a:picLocks noChangeAspect="1"/>
          </p:cNvPicPr>
          <p:nvPr/>
        </p:nvPicPr>
        <p:blipFill>
          <a:blip r:embed="rId3"/>
          <a:stretch>
            <a:fillRect/>
          </a:stretch>
        </p:blipFill>
        <p:spPr>
          <a:xfrm>
            <a:off x="3604550" y="4455193"/>
            <a:ext cx="2165765" cy="1467643"/>
          </a:xfrm>
          <a:prstGeom prst="rect">
            <a:avLst/>
          </a:prstGeom>
        </p:spPr>
      </p:pic>
    </p:spTree>
    <p:extLst>
      <p:ext uri="{BB962C8B-B14F-4D97-AF65-F5344CB8AC3E}">
        <p14:creationId xmlns:p14="http://schemas.microsoft.com/office/powerpoint/2010/main" val="30508627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sz="4400" dirty="0" smtClean="0"/>
              <a:t>Addiction and Recovery Basics</a:t>
            </a:r>
            <a:endParaRPr lang="en-US" sz="4400" dirty="0"/>
          </a:p>
        </p:txBody>
      </p:sp>
      <p:sp>
        <p:nvSpPr>
          <p:cNvPr id="6" name="Subtitle 5"/>
          <p:cNvSpPr>
            <a:spLocks noGrp="1"/>
          </p:cNvSpPr>
          <p:nvPr>
            <p:ph type="subTitle" idx="1"/>
          </p:nvPr>
        </p:nvSpPr>
        <p:spPr/>
        <p:txBody>
          <a:bodyPr/>
          <a:lstStyle/>
          <a:p>
            <a:r>
              <a:rPr lang="en-US" dirty="0" smtClean="0"/>
              <a:t>Core Competency 1</a:t>
            </a: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291560821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10 Guiding Principles of Recovery</a:t>
            </a:r>
          </a:p>
        </p:txBody>
      </p:sp>
      <p:sp>
        <p:nvSpPr>
          <p:cNvPr id="3" name="Content Placeholder 2"/>
          <p:cNvSpPr>
            <a:spLocks noGrp="1"/>
          </p:cNvSpPr>
          <p:nvPr>
            <p:ph idx="1"/>
          </p:nvPr>
        </p:nvSpPr>
        <p:spPr>
          <a:xfrm>
            <a:off x="677334" y="1614489"/>
            <a:ext cx="8596668" cy="4426874"/>
          </a:xfrm>
        </p:spPr>
        <p:txBody>
          <a:bodyPr/>
          <a:lstStyle/>
          <a:p>
            <a:r>
              <a:rPr lang="en-US" b="1" i="1" dirty="0"/>
              <a:t>Recovery occurs via many pathways: </a:t>
            </a:r>
            <a:r>
              <a:rPr lang="en-US" dirty="0"/>
              <a:t>Individuals are unique with distinct needs, strengths, preferences, goals, culture, and backgrounds ? including trauma experiences ? that affect and determine their pathway(s) to recovery. Abstinence is the safest approach for those with substance use disorders</a:t>
            </a:r>
            <a:r>
              <a:rPr lang="en-US" dirty="0" smtClean="0"/>
              <a:t>.</a:t>
            </a:r>
          </a:p>
          <a:p>
            <a:endParaRPr lang="en-US" dirty="0"/>
          </a:p>
          <a:p>
            <a:r>
              <a:rPr lang="en-US" b="1" i="1" dirty="0"/>
              <a:t>Recovery is holistic:</a:t>
            </a:r>
            <a:r>
              <a:rPr lang="en-US" dirty="0"/>
              <a:t> Recovery encompasses an individual’s whole life, including mind, body, spirit, and community. The array of services and supports available should be integrated and coordinated.</a:t>
            </a:r>
          </a:p>
          <a:p>
            <a:pPr marL="0" indent="0">
              <a:buNone/>
            </a:pP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5158" y="4357688"/>
            <a:ext cx="2414768" cy="22779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4825516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10 Guiding Principles of Recovery</a:t>
            </a:r>
          </a:p>
        </p:txBody>
      </p:sp>
      <p:sp>
        <p:nvSpPr>
          <p:cNvPr id="3" name="Content Placeholder 2"/>
          <p:cNvSpPr>
            <a:spLocks noGrp="1"/>
          </p:cNvSpPr>
          <p:nvPr>
            <p:ph idx="1"/>
          </p:nvPr>
        </p:nvSpPr>
        <p:spPr>
          <a:xfrm>
            <a:off x="677334" y="1828801"/>
            <a:ext cx="8596668" cy="4212562"/>
          </a:xfrm>
        </p:spPr>
        <p:txBody>
          <a:bodyPr/>
          <a:lstStyle/>
          <a:p>
            <a:r>
              <a:rPr lang="en-US" b="1" i="1" dirty="0" smtClean="0"/>
              <a:t>Recovery </a:t>
            </a:r>
            <a:r>
              <a:rPr lang="en-US" b="1" i="1" dirty="0"/>
              <a:t>is supported by peers and allies</a:t>
            </a:r>
            <a:r>
              <a:rPr lang="en-US" b="1" i="1" dirty="0" smtClean="0"/>
              <a:t>: </a:t>
            </a:r>
            <a:r>
              <a:rPr lang="en-US" dirty="0" smtClean="0"/>
              <a:t>Mutual </a:t>
            </a:r>
            <a:r>
              <a:rPr lang="en-US" dirty="0"/>
              <a:t>support and mutual aid groups, including the sharing of experiential knowledge and skills, as well as social learning, play an invaluable role in </a:t>
            </a:r>
            <a:r>
              <a:rPr lang="en-US" dirty="0" smtClean="0"/>
              <a:t>recovery</a:t>
            </a:r>
          </a:p>
          <a:p>
            <a:pPr marL="0" indent="0">
              <a:buNone/>
            </a:pPr>
            <a:endParaRPr lang="en-US" dirty="0"/>
          </a:p>
          <a:p>
            <a:r>
              <a:rPr lang="en-US" b="1" i="1" dirty="0"/>
              <a:t>Recovery is supported through relationship and social networks:</a:t>
            </a:r>
            <a:r>
              <a:rPr lang="en-US" dirty="0"/>
              <a:t> An important factor in the recovery process is the presence and involvement of people who believe in the person’s ability to recover; who offer hope, support, and encouragement; and who also suggest strategies and resources for change.</a:t>
            </a:r>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677334" y="6484128"/>
            <a:ext cx="2728632" cy="184666"/>
          </a:xfrm>
          <a:prstGeom prst="rect">
            <a:avLst/>
          </a:prstGeom>
        </p:spPr>
        <p:txBody>
          <a:bodyPr wrap="none">
            <a:spAutoFit/>
          </a:bodyPr>
          <a:lstStyle/>
          <a:p>
            <a:pPr lvl="0"/>
            <a:r>
              <a:rPr lang="en-US" sz="600" dirty="0">
                <a:solidFill>
                  <a:prstClr val="black"/>
                </a:solidFill>
              </a:rPr>
              <a:t>http://www.samhsa.gov/newsroom/press-announcements/201112220300</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8273" y="4692915"/>
            <a:ext cx="2587731" cy="1548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2481417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10 Guiding Principles of Recovery</a:t>
            </a:r>
          </a:p>
        </p:txBody>
      </p:sp>
      <p:sp>
        <p:nvSpPr>
          <p:cNvPr id="3" name="Content Placeholder 2"/>
          <p:cNvSpPr>
            <a:spLocks noGrp="1"/>
          </p:cNvSpPr>
          <p:nvPr>
            <p:ph idx="1"/>
          </p:nvPr>
        </p:nvSpPr>
        <p:spPr>
          <a:xfrm>
            <a:off x="677334" y="1843089"/>
            <a:ext cx="8596668" cy="4198274"/>
          </a:xfrm>
        </p:spPr>
        <p:txBody>
          <a:bodyPr/>
          <a:lstStyle/>
          <a:p>
            <a:r>
              <a:rPr lang="en-US" b="1" i="1" dirty="0"/>
              <a:t>Recovery is culturally-based and influenced</a:t>
            </a:r>
            <a:r>
              <a:rPr lang="en-US" dirty="0"/>
              <a:t>: Culture and cultural background in all of its diverse representations ? including values, traditions, and beliefs ? are keys in determining a person’s journey and unique pathway to recovery</a:t>
            </a:r>
            <a:r>
              <a:rPr lang="en-US" dirty="0" smtClean="0"/>
              <a:t>.</a:t>
            </a:r>
          </a:p>
          <a:p>
            <a:pPr marL="0" indent="0">
              <a:buNone/>
            </a:pPr>
            <a:endParaRPr lang="en-US" dirty="0"/>
          </a:p>
          <a:p>
            <a:r>
              <a:rPr lang="en-US" b="1" i="1" dirty="0"/>
              <a:t>Recovery is supported by addressing trauma</a:t>
            </a:r>
            <a:r>
              <a:rPr lang="en-US" dirty="0"/>
              <a:t>: Services and supports should be trauma-informed to foster safety (physical and emotional) and trust, as well as promote choice, empowerment, and collaboration.</a:t>
            </a:r>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6716" y="4570758"/>
            <a:ext cx="2211684" cy="16853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900458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10 Guiding Principles of Recovery</a:t>
            </a:r>
          </a:p>
        </p:txBody>
      </p:sp>
      <p:sp>
        <p:nvSpPr>
          <p:cNvPr id="3" name="Content Placeholder 2"/>
          <p:cNvSpPr>
            <a:spLocks noGrp="1"/>
          </p:cNvSpPr>
          <p:nvPr>
            <p:ph idx="1"/>
          </p:nvPr>
        </p:nvSpPr>
        <p:spPr>
          <a:xfrm>
            <a:off x="677334" y="1600201"/>
            <a:ext cx="8596668" cy="4441162"/>
          </a:xfrm>
        </p:spPr>
        <p:txBody>
          <a:bodyPr>
            <a:normAutofit/>
          </a:bodyPr>
          <a:lstStyle/>
          <a:p>
            <a:r>
              <a:rPr lang="en-US" b="1" i="1" dirty="0" smtClean="0"/>
              <a:t>Recovery </a:t>
            </a:r>
            <a:r>
              <a:rPr lang="en-US" b="1" i="1" dirty="0"/>
              <a:t>involves individual, family, and community strengths and responsibility:</a:t>
            </a:r>
            <a:r>
              <a:rPr lang="en-US" dirty="0"/>
              <a:t> Individuals, families, and communities have strengths and resources that serve as a foundation for recovery</a:t>
            </a:r>
            <a:r>
              <a:rPr lang="en-US" dirty="0" smtClean="0"/>
              <a:t>.</a:t>
            </a:r>
          </a:p>
          <a:p>
            <a:pPr marL="0" indent="0">
              <a:buNone/>
            </a:pPr>
            <a:endParaRPr lang="en-US" dirty="0"/>
          </a:p>
          <a:p>
            <a:r>
              <a:rPr lang="en-US" b="1" i="1" dirty="0"/>
              <a:t>Recovery is based on respect</a:t>
            </a:r>
            <a:r>
              <a:rPr lang="en-US" i="1" dirty="0"/>
              <a:t>:</a:t>
            </a:r>
            <a:r>
              <a:rPr lang="en-US" dirty="0"/>
              <a:t> Community, systems, and societal acceptance and appreciation for people affected by mental health and substance use problems – including protecting their rights and eliminating discrimination – are crucial in achieving recovery.</a:t>
            </a:r>
          </a:p>
          <a:p>
            <a:pPr marL="0" indent="0">
              <a:buNone/>
            </a:pP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6" name="Rectangle 5"/>
          <p:cNvSpPr/>
          <p:nvPr/>
        </p:nvSpPr>
        <p:spPr>
          <a:xfrm>
            <a:off x="677334" y="6551505"/>
            <a:ext cx="2728632" cy="184666"/>
          </a:xfrm>
          <a:prstGeom prst="rect">
            <a:avLst/>
          </a:prstGeom>
        </p:spPr>
        <p:txBody>
          <a:bodyPr wrap="none">
            <a:spAutoFit/>
          </a:bodyPr>
          <a:lstStyle/>
          <a:p>
            <a:pPr lvl="0"/>
            <a:r>
              <a:rPr lang="en-US" sz="600" dirty="0">
                <a:solidFill>
                  <a:prstClr val="black"/>
                </a:solidFill>
              </a:rPr>
              <a:t>http://www.samhsa.gov/newsroom/press-announcements/201112220300</a:t>
            </a: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7129" y="4088032"/>
            <a:ext cx="2077057" cy="18784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3657161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marL="0" indent="0" algn="ctr">
              <a:buNone/>
            </a:pPr>
            <a:r>
              <a:rPr lang="en-US" sz="3200" dirty="0" smtClean="0">
                <a:solidFill>
                  <a:srgbClr val="7030A0"/>
                </a:solidFill>
              </a:rPr>
              <a:t>A 10 </a:t>
            </a:r>
            <a:r>
              <a:rPr lang="en-US" sz="3200" dirty="0">
                <a:solidFill>
                  <a:srgbClr val="7030A0"/>
                </a:solidFill>
              </a:rPr>
              <a:t>Guiding </a:t>
            </a:r>
            <a:r>
              <a:rPr lang="en-US" sz="3200" dirty="0" smtClean="0">
                <a:solidFill>
                  <a:srgbClr val="7030A0"/>
                </a:solidFill>
              </a:rPr>
              <a:t>Principles </a:t>
            </a:r>
            <a:r>
              <a:rPr lang="en-US" sz="3200" dirty="0">
                <a:solidFill>
                  <a:srgbClr val="7030A0"/>
                </a:solidFill>
              </a:rPr>
              <a:t>of </a:t>
            </a:r>
            <a:r>
              <a:rPr lang="en-US" sz="3200" dirty="0" smtClean="0">
                <a:solidFill>
                  <a:srgbClr val="7030A0"/>
                </a:solidFill>
              </a:rPr>
              <a:t>Recovery Handout is in our folder. </a:t>
            </a:r>
            <a:endParaRPr lang="en-US" sz="3200" dirty="0">
              <a:solidFill>
                <a:srgbClr val="7030A0"/>
              </a:solidFill>
            </a:endParaRP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237315754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Recovery Oriented System of Care?</a:t>
            </a:r>
            <a:endParaRPr lang="en-US" dirty="0"/>
          </a:p>
        </p:txBody>
      </p:sp>
      <p:sp>
        <p:nvSpPr>
          <p:cNvPr id="3" name="Content Placeholder 2"/>
          <p:cNvSpPr>
            <a:spLocks noGrp="1"/>
          </p:cNvSpPr>
          <p:nvPr>
            <p:ph idx="1"/>
          </p:nvPr>
        </p:nvSpPr>
        <p:spPr/>
        <p:txBody>
          <a:bodyPr>
            <a:normAutofit/>
          </a:bodyPr>
          <a:lstStyle/>
          <a:p>
            <a:r>
              <a:rPr lang="en-US" sz="2800" dirty="0" smtClean="0"/>
              <a:t>“A Recovery Oriented System of Care (ROSC) </a:t>
            </a:r>
            <a:r>
              <a:rPr lang="en-US" sz="2800" dirty="0"/>
              <a:t>is a coordinated network of community-based services and supports that is person-centered and builds on the strengths and resiliencies of individuals, families, and communities to achieve abstinence and improved health, wellness, and quality of life for those with or at risk of alcohol and drug problems</a:t>
            </a:r>
            <a:r>
              <a:rPr lang="en-US" sz="2800" dirty="0" smtClean="0"/>
              <a:t>.”</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760396" y="6406487"/>
            <a:ext cx="4148488" cy="184666"/>
          </a:xfrm>
          <a:prstGeom prst="rect">
            <a:avLst/>
          </a:prstGeom>
          <a:noFill/>
        </p:spPr>
        <p:txBody>
          <a:bodyPr wrap="square" rtlCol="0">
            <a:spAutoFit/>
          </a:bodyPr>
          <a:lstStyle/>
          <a:p>
            <a:r>
              <a:rPr lang="en-US" sz="600" dirty="0" smtClean="0"/>
              <a:t>http://www.samhsa.gov/sites/default/files/rosc_resource_guide_book.pdf</a:t>
            </a:r>
            <a:endParaRPr lang="en-US" sz="600" dirty="0"/>
          </a:p>
        </p:txBody>
      </p:sp>
    </p:spTree>
    <p:extLst>
      <p:ext uri="{BB962C8B-B14F-4D97-AF65-F5344CB8AC3E}">
        <p14:creationId xmlns:p14="http://schemas.microsoft.com/office/powerpoint/2010/main" val="403183204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5" name="Content Placeholder 4"/>
          <p:cNvPicPr>
            <a:picLocks noGrp="1" noChangeAspect="1"/>
          </p:cNvPicPr>
          <p:nvPr>
            <p:ph idx="4294967295"/>
          </p:nvPr>
        </p:nvPicPr>
        <p:blipFill>
          <a:blip r:embed="rId3"/>
          <a:stretch>
            <a:fillRect/>
          </a:stretch>
        </p:blipFill>
        <p:spPr>
          <a:xfrm>
            <a:off x="1429848" y="622491"/>
            <a:ext cx="7237074" cy="5398455"/>
          </a:xfrm>
          <a:prstGeom prst="rect">
            <a:avLst/>
          </a:prstGeom>
        </p:spPr>
      </p:pic>
    </p:spTree>
    <p:extLst>
      <p:ext uri="{BB962C8B-B14F-4D97-AF65-F5344CB8AC3E}">
        <p14:creationId xmlns:p14="http://schemas.microsoft.com/office/powerpoint/2010/main" val="148051318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474664"/>
            <a:ext cx="8596668" cy="1320800"/>
          </a:xfrm>
        </p:spPr>
        <p:txBody>
          <a:bodyPr>
            <a:normAutofit/>
          </a:bodyPr>
          <a:lstStyle/>
          <a:p>
            <a:r>
              <a:rPr lang="en-US" sz="3100" dirty="0"/>
              <a:t>Characteristics of A Recovery Oriented System of Care (SAMHSA Resource Guide Book)</a:t>
            </a:r>
          </a:p>
        </p:txBody>
      </p:sp>
      <p:sp>
        <p:nvSpPr>
          <p:cNvPr id="3" name="Content Placeholder 2"/>
          <p:cNvSpPr>
            <a:spLocks noGrp="1"/>
          </p:cNvSpPr>
          <p:nvPr>
            <p:ph idx="1"/>
          </p:nvPr>
        </p:nvSpPr>
        <p:spPr/>
        <p:txBody>
          <a:bodyPr/>
          <a:lstStyle/>
          <a:p>
            <a:r>
              <a:rPr lang="en-US" sz="2400" dirty="0"/>
              <a:t>Readiness Assessment </a:t>
            </a:r>
          </a:p>
          <a:p>
            <a:r>
              <a:rPr lang="en-US" sz="2400" dirty="0"/>
              <a:t>Conceptual </a:t>
            </a:r>
            <a:r>
              <a:rPr lang="en-US" sz="2400" dirty="0" smtClean="0"/>
              <a:t>Framework</a:t>
            </a:r>
            <a:endParaRPr lang="en-US" sz="2400" dirty="0"/>
          </a:p>
          <a:p>
            <a:r>
              <a:rPr lang="en-US" sz="2400" dirty="0"/>
              <a:t>Needs Assessment </a:t>
            </a:r>
          </a:p>
          <a:p>
            <a:r>
              <a:rPr lang="en-US" sz="2400" dirty="0"/>
              <a:t>Capacity </a:t>
            </a:r>
            <a:r>
              <a:rPr lang="en-US" sz="2400" dirty="0" smtClean="0"/>
              <a:t>Building</a:t>
            </a:r>
            <a:endParaRPr lang="en-US" sz="2400" dirty="0"/>
          </a:p>
          <a:p>
            <a:r>
              <a:rPr lang="en-US" sz="2400" dirty="0"/>
              <a:t>Strategic Planning </a:t>
            </a:r>
            <a:r>
              <a:rPr lang="en-US" sz="2400" dirty="0" smtClean="0"/>
              <a:t>Process</a:t>
            </a:r>
          </a:p>
          <a:p>
            <a:r>
              <a:rPr lang="en-US" sz="2400" dirty="0" smtClean="0"/>
              <a:t>Implementation</a:t>
            </a:r>
          </a:p>
          <a:p>
            <a:r>
              <a:rPr lang="en-US" sz="2400" dirty="0" smtClean="0"/>
              <a:t>Evaluation</a:t>
            </a:r>
            <a:endParaRPr lang="en-US" sz="2400" dirty="0"/>
          </a:p>
          <a:p>
            <a:endParaRPr lang="en-US" dirty="0"/>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272145362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100" dirty="0" smtClean="0"/>
              <a:t>Characteristics of A Recovery Oriented System of Care (SAMHSA Resource Guide Book)</a:t>
            </a:r>
            <a:endParaRPr lang="en-US" sz="3100" dirty="0"/>
          </a:p>
        </p:txBody>
      </p:sp>
      <p:sp>
        <p:nvSpPr>
          <p:cNvPr id="3" name="Content Placeholder 2"/>
          <p:cNvSpPr>
            <a:spLocks noGrp="1"/>
          </p:cNvSpPr>
          <p:nvPr>
            <p:ph idx="1"/>
          </p:nvPr>
        </p:nvSpPr>
        <p:spPr>
          <a:xfrm>
            <a:off x="677334" y="1900239"/>
            <a:ext cx="8596668" cy="4141124"/>
          </a:xfrm>
        </p:spPr>
        <p:txBody>
          <a:bodyPr>
            <a:normAutofit/>
          </a:bodyPr>
          <a:lstStyle/>
          <a:p>
            <a:r>
              <a:rPr lang="en-US" sz="2400" b="1" dirty="0"/>
              <a:t>Readiness Assessment </a:t>
            </a:r>
            <a:endParaRPr lang="en-US" sz="2400" b="1" dirty="0" smtClean="0"/>
          </a:p>
          <a:p>
            <a:pPr lvl="1"/>
            <a:r>
              <a:rPr lang="en-US" sz="1800" dirty="0"/>
              <a:t>A Readiness Assessment should examine your willingness and ability to establish a platform for a ROSC. A coalition of stakeholders should be engaged to consider important questions that examine the level of commitment and feasibility for the effort. That dialogue may prompt divergent opinions before you reach a consensus. However, that is to be expected, given the time and effort needed to construct a functional ROSC. A facilitator with no vested interested in the outcome can play a key role in keeping the discussion moving and maintaining a record of the proceedings. </a:t>
            </a:r>
            <a:endParaRPr lang="en-US" sz="1800" dirty="0" smtClean="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547128" y="6503379"/>
            <a:ext cx="2800767" cy="184666"/>
          </a:xfrm>
          <a:prstGeom prst="rect">
            <a:avLst/>
          </a:prstGeom>
        </p:spPr>
        <p:txBody>
          <a:bodyPr wrap="none">
            <a:spAutoFit/>
          </a:bodyPr>
          <a:lstStyle/>
          <a:p>
            <a:pPr lvl="0"/>
            <a:r>
              <a:rPr lang="en-US" sz="600" dirty="0">
                <a:solidFill>
                  <a:prstClr val="black"/>
                </a:solidFill>
              </a:rPr>
              <a:t>http://www.samhsa.gov/sites/default/files/rosc_resource_guide_book.pdf</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4788879"/>
            <a:ext cx="2286000" cy="1714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5765563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6226" y="609600"/>
            <a:ext cx="8657776" cy="1320800"/>
          </a:xfrm>
        </p:spPr>
        <p:txBody>
          <a:bodyPr>
            <a:normAutofit fontScale="90000"/>
          </a:bodyPr>
          <a:lstStyle/>
          <a:p>
            <a:r>
              <a:rPr lang="en-US" dirty="0"/>
              <a:t>Characteristics of A Recovery Oriented System of Care (SAMHSA Resource Guide Book)</a:t>
            </a:r>
          </a:p>
        </p:txBody>
      </p:sp>
      <p:sp>
        <p:nvSpPr>
          <p:cNvPr id="3" name="Content Placeholder 2"/>
          <p:cNvSpPr>
            <a:spLocks noGrp="1"/>
          </p:cNvSpPr>
          <p:nvPr>
            <p:ph idx="1"/>
          </p:nvPr>
        </p:nvSpPr>
        <p:spPr>
          <a:xfrm>
            <a:off x="677334" y="1900239"/>
            <a:ext cx="8596668" cy="4141124"/>
          </a:xfrm>
        </p:spPr>
        <p:txBody>
          <a:bodyPr/>
          <a:lstStyle/>
          <a:p>
            <a:r>
              <a:rPr lang="en-US" sz="2000" b="1" dirty="0"/>
              <a:t>Conceptual Framework</a:t>
            </a:r>
          </a:p>
          <a:p>
            <a:pPr lvl="1"/>
            <a:r>
              <a:rPr lang="en-US" sz="1800" dirty="0"/>
              <a:t>Use of focus groups and key participant interviews can ensure input from a broad spectrum of the community. Participation by persons in recovery, as well as family members and other allies, can provide valuable insights as stakeholders develop a vision for a system of care, clearly articulate values for how services should be delivered, and determine the desired outcomes for individuals, families and communities. Some of the questions posed to the stakeholder group during the assessment readiness exercise may help structure the conceptual framework. </a:t>
            </a:r>
          </a:p>
          <a:p>
            <a:pPr marL="0" indent="0">
              <a:buNone/>
            </a:pP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717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24131" y="4738067"/>
            <a:ext cx="2181638" cy="1644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222859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Substance </a:t>
            </a:r>
            <a:r>
              <a:rPr lang="en-US" dirty="0"/>
              <a:t>U</a:t>
            </a:r>
            <a:r>
              <a:rPr lang="en-US" dirty="0" smtClean="0"/>
              <a:t>se?</a:t>
            </a:r>
            <a:endParaRPr lang="en-US" dirty="0"/>
          </a:p>
        </p:txBody>
      </p:sp>
      <p:sp>
        <p:nvSpPr>
          <p:cNvPr id="3" name="Content Placeholder 2"/>
          <p:cNvSpPr>
            <a:spLocks noGrp="1"/>
          </p:cNvSpPr>
          <p:nvPr>
            <p:ph idx="1"/>
          </p:nvPr>
        </p:nvSpPr>
        <p:spPr>
          <a:xfrm>
            <a:off x="677334" y="1449239"/>
            <a:ext cx="8596668" cy="4592124"/>
          </a:xfrm>
        </p:spPr>
        <p:txBody>
          <a:bodyPr>
            <a:normAutofit/>
          </a:bodyPr>
          <a:lstStyle/>
          <a:p>
            <a:r>
              <a:rPr lang="en-US" sz="2000" dirty="0"/>
              <a:t>Substance use disorder in DSM-5 combines the DSM-IV categories of substance abuse and </a:t>
            </a:r>
            <a:r>
              <a:rPr lang="en-US" sz="2000" dirty="0" smtClean="0"/>
              <a:t>substance dependence </a:t>
            </a:r>
            <a:r>
              <a:rPr lang="en-US" sz="2000" dirty="0"/>
              <a:t>into a single disorder measured on a continuum from mild to severe. </a:t>
            </a:r>
            <a:endParaRPr lang="en-US" sz="2000" dirty="0" smtClean="0"/>
          </a:p>
          <a:p>
            <a:r>
              <a:rPr lang="en-US" sz="2000" dirty="0" smtClean="0"/>
              <a:t>Each </a:t>
            </a:r>
            <a:r>
              <a:rPr lang="en-US" sz="2000" dirty="0"/>
              <a:t>specific </a:t>
            </a:r>
            <a:r>
              <a:rPr lang="en-US" sz="2000" dirty="0" smtClean="0"/>
              <a:t>substance (other </a:t>
            </a:r>
            <a:r>
              <a:rPr lang="en-US" sz="2000" dirty="0"/>
              <a:t>than caffeine, which cannot be diagnosed as a substance use disorder) is addressed as </a:t>
            </a:r>
            <a:r>
              <a:rPr lang="en-US" sz="2000" dirty="0" smtClean="0"/>
              <a:t>a separate </a:t>
            </a:r>
            <a:r>
              <a:rPr lang="en-US" sz="2000" dirty="0"/>
              <a:t>use disorder (e.g., alcohol use disorder, stimulant use disorder, etc.), but nearly all </a:t>
            </a:r>
            <a:r>
              <a:rPr lang="en-US" sz="2000" dirty="0" smtClean="0"/>
              <a:t>substances are </a:t>
            </a:r>
            <a:r>
              <a:rPr lang="en-US" sz="2000" dirty="0"/>
              <a:t>diagnosed based on the same overarching criteria. </a:t>
            </a:r>
            <a:endParaRPr lang="en-US" sz="2000" dirty="0" smtClean="0"/>
          </a:p>
          <a:p>
            <a:r>
              <a:rPr lang="en-US" sz="2000" dirty="0" smtClean="0"/>
              <a:t>In </a:t>
            </a:r>
            <a:r>
              <a:rPr lang="en-US" sz="2000" dirty="0"/>
              <a:t>this overarching disorder, the criteria have </a:t>
            </a:r>
            <a:r>
              <a:rPr lang="en-US" sz="2000" dirty="0" smtClean="0"/>
              <a:t>not only </a:t>
            </a:r>
            <a:r>
              <a:rPr lang="en-US" sz="2000" dirty="0"/>
              <a:t>been combined, but strengthened. </a:t>
            </a:r>
            <a:endParaRPr lang="en-US" sz="2000" dirty="0" smtClean="0"/>
          </a:p>
          <a:p>
            <a:r>
              <a:rPr lang="en-US" sz="2000" dirty="0" smtClean="0"/>
              <a:t>Whereas </a:t>
            </a:r>
            <a:r>
              <a:rPr lang="en-US" sz="2000" dirty="0"/>
              <a:t>a diagnosis of substance abuse previously </a:t>
            </a:r>
            <a:r>
              <a:rPr lang="en-US" sz="2000" dirty="0" smtClean="0"/>
              <a:t>required only </a:t>
            </a:r>
            <a:r>
              <a:rPr lang="en-US" sz="2000" dirty="0"/>
              <a:t>one symptom, mild substance use disorder in DSM-5 requires two to three </a:t>
            </a:r>
            <a:r>
              <a:rPr lang="en-US" sz="2000" dirty="0" smtClean="0"/>
              <a:t>symptom </a:t>
            </a:r>
            <a:r>
              <a:rPr lang="en-US" sz="2000" dirty="0"/>
              <a:t>from a list </a:t>
            </a:r>
            <a:r>
              <a:rPr lang="en-US" sz="2000" dirty="0" smtClean="0"/>
              <a:t>of 11</a:t>
            </a:r>
            <a:r>
              <a:rPr lang="en-US" sz="2000" dirty="0"/>
              <a:t>. </a:t>
            </a:r>
            <a:endParaRPr lang="en-US" sz="2000" dirty="0" smtClean="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dirty="0"/>
          </a:p>
        </p:txBody>
      </p:sp>
      <p:sp>
        <p:nvSpPr>
          <p:cNvPr id="5" name="TextBox 4"/>
          <p:cNvSpPr txBox="1"/>
          <p:nvPr/>
        </p:nvSpPr>
        <p:spPr>
          <a:xfrm>
            <a:off x="741872" y="6466559"/>
            <a:ext cx="5969480" cy="169277"/>
          </a:xfrm>
          <a:prstGeom prst="rect">
            <a:avLst/>
          </a:prstGeom>
          <a:noFill/>
        </p:spPr>
        <p:txBody>
          <a:bodyPr wrap="square" rtlCol="0">
            <a:spAutoFit/>
          </a:bodyPr>
          <a:lstStyle/>
          <a:p>
            <a:r>
              <a:rPr lang="en-US" sz="500" dirty="0"/>
              <a:t>http://www.dsm5.org/documents/substance%20use%20disorder%20fact%20sheet.pdf</a:t>
            </a:r>
          </a:p>
        </p:txBody>
      </p:sp>
    </p:spTree>
    <p:extLst>
      <p:ext uri="{BB962C8B-B14F-4D97-AF65-F5344CB8AC3E}">
        <p14:creationId xmlns:p14="http://schemas.microsoft.com/office/powerpoint/2010/main" val="5251312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6409" y="609600"/>
            <a:ext cx="8687593" cy="1320800"/>
          </a:xfrm>
        </p:spPr>
        <p:txBody>
          <a:bodyPr>
            <a:normAutofit fontScale="90000"/>
          </a:bodyPr>
          <a:lstStyle/>
          <a:p>
            <a:r>
              <a:rPr lang="en-US" dirty="0"/>
              <a:t>Characteristics of A Recovery Oriented System of Care (SAMHSA Resource Guide Book)</a:t>
            </a:r>
          </a:p>
        </p:txBody>
      </p:sp>
      <p:sp>
        <p:nvSpPr>
          <p:cNvPr id="3" name="Content Placeholder 2"/>
          <p:cNvSpPr>
            <a:spLocks noGrp="1"/>
          </p:cNvSpPr>
          <p:nvPr>
            <p:ph idx="1"/>
          </p:nvPr>
        </p:nvSpPr>
        <p:spPr>
          <a:xfrm>
            <a:off x="677334" y="1885951"/>
            <a:ext cx="8596668" cy="4155412"/>
          </a:xfrm>
        </p:spPr>
        <p:txBody>
          <a:bodyPr>
            <a:normAutofit/>
          </a:bodyPr>
          <a:lstStyle/>
          <a:p>
            <a:r>
              <a:rPr lang="en-US" sz="2000" b="1" dirty="0"/>
              <a:t>Needs Assessment </a:t>
            </a:r>
            <a:endParaRPr lang="en-US" sz="2000" b="1" dirty="0" smtClean="0"/>
          </a:p>
          <a:p>
            <a:pPr lvl="1"/>
            <a:r>
              <a:rPr lang="en-US" sz="1800" dirty="0"/>
              <a:t>Stakeholders must understand the extent of substance use problems, the populations affected, gaps in services and supports, and services and systems that require quality improvements. This information will allow you to target and maximize resources. Identifying community and organizational strengths is equally important, as they provide a strong foundation upon which to build. This identification can strengthen discussion among ROSC partners, and provide a path for support in your implementation plan. Stakeholders should also examine policies and practices to assess their alignment with ROSC elements, in order to determine what changes are required to structure a functional ROSC. </a:t>
            </a:r>
            <a:endParaRPr lang="en-US" sz="1800" dirty="0" smtClean="0"/>
          </a:p>
          <a:p>
            <a:pPr marL="457200" lvl="1" indent="0">
              <a:buNone/>
            </a:pPr>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677334" y="6474503"/>
            <a:ext cx="2800767" cy="184666"/>
          </a:xfrm>
          <a:prstGeom prst="rect">
            <a:avLst/>
          </a:prstGeom>
        </p:spPr>
        <p:txBody>
          <a:bodyPr wrap="none">
            <a:spAutoFit/>
          </a:bodyPr>
          <a:lstStyle/>
          <a:p>
            <a:pPr lvl="0"/>
            <a:r>
              <a:rPr lang="en-US" sz="600" dirty="0">
                <a:solidFill>
                  <a:prstClr val="black"/>
                </a:solidFill>
              </a:rPr>
              <a:t>http://www.samhsa.gov/sites/default/files/rosc_resource_guide_book.pdf</a:t>
            </a:r>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49830" y="5204159"/>
            <a:ext cx="2065451" cy="1270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685633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6165" y="609600"/>
            <a:ext cx="8647837" cy="1320800"/>
          </a:xfrm>
        </p:spPr>
        <p:txBody>
          <a:bodyPr>
            <a:normAutofit fontScale="90000"/>
          </a:bodyPr>
          <a:lstStyle/>
          <a:p>
            <a:r>
              <a:rPr lang="en-US" dirty="0"/>
              <a:t>Characteristics of A Recovery Oriented System of Care (SAMHSA Resource Guide Book)</a:t>
            </a:r>
          </a:p>
        </p:txBody>
      </p:sp>
      <p:sp>
        <p:nvSpPr>
          <p:cNvPr id="3" name="Content Placeholder 2"/>
          <p:cNvSpPr>
            <a:spLocks noGrp="1"/>
          </p:cNvSpPr>
          <p:nvPr>
            <p:ph idx="1"/>
          </p:nvPr>
        </p:nvSpPr>
        <p:spPr>
          <a:xfrm>
            <a:off x="677334" y="1759226"/>
            <a:ext cx="8596668" cy="4282137"/>
          </a:xfrm>
        </p:spPr>
        <p:txBody>
          <a:bodyPr/>
          <a:lstStyle/>
          <a:p>
            <a:r>
              <a:rPr lang="en-US" sz="2000" b="1" dirty="0"/>
              <a:t>Capacity Building </a:t>
            </a:r>
          </a:p>
          <a:p>
            <a:pPr lvl="1"/>
            <a:r>
              <a:rPr lang="en-US" sz="1800" dirty="0"/>
              <a:t>Does your ROSC have capacity at all levels, the staff or volunteer level, the organizational level, the broader systems level? </a:t>
            </a:r>
          </a:p>
          <a:p>
            <a:pPr lvl="1"/>
            <a:r>
              <a:rPr lang="en-US" sz="1800" dirty="0"/>
              <a:t>Each systems element should reflect a comprehensive, person-centered, and individualized approach to service provision. It is understandable that all systems may not initially align with this operational philosophy, but it’s important to determine what your capacity needs are so that they can be addressed. In addition to workforce capacity, technology and other resources should be considered </a:t>
            </a:r>
          </a:p>
          <a:p>
            <a:pPr marL="0" indent="0">
              <a:buNone/>
            </a:pP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58827" y="4639296"/>
            <a:ext cx="2644407" cy="14746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5810647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287" y="609600"/>
            <a:ext cx="8667715" cy="1320800"/>
          </a:xfrm>
        </p:spPr>
        <p:txBody>
          <a:bodyPr>
            <a:normAutofit fontScale="90000"/>
          </a:bodyPr>
          <a:lstStyle/>
          <a:p>
            <a:r>
              <a:rPr lang="en-US" dirty="0"/>
              <a:t>Characteristics of A Recovery Oriented System of Care (SAMHSA Resource Guide Book)</a:t>
            </a:r>
          </a:p>
        </p:txBody>
      </p:sp>
      <p:sp>
        <p:nvSpPr>
          <p:cNvPr id="3" name="Content Placeholder 2"/>
          <p:cNvSpPr>
            <a:spLocks noGrp="1"/>
          </p:cNvSpPr>
          <p:nvPr>
            <p:ph idx="1"/>
          </p:nvPr>
        </p:nvSpPr>
        <p:spPr>
          <a:xfrm>
            <a:off x="677334" y="1987826"/>
            <a:ext cx="8596668" cy="4053536"/>
          </a:xfrm>
        </p:spPr>
        <p:txBody>
          <a:bodyPr>
            <a:normAutofit fontScale="92500"/>
          </a:bodyPr>
          <a:lstStyle/>
          <a:p>
            <a:r>
              <a:rPr lang="en-US" b="1" dirty="0" smtClean="0"/>
              <a:t>Strategic </a:t>
            </a:r>
            <a:r>
              <a:rPr lang="en-US" b="1" dirty="0"/>
              <a:t>Planning Process </a:t>
            </a:r>
            <a:endParaRPr lang="en-US" b="1" dirty="0" smtClean="0"/>
          </a:p>
          <a:p>
            <a:pPr lvl="1"/>
            <a:r>
              <a:rPr lang="en-US" dirty="0"/>
              <a:t>After you have assembled a planning team that represents stakeholder interests, articulated a vision, conducted a needs assessment, and constructed a capacity building plan, it’s time to develop a strategic plan including specific ROSC goals. A critical step at this juncture is, once again, to ensure sufficient community representation, inclusive of individuals in recovery, family members and other allies. </a:t>
            </a:r>
          </a:p>
          <a:p>
            <a:pPr lvl="1"/>
            <a:r>
              <a:rPr lang="en-US" dirty="0"/>
              <a:t>Following that, the planning team should be charged with identifying measureable objectives for each goal, as well as strategies to support achievement of each goal. Other tasks that should be completed in order to reinforce a strategic planning process are: </a:t>
            </a:r>
          </a:p>
          <a:p>
            <a:pPr lvl="2"/>
            <a:r>
              <a:rPr lang="en-US" dirty="0"/>
              <a:t>Developing action steps, </a:t>
            </a:r>
          </a:p>
          <a:p>
            <a:pPr lvl="2"/>
            <a:r>
              <a:rPr lang="en-US" dirty="0" smtClean="0"/>
              <a:t>Identifying </a:t>
            </a:r>
            <a:r>
              <a:rPr lang="en-US" dirty="0"/>
              <a:t>timelines and parties responsible for completing each strategy, </a:t>
            </a:r>
          </a:p>
          <a:p>
            <a:pPr lvl="2"/>
            <a:r>
              <a:rPr lang="en-US" dirty="0" smtClean="0"/>
              <a:t>Creating </a:t>
            </a:r>
            <a:r>
              <a:rPr lang="en-US" dirty="0"/>
              <a:t>a resource plan, and </a:t>
            </a:r>
          </a:p>
          <a:p>
            <a:pPr lvl="2"/>
            <a:r>
              <a:rPr lang="en-US" dirty="0" smtClean="0"/>
              <a:t>Documenting </a:t>
            </a:r>
            <a:r>
              <a:rPr lang="en-US" dirty="0"/>
              <a:t>the entire plan. </a:t>
            </a:r>
          </a:p>
          <a:p>
            <a:pPr lvl="2"/>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677334" y="6406487"/>
            <a:ext cx="2800767" cy="184666"/>
          </a:xfrm>
          <a:prstGeom prst="rect">
            <a:avLst/>
          </a:prstGeom>
        </p:spPr>
        <p:txBody>
          <a:bodyPr wrap="none">
            <a:spAutoFit/>
          </a:bodyPr>
          <a:lstStyle/>
          <a:p>
            <a:pPr lvl="0"/>
            <a:r>
              <a:rPr lang="en-US" sz="600" dirty="0">
                <a:solidFill>
                  <a:prstClr val="black"/>
                </a:solidFill>
              </a:rPr>
              <a:t>http://www.samhsa.gov/sites/default/files/rosc_resource_guide_book.pdf</a:t>
            </a:r>
          </a:p>
        </p:txBody>
      </p:sp>
    </p:spTree>
    <p:extLst>
      <p:ext uri="{BB962C8B-B14F-4D97-AF65-F5344CB8AC3E}">
        <p14:creationId xmlns:p14="http://schemas.microsoft.com/office/powerpoint/2010/main" val="399545636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287" y="609600"/>
            <a:ext cx="8667715" cy="1320800"/>
          </a:xfrm>
        </p:spPr>
        <p:txBody>
          <a:bodyPr>
            <a:normAutofit fontScale="90000"/>
          </a:bodyPr>
          <a:lstStyle/>
          <a:p>
            <a:r>
              <a:rPr lang="en-US" dirty="0"/>
              <a:t>Characteristics of A Recovery Oriented System of Care (SAMHSA Resource Guide Book)</a:t>
            </a:r>
          </a:p>
        </p:txBody>
      </p:sp>
      <p:sp>
        <p:nvSpPr>
          <p:cNvPr id="3" name="Content Placeholder 2"/>
          <p:cNvSpPr>
            <a:spLocks noGrp="1"/>
          </p:cNvSpPr>
          <p:nvPr>
            <p:ph idx="1"/>
          </p:nvPr>
        </p:nvSpPr>
        <p:spPr>
          <a:xfrm>
            <a:off x="677334" y="1971675"/>
            <a:ext cx="8596668" cy="4069687"/>
          </a:xfrm>
        </p:spPr>
        <p:txBody>
          <a:bodyPr>
            <a:normAutofit/>
          </a:bodyPr>
          <a:lstStyle/>
          <a:p>
            <a:r>
              <a:rPr lang="en-US" b="1" dirty="0"/>
              <a:t>Implementation </a:t>
            </a:r>
            <a:endParaRPr lang="en-US" b="1" dirty="0" smtClean="0"/>
          </a:p>
          <a:p>
            <a:pPr lvl="1"/>
            <a:r>
              <a:rPr lang="en-US" dirty="0"/>
              <a:t>Engagement of the community at large, as well as individuals in recovery, their families, and other allied members, will strengthen efforts to identify and garner resources for a ROSC. Implementation of ROSC will require changes to a number of institutional practices and processes. Trying to affect change in multiple levels of systems that interact with other multiple levels of systems can be overwhelming. You may initially focus on workforce development, financing, policy enhancement, technology changes to support data tracking and billing, or one of many other topics that will come into play when putting your plan into practice. Due to the complexity and challenges inherent in a major systems change, it may be wise to implement ROSC incrementally. </a:t>
            </a:r>
            <a:endParaRPr lang="en-US" dirty="0" smtClean="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Rectangle 4"/>
          <p:cNvSpPr/>
          <p:nvPr/>
        </p:nvSpPr>
        <p:spPr>
          <a:xfrm>
            <a:off x="677334" y="6522629"/>
            <a:ext cx="2800767" cy="184666"/>
          </a:xfrm>
          <a:prstGeom prst="rect">
            <a:avLst/>
          </a:prstGeom>
        </p:spPr>
        <p:txBody>
          <a:bodyPr wrap="none">
            <a:spAutoFit/>
          </a:bodyPr>
          <a:lstStyle/>
          <a:p>
            <a:pPr lvl="0"/>
            <a:r>
              <a:rPr lang="en-US" sz="600" dirty="0">
                <a:solidFill>
                  <a:prstClr val="black"/>
                </a:solidFill>
              </a:rPr>
              <a:t>http://www.samhsa.gov/sites/default/files/rosc_resource_guide_book.pdf</a:t>
            </a: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2208" y="4734602"/>
            <a:ext cx="2183296" cy="1637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922567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6226" y="609600"/>
            <a:ext cx="8657776" cy="1320800"/>
          </a:xfrm>
        </p:spPr>
        <p:txBody>
          <a:bodyPr>
            <a:normAutofit fontScale="90000"/>
          </a:bodyPr>
          <a:lstStyle/>
          <a:p>
            <a:r>
              <a:rPr lang="en-US" dirty="0"/>
              <a:t>Characteristics of A Recovery Oriented System of Care (SAMHSA Resource Guide Book)</a:t>
            </a:r>
          </a:p>
        </p:txBody>
      </p:sp>
      <p:sp>
        <p:nvSpPr>
          <p:cNvPr id="3" name="Content Placeholder 2"/>
          <p:cNvSpPr>
            <a:spLocks noGrp="1"/>
          </p:cNvSpPr>
          <p:nvPr>
            <p:ph idx="1"/>
          </p:nvPr>
        </p:nvSpPr>
        <p:spPr/>
        <p:txBody>
          <a:bodyPr/>
          <a:lstStyle/>
          <a:p>
            <a:r>
              <a:rPr lang="en-US" sz="2000" b="1" dirty="0"/>
              <a:t>Evaluation</a:t>
            </a:r>
          </a:p>
          <a:p>
            <a:pPr lvl="1"/>
            <a:r>
              <a:rPr lang="en-US" sz="1800" dirty="0"/>
              <a:t>It can promote sustainability of effective policies, programs, and practices. It can inform funding decisions, guide clinicians and other service providers when they are working with patients, assist in patient decision making, and educate peers. Evaluation approaches typically look at the processes as well as the outcomes, ranging from short- to long-term goals and objectives. </a:t>
            </a:r>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1267" y="4127223"/>
            <a:ext cx="3140767" cy="2355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632845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Resources</a:t>
            </a:r>
            <a:endParaRPr lang="en-US" dirty="0"/>
          </a:p>
        </p:txBody>
      </p:sp>
      <p:sp>
        <p:nvSpPr>
          <p:cNvPr id="6" name="Subtitle 5"/>
          <p:cNvSpPr>
            <a:spLocks noGrp="1"/>
          </p:cNvSpPr>
          <p:nvPr>
            <p:ph type="subTitle" idx="1"/>
          </p:nvPr>
        </p:nvSpPr>
        <p:spPr/>
        <p:txBody>
          <a:bodyPr/>
          <a:lstStyle/>
          <a:p>
            <a:r>
              <a:rPr lang="en-US" dirty="0" smtClean="0"/>
              <a:t>Resources, Insurance, and Health Maintenance Options</a:t>
            </a:r>
          </a:p>
          <a:p>
            <a:r>
              <a:rPr lang="en-US" dirty="0" smtClean="0"/>
              <a:t>Core Competency 2</a:t>
            </a: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143563790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 Examples	</a:t>
            </a:r>
            <a:endParaRPr lang="en-US" dirty="0"/>
          </a:p>
        </p:txBody>
      </p:sp>
      <p:sp>
        <p:nvSpPr>
          <p:cNvPr id="3" name="Content Placeholder 2"/>
          <p:cNvSpPr>
            <a:spLocks noGrp="1"/>
          </p:cNvSpPr>
          <p:nvPr>
            <p:ph idx="1"/>
          </p:nvPr>
        </p:nvSpPr>
        <p:spPr>
          <a:xfrm>
            <a:off x="677334" y="1713297"/>
            <a:ext cx="8596668" cy="4328065"/>
          </a:xfrm>
        </p:spPr>
        <p:txBody>
          <a:bodyPr>
            <a:normAutofit/>
          </a:bodyPr>
          <a:lstStyle/>
          <a:p>
            <a:r>
              <a:rPr lang="en-US" dirty="0" smtClean="0"/>
              <a:t>Family Support Services </a:t>
            </a:r>
          </a:p>
          <a:p>
            <a:pPr lvl="1"/>
            <a:r>
              <a:rPr lang="en-US" dirty="0"/>
              <a:t>The Division of Family Support is responsible for administering the Supplemental Nutrition Assistance Program (SNAP), the Kentucky Transitional Assistance Program (K-TAP), Kentucky Works Program (KWP), Family Alternatives Diversion (FAD) Program, and the Medicaid programs.  </a:t>
            </a:r>
            <a:endParaRPr lang="en-US" dirty="0" smtClean="0"/>
          </a:p>
          <a:p>
            <a:r>
              <a:rPr lang="en-US" dirty="0" smtClean="0"/>
              <a:t>Social Services and benefit programs</a:t>
            </a:r>
          </a:p>
          <a:p>
            <a:pPr lvl="1"/>
            <a:r>
              <a:rPr lang="en-US" dirty="0" smtClean="0"/>
              <a:t>KCHIP - </a:t>
            </a:r>
            <a:r>
              <a:rPr lang="en-US" dirty="0"/>
              <a:t>The Kentucky Children's Health Insurance Program (KCHIP) is free or low-cost health insurance for children younger than 19 without health insurance. Children in families with incomes less than 213 percent of the federal poverty level are eligible</a:t>
            </a:r>
            <a:r>
              <a:rPr lang="en-US" dirty="0" smtClean="0"/>
              <a:t>.</a:t>
            </a:r>
          </a:p>
          <a:p>
            <a:pPr lvl="1"/>
            <a:r>
              <a:rPr lang="en-US" dirty="0"/>
              <a:t>LIHEAP is a federally-funded program to help eligible low income households meet their home heating and/or cooling needs</a:t>
            </a:r>
            <a:r>
              <a:rPr lang="en-US" dirty="0" smtClean="0"/>
              <a:t>.</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5" name="Picture 4"/>
          <p:cNvPicPr>
            <a:picLocks noChangeAspect="1"/>
          </p:cNvPicPr>
          <p:nvPr/>
        </p:nvPicPr>
        <p:blipFill>
          <a:blip r:embed="rId3"/>
          <a:stretch>
            <a:fillRect/>
          </a:stretch>
        </p:blipFill>
        <p:spPr>
          <a:xfrm>
            <a:off x="6291312" y="84772"/>
            <a:ext cx="2362200" cy="1933575"/>
          </a:xfrm>
          <a:prstGeom prst="rect">
            <a:avLst/>
          </a:prstGeom>
        </p:spPr>
      </p:pic>
    </p:spTree>
    <p:extLst>
      <p:ext uri="{BB962C8B-B14F-4D97-AF65-F5344CB8AC3E}">
        <p14:creationId xmlns:p14="http://schemas.microsoft.com/office/powerpoint/2010/main" val="205979263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 Examples	</a:t>
            </a:r>
          </a:p>
        </p:txBody>
      </p:sp>
      <p:sp>
        <p:nvSpPr>
          <p:cNvPr id="3" name="Content Placeholder 2"/>
          <p:cNvSpPr>
            <a:spLocks noGrp="1"/>
          </p:cNvSpPr>
          <p:nvPr>
            <p:ph idx="1"/>
          </p:nvPr>
        </p:nvSpPr>
        <p:spPr>
          <a:xfrm>
            <a:off x="677334" y="1714501"/>
            <a:ext cx="8596668" cy="4326862"/>
          </a:xfrm>
        </p:spPr>
        <p:txBody>
          <a:bodyPr/>
          <a:lstStyle/>
          <a:p>
            <a:r>
              <a:rPr lang="en-US" dirty="0"/>
              <a:t>Heath Insurance Coverage – KYNECT</a:t>
            </a:r>
          </a:p>
          <a:p>
            <a:pPr lvl="1"/>
            <a:r>
              <a:rPr lang="en-US" dirty="0"/>
              <a:t>KYNECT is a health benefit exchange. It is an organized marketplace for individuals and employees of small businesses to shop for health insurance based on price and quality. Federal law requires each state to have an online health insurance marketplace to ensure that all Americans have access to quality healthcare.</a:t>
            </a:r>
          </a:p>
          <a:p>
            <a:r>
              <a:rPr lang="en-US" dirty="0"/>
              <a:t>Recovery Houses</a:t>
            </a:r>
          </a:p>
          <a:p>
            <a:pPr lvl="1"/>
            <a:r>
              <a:rPr lang="en-US" dirty="0"/>
              <a:t>Homes where people recovering from drug and alcohol addiction can live together in a support-filled “family” environment. The homes provide a safe and structured place to live while nurturing and strengthening a new sober lifestyle.</a:t>
            </a:r>
          </a:p>
          <a:p>
            <a:pPr marL="0" indent="0">
              <a:buNone/>
            </a:pP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0136" y="4500563"/>
            <a:ext cx="2947113" cy="15001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0287" y="4500563"/>
            <a:ext cx="1747838" cy="1699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36536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 Examples</a:t>
            </a:r>
            <a:endParaRPr lang="en-US" dirty="0"/>
          </a:p>
        </p:txBody>
      </p:sp>
      <p:sp>
        <p:nvSpPr>
          <p:cNvPr id="3" name="Content Placeholder 2"/>
          <p:cNvSpPr>
            <a:spLocks noGrp="1"/>
          </p:cNvSpPr>
          <p:nvPr>
            <p:ph idx="1"/>
          </p:nvPr>
        </p:nvSpPr>
        <p:spPr>
          <a:xfrm>
            <a:off x="717090" y="1665171"/>
            <a:ext cx="8596668" cy="4376191"/>
          </a:xfrm>
        </p:spPr>
        <p:txBody>
          <a:bodyPr>
            <a:normAutofit fontScale="85000" lnSpcReduction="10000"/>
          </a:bodyPr>
          <a:lstStyle/>
          <a:p>
            <a:r>
              <a:rPr lang="en-US" dirty="0"/>
              <a:t>Tobacco Cessation</a:t>
            </a:r>
          </a:p>
          <a:p>
            <a:pPr lvl="1"/>
            <a:r>
              <a:rPr lang="en-US" dirty="0"/>
              <a:t>The process of discontinuing tobacco smoking. </a:t>
            </a:r>
          </a:p>
          <a:p>
            <a:r>
              <a:rPr lang="en-US" dirty="0"/>
              <a:t>Alcoholics Anonymous</a:t>
            </a:r>
          </a:p>
          <a:p>
            <a:pPr lvl="1"/>
            <a:r>
              <a:rPr lang="en-US" dirty="0"/>
              <a:t>An international fellowship of men and women who have had a drinking problem. It is nonprofessional, self-supporting, multiracial, apolitical, and available almost everywhere. There are no age or education requirements. Membership is open to anyone who wants to do something about his or her drinking problem.</a:t>
            </a:r>
          </a:p>
          <a:p>
            <a:r>
              <a:rPr lang="en-US" dirty="0"/>
              <a:t>Narcotics Anonymous</a:t>
            </a:r>
          </a:p>
          <a:p>
            <a:pPr lvl="1"/>
            <a:r>
              <a:rPr lang="en-US" dirty="0"/>
              <a:t>A nonprofit fellowship or society of men and women for whom drugs had become a major problem</a:t>
            </a:r>
          </a:p>
          <a:p>
            <a:r>
              <a:rPr lang="en-US" dirty="0"/>
              <a:t>Cocaine Anonymous</a:t>
            </a:r>
          </a:p>
          <a:p>
            <a:pPr lvl="1"/>
            <a:r>
              <a:rPr lang="en-US" dirty="0"/>
              <a:t>A fellowship of men and women who share their experience, strength and hope with each other that they may solve their common problem and help others to recover from their addiction</a:t>
            </a:r>
          </a:p>
          <a:p>
            <a:r>
              <a:rPr lang="en-US" dirty="0"/>
              <a:t>Doubt Trouble Recovery Groups</a:t>
            </a:r>
          </a:p>
          <a:p>
            <a:pPr lvl="1"/>
            <a:r>
              <a:rPr lang="en-US" dirty="0"/>
              <a:t>DTR is designed to meet the needs of the dually diagnosed, and is clearly for those having addictive substance problems as well as having been diagnosed with a psychiatric disorders.</a:t>
            </a:r>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6441" y="192156"/>
            <a:ext cx="1586326" cy="23765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807335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Small Group Activity</a:t>
            </a:r>
            <a:endParaRPr lang="en-US" dirty="0"/>
          </a:p>
        </p:txBody>
      </p:sp>
      <p:sp>
        <p:nvSpPr>
          <p:cNvPr id="3" name="Content Placeholder 2"/>
          <p:cNvSpPr>
            <a:spLocks noGrp="1"/>
          </p:cNvSpPr>
          <p:nvPr>
            <p:ph idx="1"/>
          </p:nvPr>
        </p:nvSpPr>
        <p:spPr>
          <a:xfrm>
            <a:off x="677334" y="1520793"/>
            <a:ext cx="8596668" cy="4520570"/>
          </a:xfrm>
        </p:spPr>
        <p:txBody>
          <a:bodyPr>
            <a:normAutofit fontScale="92500" lnSpcReduction="20000"/>
          </a:bodyPr>
          <a:lstStyle/>
          <a:p>
            <a:r>
              <a:rPr lang="en-US" sz="2400" dirty="0" smtClean="0"/>
              <a:t>At your table, discuss the following resource examples. Explain how Targeted Case Managers can assist individuals in accessing these resources:</a:t>
            </a:r>
          </a:p>
          <a:p>
            <a:endParaRPr lang="en-US" dirty="0"/>
          </a:p>
          <a:p>
            <a:r>
              <a:rPr lang="en-US" dirty="0" smtClean="0"/>
              <a:t>Family </a:t>
            </a:r>
            <a:r>
              <a:rPr lang="en-US" dirty="0"/>
              <a:t>Support Services </a:t>
            </a:r>
          </a:p>
          <a:p>
            <a:r>
              <a:rPr lang="en-US" dirty="0"/>
              <a:t>Social Services and benefit programs</a:t>
            </a:r>
          </a:p>
          <a:p>
            <a:r>
              <a:rPr lang="en-US" dirty="0" smtClean="0"/>
              <a:t>Health </a:t>
            </a:r>
            <a:r>
              <a:rPr lang="en-US" dirty="0"/>
              <a:t>Insurance Coverage – KYNECT</a:t>
            </a:r>
          </a:p>
          <a:p>
            <a:r>
              <a:rPr lang="en-US" dirty="0" smtClean="0"/>
              <a:t>Recovery </a:t>
            </a:r>
            <a:r>
              <a:rPr lang="en-US" dirty="0"/>
              <a:t>Houses</a:t>
            </a:r>
          </a:p>
          <a:p>
            <a:r>
              <a:rPr lang="en-US" dirty="0"/>
              <a:t>Tobacco </a:t>
            </a:r>
            <a:r>
              <a:rPr lang="en-US" dirty="0" smtClean="0"/>
              <a:t>Cessation</a:t>
            </a:r>
          </a:p>
          <a:p>
            <a:r>
              <a:rPr lang="en-US" dirty="0" smtClean="0"/>
              <a:t>Alcoholics </a:t>
            </a:r>
            <a:r>
              <a:rPr lang="en-US" dirty="0"/>
              <a:t>Anonymous</a:t>
            </a:r>
          </a:p>
          <a:p>
            <a:r>
              <a:rPr lang="en-US" dirty="0" smtClean="0"/>
              <a:t>Narcotics </a:t>
            </a:r>
            <a:r>
              <a:rPr lang="en-US" dirty="0"/>
              <a:t>Anonymous</a:t>
            </a:r>
          </a:p>
          <a:p>
            <a:r>
              <a:rPr lang="en-US" dirty="0" smtClean="0"/>
              <a:t>Cocaine </a:t>
            </a:r>
            <a:r>
              <a:rPr lang="en-US" dirty="0"/>
              <a:t>Anonymous</a:t>
            </a:r>
          </a:p>
          <a:p>
            <a:r>
              <a:rPr lang="en-US" dirty="0" smtClean="0"/>
              <a:t>Doubt </a:t>
            </a:r>
            <a:r>
              <a:rPr lang="en-US" dirty="0"/>
              <a:t>Trouble Recovery Groups</a:t>
            </a:r>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6" name="Picture 5"/>
          <p:cNvPicPr>
            <a:picLocks noChangeAspect="1"/>
          </p:cNvPicPr>
          <p:nvPr/>
        </p:nvPicPr>
        <p:blipFill>
          <a:blip r:embed="rId3"/>
          <a:stretch>
            <a:fillRect/>
          </a:stretch>
        </p:blipFill>
        <p:spPr>
          <a:xfrm>
            <a:off x="6217969" y="2626944"/>
            <a:ext cx="2143125" cy="2143125"/>
          </a:xfrm>
          <a:prstGeom prst="rect">
            <a:avLst/>
          </a:prstGeom>
        </p:spPr>
      </p:pic>
    </p:spTree>
    <p:extLst>
      <p:ext uri="{BB962C8B-B14F-4D97-AF65-F5344CB8AC3E}">
        <p14:creationId xmlns:p14="http://schemas.microsoft.com/office/powerpoint/2010/main" val="8021488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1026" name="Picture 2"/>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3090041" y="609457"/>
            <a:ext cx="3720663" cy="5138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6756506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12 Steps to Recovery (AA)</a:t>
            </a:r>
            <a:endParaRPr lang="en-US" dirty="0"/>
          </a:p>
        </p:txBody>
      </p:sp>
      <p:sp>
        <p:nvSpPr>
          <p:cNvPr id="3" name="Content Placeholder 2"/>
          <p:cNvSpPr>
            <a:spLocks noGrp="1"/>
          </p:cNvSpPr>
          <p:nvPr>
            <p:ph idx="1"/>
          </p:nvPr>
        </p:nvSpPr>
        <p:spPr>
          <a:xfrm>
            <a:off x="677334" y="1674797"/>
            <a:ext cx="8596668" cy="4366566"/>
          </a:xfrm>
        </p:spPr>
        <p:txBody>
          <a:bodyPr>
            <a:normAutofit fontScale="62500" lnSpcReduction="20000"/>
          </a:bodyPr>
          <a:lstStyle/>
          <a:p>
            <a:pPr>
              <a:buFont typeface="+mj-lt"/>
              <a:buAutoNum type="arabicPeriod"/>
            </a:pPr>
            <a:r>
              <a:rPr lang="en-US" sz="2200" dirty="0"/>
              <a:t>We admitted we were powerless over alcohol - that our lives had become </a:t>
            </a:r>
            <a:r>
              <a:rPr lang="en-US" sz="2200" dirty="0" smtClean="0"/>
              <a:t>unmanageable.</a:t>
            </a:r>
            <a:endParaRPr lang="en-US" sz="2200" dirty="0"/>
          </a:p>
          <a:p>
            <a:pPr>
              <a:buFont typeface="+mj-lt"/>
              <a:buAutoNum type="arabicPeriod"/>
            </a:pPr>
            <a:r>
              <a:rPr lang="en-US" sz="2200" dirty="0" smtClean="0"/>
              <a:t>Came </a:t>
            </a:r>
            <a:r>
              <a:rPr lang="en-US" sz="2200" dirty="0"/>
              <a:t>to believe that a Power greater than ourselves could restore us to </a:t>
            </a:r>
            <a:r>
              <a:rPr lang="en-US" sz="2200" dirty="0" smtClean="0"/>
              <a:t>sanity.</a:t>
            </a:r>
          </a:p>
          <a:p>
            <a:pPr>
              <a:buFont typeface="+mj-lt"/>
              <a:buAutoNum type="arabicPeriod"/>
            </a:pPr>
            <a:r>
              <a:rPr lang="en-US" sz="2200" dirty="0" smtClean="0"/>
              <a:t>Made </a:t>
            </a:r>
            <a:r>
              <a:rPr lang="en-US" sz="2200" dirty="0"/>
              <a:t>a decision to turn our will and our lives over to the care of God as we understood Him.</a:t>
            </a:r>
          </a:p>
          <a:p>
            <a:pPr>
              <a:buFont typeface="+mj-lt"/>
              <a:buAutoNum type="arabicPeriod"/>
            </a:pPr>
            <a:r>
              <a:rPr lang="en-US" sz="2200" dirty="0" smtClean="0"/>
              <a:t>Made </a:t>
            </a:r>
            <a:r>
              <a:rPr lang="en-US" sz="2200" dirty="0"/>
              <a:t>a searching and fearless moral inventory of ourselves.</a:t>
            </a:r>
          </a:p>
          <a:p>
            <a:pPr>
              <a:buFont typeface="+mj-lt"/>
              <a:buAutoNum type="arabicPeriod"/>
            </a:pPr>
            <a:r>
              <a:rPr lang="en-US" sz="2200" dirty="0" smtClean="0"/>
              <a:t>Admitted </a:t>
            </a:r>
            <a:r>
              <a:rPr lang="en-US" sz="2200" dirty="0"/>
              <a:t>to God, to ourselves and to another human being the exact nature of our wrongs.</a:t>
            </a:r>
          </a:p>
          <a:p>
            <a:pPr>
              <a:buFont typeface="+mj-lt"/>
              <a:buAutoNum type="arabicPeriod"/>
            </a:pPr>
            <a:r>
              <a:rPr lang="en-US" sz="2200" dirty="0" smtClean="0"/>
              <a:t>Were </a:t>
            </a:r>
            <a:r>
              <a:rPr lang="en-US" sz="2200" dirty="0"/>
              <a:t>entirely ready to have God remove all these defects of character.</a:t>
            </a:r>
          </a:p>
          <a:p>
            <a:pPr>
              <a:buFont typeface="+mj-lt"/>
              <a:buAutoNum type="arabicPeriod"/>
            </a:pPr>
            <a:r>
              <a:rPr lang="en-US" sz="2200" dirty="0" smtClean="0"/>
              <a:t>Humbly </a:t>
            </a:r>
            <a:r>
              <a:rPr lang="en-US" sz="2200" dirty="0"/>
              <a:t>asked Him to remove our shortcomings.</a:t>
            </a:r>
          </a:p>
          <a:p>
            <a:pPr>
              <a:buFont typeface="+mj-lt"/>
              <a:buAutoNum type="arabicPeriod"/>
            </a:pPr>
            <a:r>
              <a:rPr lang="en-US" sz="2200" dirty="0" smtClean="0"/>
              <a:t>Made </a:t>
            </a:r>
            <a:r>
              <a:rPr lang="en-US" sz="2200" dirty="0"/>
              <a:t>a list of all persons we had harmed, and became willing to make amends to them all.</a:t>
            </a:r>
          </a:p>
          <a:p>
            <a:pPr>
              <a:buFont typeface="+mj-lt"/>
              <a:buAutoNum type="arabicPeriod"/>
            </a:pPr>
            <a:r>
              <a:rPr lang="en-US" sz="2200" dirty="0" smtClean="0"/>
              <a:t>Made </a:t>
            </a:r>
            <a:r>
              <a:rPr lang="en-US" sz="2200" dirty="0"/>
              <a:t>direct amends to such people wherever possible, except when to do so would injure them or others.</a:t>
            </a:r>
          </a:p>
          <a:p>
            <a:pPr>
              <a:buFont typeface="+mj-lt"/>
              <a:buAutoNum type="arabicPeriod"/>
            </a:pPr>
            <a:r>
              <a:rPr lang="en-US" sz="2200" dirty="0" smtClean="0"/>
              <a:t>Continued </a:t>
            </a:r>
            <a:r>
              <a:rPr lang="en-US" sz="2200" dirty="0"/>
              <a:t>to take personal inventory and when we were wrong promptly admitted it.</a:t>
            </a:r>
          </a:p>
          <a:p>
            <a:pPr>
              <a:buFont typeface="+mj-lt"/>
              <a:buAutoNum type="arabicPeriod"/>
            </a:pPr>
            <a:r>
              <a:rPr lang="en-US" sz="2200" dirty="0" smtClean="0"/>
              <a:t>Sought </a:t>
            </a:r>
            <a:r>
              <a:rPr lang="en-US" sz="2200" dirty="0"/>
              <a:t>through prayer and meditation to improve our conscious contact with God as we understood Him, praying only for knowledge of His will for us and the power to carry that out.</a:t>
            </a:r>
          </a:p>
          <a:p>
            <a:pPr>
              <a:buFont typeface="+mj-lt"/>
              <a:buAutoNum type="arabicPeriod"/>
            </a:pPr>
            <a:r>
              <a:rPr lang="en-US" sz="2200" dirty="0" smtClean="0"/>
              <a:t>Having </a:t>
            </a:r>
            <a:r>
              <a:rPr lang="en-US" sz="2200" dirty="0"/>
              <a:t>had a spiritual awakening as the result of these steps, we tried to carry this message to alcoholics and to practice these principles in all our affairs.</a:t>
            </a:r>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5" name="Picture 4"/>
          <p:cNvPicPr>
            <a:picLocks noChangeAspect="1"/>
          </p:cNvPicPr>
          <p:nvPr/>
        </p:nvPicPr>
        <p:blipFill>
          <a:blip r:embed="rId3"/>
          <a:stretch>
            <a:fillRect/>
          </a:stretch>
        </p:blipFill>
        <p:spPr>
          <a:xfrm>
            <a:off x="6833936" y="279132"/>
            <a:ext cx="2209059" cy="1237073"/>
          </a:xfrm>
          <a:prstGeom prst="rect">
            <a:avLst/>
          </a:prstGeom>
        </p:spPr>
      </p:pic>
    </p:spTree>
    <p:extLst>
      <p:ext uri="{BB962C8B-B14F-4D97-AF65-F5344CB8AC3E}">
        <p14:creationId xmlns:p14="http://schemas.microsoft.com/office/powerpoint/2010/main" val="428215235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lgn="ctr">
              <a:buNone/>
            </a:pPr>
            <a:r>
              <a:rPr lang="en-US" sz="2800" dirty="0" smtClean="0"/>
              <a:t>You have a copy of a Substance Abuse in Brief Fact Sheet in your folder. </a:t>
            </a:r>
          </a:p>
          <a:p>
            <a:pPr marL="0" indent="0" algn="ctr">
              <a:buNone/>
            </a:pPr>
            <a:endParaRPr lang="en-US" sz="2800" dirty="0"/>
          </a:p>
          <a:p>
            <a:pPr marL="0" indent="0" algn="ctr">
              <a:buNone/>
            </a:pPr>
            <a:r>
              <a:rPr lang="en-US" sz="2800" dirty="0" smtClean="0"/>
              <a:t>A copy of the 12 Steps to Recovery is also in your folder. </a:t>
            </a:r>
            <a:endParaRPr lang="en-US" sz="2800"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163784031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is the Mental Health Parity and Addiction Equity Act and why is it important?</a:t>
            </a:r>
            <a:endParaRPr lang="en-US" dirty="0"/>
          </a:p>
        </p:txBody>
      </p:sp>
      <p:sp>
        <p:nvSpPr>
          <p:cNvPr id="3" name="Content Placeholder 2"/>
          <p:cNvSpPr>
            <a:spLocks noGrp="1"/>
          </p:cNvSpPr>
          <p:nvPr>
            <p:ph idx="1"/>
          </p:nvPr>
        </p:nvSpPr>
        <p:spPr/>
        <p:txBody>
          <a:bodyPr>
            <a:normAutofit/>
          </a:bodyPr>
          <a:lstStyle/>
          <a:p>
            <a:r>
              <a:rPr lang="en-US" sz="2400" dirty="0"/>
              <a:t>“The Mental Health Parity and Addiction Equity Act (MHPAEA) of 2008 requires health insurers and group health plans to provide the same level of benefits for mental and/or substance use treatment and services that they do for medical/surgical care. The Affordable Care Act further expands the MHPAEA’s requirements by ensuring that qualified plans offered on the Health Insurance Marketplace cover many behavioral health treatments and services.” </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306410813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Mental Health Parity and Addiction Equity Act (MHPAEA)</a:t>
            </a:r>
            <a:br>
              <a:rPr lang="en-US" dirty="0"/>
            </a:br>
            <a:endParaRPr lang="en-US" dirty="0"/>
          </a:p>
        </p:txBody>
      </p:sp>
      <p:sp>
        <p:nvSpPr>
          <p:cNvPr id="3" name="Content Placeholder 2"/>
          <p:cNvSpPr>
            <a:spLocks noGrp="1"/>
          </p:cNvSpPr>
          <p:nvPr>
            <p:ph idx="1"/>
          </p:nvPr>
        </p:nvSpPr>
        <p:spPr>
          <a:xfrm>
            <a:off x="677334" y="1930401"/>
            <a:ext cx="8596668" cy="4110962"/>
          </a:xfrm>
        </p:spPr>
        <p:txBody>
          <a:bodyPr/>
          <a:lstStyle/>
          <a:p>
            <a:r>
              <a:rPr lang="en-US" dirty="0"/>
              <a:t>MHPAEA requires many insurance plans that cover mental health or substance use disorders to offer coverage for those services that is no more restrictive than the coverage for medical or surgical conditions. This requirement applies to:</a:t>
            </a:r>
          </a:p>
          <a:p>
            <a:pPr lvl="1"/>
            <a:r>
              <a:rPr lang="en-US" dirty="0"/>
              <a:t>Copays, coinsurance, and out-of-pocket maximums </a:t>
            </a:r>
          </a:p>
          <a:p>
            <a:pPr lvl="1"/>
            <a:r>
              <a:rPr lang="en-US" dirty="0"/>
              <a:t>Limitations on services utilization, such as limits on the number of inpatient days or outpatient visits that are covered </a:t>
            </a:r>
          </a:p>
          <a:p>
            <a:pPr lvl="1"/>
            <a:r>
              <a:rPr lang="en-US" dirty="0"/>
              <a:t>The use of care management tools </a:t>
            </a:r>
          </a:p>
          <a:p>
            <a:pPr lvl="1"/>
            <a:r>
              <a:rPr lang="en-US" dirty="0"/>
              <a:t>Coverage for out-of-network providers </a:t>
            </a:r>
          </a:p>
          <a:p>
            <a:pPr lvl="1"/>
            <a:r>
              <a:rPr lang="en-US" dirty="0"/>
              <a:t>Criteria for medical necessity determinations</a:t>
            </a:r>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406271774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en-US" dirty="0" smtClean="0"/>
              <a:t>Important Regulations</a:t>
            </a:r>
            <a:endParaRPr lang="en-US" dirty="0"/>
          </a:p>
        </p:txBody>
      </p:sp>
      <p:sp>
        <p:nvSpPr>
          <p:cNvPr id="8" name="Subtitle 7"/>
          <p:cNvSpPr>
            <a:spLocks noGrp="1"/>
          </p:cNvSpPr>
          <p:nvPr>
            <p:ph type="subTitle" idx="1"/>
          </p:nvPr>
        </p:nvSpPr>
        <p:spPr/>
        <p:txBody>
          <a:bodyPr/>
          <a:lstStyle/>
          <a:p>
            <a:r>
              <a:rPr lang="en-US" dirty="0" smtClean="0"/>
              <a:t>Core Competency 4</a:t>
            </a: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321252159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AODE mean according to the </a:t>
            </a:r>
            <a:r>
              <a:rPr lang="en-US" dirty="0" err="1" smtClean="0"/>
              <a:t>Regs</a:t>
            </a:r>
            <a:r>
              <a:rPr lang="en-US" dirty="0" smtClean="0"/>
              <a:t>?</a:t>
            </a:r>
            <a:endParaRPr lang="en-US" dirty="0"/>
          </a:p>
        </p:txBody>
      </p:sp>
      <p:sp>
        <p:nvSpPr>
          <p:cNvPr id="3" name="Content Placeholder 2"/>
          <p:cNvSpPr>
            <a:spLocks noGrp="1"/>
          </p:cNvSpPr>
          <p:nvPr>
            <p:ph idx="1"/>
          </p:nvPr>
        </p:nvSpPr>
        <p:spPr/>
        <p:txBody>
          <a:bodyPr/>
          <a:lstStyle/>
          <a:p>
            <a:pPr marL="0" indent="0">
              <a:buNone/>
            </a:pPr>
            <a:endParaRPr lang="en-US" dirty="0"/>
          </a:p>
          <a:p>
            <a:r>
              <a:rPr lang="en-US" sz="2400" dirty="0"/>
              <a:t>"AODE" means a nonmedical and nonhospital based alcohol and other drug abuse treatment entity owned by an individual or agency which operates one (1) or more of the following programs: detoxification, residential, family residential, residential transitional living, outpatient, or intensive outpatient.</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283699373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b="1" dirty="0"/>
              <a:t>908 KAR </a:t>
            </a:r>
            <a:r>
              <a:rPr lang="en-US" sz="2800" b="1" dirty="0" smtClean="0"/>
              <a:t>1:370 </a:t>
            </a:r>
            <a:r>
              <a:rPr lang="en-US" sz="2400" b="1" dirty="0" smtClean="0"/>
              <a:t>– </a:t>
            </a:r>
            <a:r>
              <a:rPr lang="en-US" sz="2400" dirty="0"/>
              <a:t>Licensing procedures and standards for persons and agencies operating nonmedical - and nonhospital- based alcohol and other drug abuse treatment programs</a:t>
            </a:r>
          </a:p>
        </p:txBody>
      </p:sp>
      <p:sp>
        <p:nvSpPr>
          <p:cNvPr id="3" name="Content Placeholder 2"/>
          <p:cNvSpPr>
            <a:spLocks noGrp="1"/>
          </p:cNvSpPr>
          <p:nvPr>
            <p:ph idx="1"/>
          </p:nvPr>
        </p:nvSpPr>
        <p:spPr>
          <a:xfrm>
            <a:off x="677334" y="2395330"/>
            <a:ext cx="8596668" cy="3646031"/>
          </a:xfrm>
        </p:spPr>
        <p:txBody>
          <a:bodyPr>
            <a:normAutofit/>
          </a:bodyPr>
          <a:lstStyle/>
          <a:p>
            <a:pPr algn="ctr"/>
            <a:r>
              <a:rPr lang="en-US" sz="2800" b="1" dirty="0" smtClean="0"/>
              <a:t>Licensing </a:t>
            </a:r>
            <a:r>
              <a:rPr lang="en-US" sz="2800" b="1" dirty="0"/>
              <a:t>procedures and standards for persons and agencies operating nonmedical - and nonhospital- based alcohol and other drug abuse treatment programs</a:t>
            </a:r>
            <a:r>
              <a:rPr lang="en-US" sz="2800" b="1" dirty="0" smtClean="0"/>
              <a:t>.</a:t>
            </a:r>
          </a:p>
          <a:p>
            <a:pPr marL="0" indent="0" algn="ctr">
              <a:buNone/>
            </a:pPr>
            <a:endParaRPr lang="en-US" sz="2800" b="1" dirty="0"/>
          </a:p>
          <a:p>
            <a:pPr marL="0" indent="0" algn="ctr">
              <a:buNone/>
            </a:pPr>
            <a:r>
              <a:rPr lang="en-US" sz="2800" b="1" dirty="0" smtClean="0">
                <a:solidFill>
                  <a:srgbClr val="FF0000"/>
                </a:solidFill>
              </a:rPr>
              <a:t>A copy of this regulation is in your folder</a:t>
            </a:r>
            <a:endParaRPr lang="en-US" sz="2800" dirty="0">
              <a:solidFill>
                <a:srgbClr val="FF0000"/>
              </a:solidFill>
            </a:endParaRP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36458629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908 KAR 1:370</a:t>
            </a:r>
            <a:endParaRPr lang="en-US" dirty="0"/>
          </a:p>
        </p:txBody>
      </p:sp>
      <p:sp>
        <p:nvSpPr>
          <p:cNvPr id="3" name="Content Placeholder 2"/>
          <p:cNvSpPr>
            <a:spLocks noGrp="1"/>
          </p:cNvSpPr>
          <p:nvPr>
            <p:ph idx="1"/>
          </p:nvPr>
        </p:nvSpPr>
        <p:spPr>
          <a:xfrm>
            <a:off x="677334" y="1376624"/>
            <a:ext cx="8596668" cy="4702630"/>
          </a:xfrm>
        </p:spPr>
        <p:txBody>
          <a:bodyPr>
            <a:noAutofit/>
          </a:bodyPr>
          <a:lstStyle/>
          <a:p>
            <a:r>
              <a:rPr lang="en-US" sz="1100" dirty="0"/>
              <a:t>Section 1. </a:t>
            </a:r>
            <a:r>
              <a:rPr lang="en-US" sz="1100" dirty="0" smtClean="0"/>
              <a:t>Definitions</a:t>
            </a:r>
          </a:p>
          <a:p>
            <a:r>
              <a:rPr lang="en-US" sz="1100" dirty="0" smtClean="0"/>
              <a:t>Section </a:t>
            </a:r>
            <a:r>
              <a:rPr lang="en-US" sz="1100" dirty="0"/>
              <a:t>2. Licensing </a:t>
            </a:r>
            <a:r>
              <a:rPr lang="en-US" sz="1100" dirty="0" smtClean="0"/>
              <a:t>Requirements</a:t>
            </a:r>
          </a:p>
          <a:p>
            <a:r>
              <a:rPr lang="en-US" sz="1100" dirty="0"/>
              <a:t>Section 3. </a:t>
            </a:r>
            <a:r>
              <a:rPr lang="en-US" sz="1100" dirty="0" smtClean="0"/>
              <a:t>Appeals</a:t>
            </a:r>
          </a:p>
          <a:p>
            <a:r>
              <a:rPr lang="en-US" sz="1100" dirty="0"/>
              <a:t>Section 4. Physical </a:t>
            </a:r>
            <a:r>
              <a:rPr lang="en-US" sz="1100" dirty="0" smtClean="0"/>
              <a:t>Plant</a:t>
            </a:r>
          </a:p>
          <a:p>
            <a:r>
              <a:rPr lang="en-US" sz="1100" dirty="0"/>
              <a:t>Section 5. Organization and </a:t>
            </a:r>
            <a:r>
              <a:rPr lang="en-US" sz="1100" dirty="0" smtClean="0"/>
              <a:t>Administration</a:t>
            </a:r>
          </a:p>
          <a:p>
            <a:r>
              <a:rPr lang="en-US" sz="1100" dirty="0"/>
              <a:t>Section 6. Personnel </a:t>
            </a:r>
            <a:r>
              <a:rPr lang="en-US" sz="1100" dirty="0" smtClean="0"/>
              <a:t>Policies</a:t>
            </a:r>
          </a:p>
          <a:p>
            <a:r>
              <a:rPr lang="en-US" sz="1100" dirty="0"/>
              <a:t>Section 7. Quality </a:t>
            </a:r>
            <a:r>
              <a:rPr lang="en-US" sz="1100" dirty="0" smtClean="0"/>
              <a:t>Assurance</a:t>
            </a:r>
          </a:p>
          <a:p>
            <a:r>
              <a:rPr lang="en-US" sz="1100" dirty="0"/>
              <a:t>Section 8. Clinical Staff </a:t>
            </a:r>
            <a:r>
              <a:rPr lang="en-US" sz="1100" dirty="0" smtClean="0"/>
              <a:t>Requirements</a:t>
            </a:r>
          </a:p>
          <a:p>
            <a:r>
              <a:rPr lang="en-US" sz="1100" dirty="0"/>
              <a:t>Section 9. Client </a:t>
            </a:r>
            <a:r>
              <a:rPr lang="en-US" sz="1100" dirty="0" smtClean="0"/>
              <a:t>Rights</a:t>
            </a:r>
          </a:p>
          <a:p>
            <a:r>
              <a:rPr lang="en-US" sz="1100" dirty="0"/>
              <a:t>Section 10. Program </a:t>
            </a:r>
            <a:r>
              <a:rPr lang="en-US" sz="1100" dirty="0" smtClean="0"/>
              <a:t>Operations</a:t>
            </a:r>
          </a:p>
          <a:p>
            <a:r>
              <a:rPr lang="en-US" sz="1100" dirty="0"/>
              <a:t>Section 11. Detoxification </a:t>
            </a:r>
            <a:r>
              <a:rPr lang="en-US" sz="1100" dirty="0" smtClean="0"/>
              <a:t>Program</a:t>
            </a:r>
          </a:p>
          <a:p>
            <a:r>
              <a:rPr lang="en-US" sz="1100" dirty="0"/>
              <a:t>Section 12. Residential Treatment </a:t>
            </a:r>
            <a:r>
              <a:rPr lang="en-US" sz="1100" dirty="0" smtClean="0"/>
              <a:t>Programs</a:t>
            </a:r>
          </a:p>
          <a:p>
            <a:r>
              <a:rPr lang="en-US" sz="1100" dirty="0"/>
              <a:t>Section 13. Residential Transitional Living </a:t>
            </a:r>
            <a:r>
              <a:rPr lang="en-US" sz="1100" dirty="0" smtClean="0"/>
              <a:t>Program</a:t>
            </a:r>
          </a:p>
          <a:p>
            <a:r>
              <a:rPr lang="en-US" sz="1100" dirty="0"/>
              <a:t>Section 14. Outpatient </a:t>
            </a:r>
            <a:r>
              <a:rPr lang="en-US" sz="1100" dirty="0" smtClean="0"/>
              <a:t>Program</a:t>
            </a:r>
          </a:p>
          <a:p>
            <a:r>
              <a:rPr lang="en-US" sz="1100" dirty="0"/>
              <a:t>Section 15. Intensive Outpatient </a:t>
            </a:r>
            <a:r>
              <a:rPr lang="en-US" sz="1100" dirty="0" smtClean="0"/>
              <a:t>Program</a:t>
            </a:r>
          </a:p>
          <a:p>
            <a:r>
              <a:rPr lang="en-US" sz="1100" dirty="0"/>
              <a:t>Section 16. Incorporation by Reference</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391782422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907 KAR </a:t>
            </a:r>
            <a:r>
              <a:rPr lang="en-US" sz="3200" dirty="0" smtClean="0"/>
              <a:t>1:044 </a:t>
            </a:r>
            <a:r>
              <a:rPr lang="en-US" sz="2800" dirty="0" smtClean="0"/>
              <a:t>- </a:t>
            </a:r>
            <a:r>
              <a:rPr lang="en-US" sz="2800" dirty="0"/>
              <a:t>Coverage provisions and requirements regarding community mental health center behavioral health services</a:t>
            </a:r>
          </a:p>
        </p:txBody>
      </p:sp>
      <p:sp>
        <p:nvSpPr>
          <p:cNvPr id="3" name="Content Placeholder 2"/>
          <p:cNvSpPr>
            <a:spLocks noGrp="1"/>
          </p:cNvSpPr>
          <p:nvPr>
            <p:ph idx="1"/>
          </p:nvPr>
        </p:nvSpPr>
        <p:spPr>
          <a:xfrm>
            <a:off x="677334" y="2802835"/>
            <a:ext cx="8596668" cy="3238527"/>
          </a:xfrm>
        </p:spPr>
        <p:txBody>
          <a:bodyPr>
            <a:normAutofit/>
          </a:bodyPr>
          <a:lstStyle/>
          <a:p>
            <a:r>
              <a:rPr lang="en-US" sz="2400" dirty="0"/>
              <a:t>This administrative regulation establishes the Medicaid Program coverage provisions and requirements regarding community mental health center (CMHC) behavioral health services provided to Medicaid recipients.</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127769346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907 KAR 1:044</a:t>
            </a:r>
          </a:p>
        </p:txBody>
      </p:sp>
      <p:sp>
        <p:nvSpPr>
          <p:cNvPr id="3" name="Content Placeholder 2"/>
          <p:cNvSpPr>
            <a:spLocks noGrp="1"/>
          </p:cNvSpPr>
          <p:nvPr>
            <p:ph idx="1"/>
          </p:nvPr>
        </p:nvSpPr>
        <p:spPr>
          <a:xfrm>
            <a:off x="677334" y="1630017"/>
            <a:ext cx="8596668" cy="4411345"/>
          </a:xfrm>
        </p:spPr>
        <p:txBody>
          <a:bodyPr>
            <a:normAutofit fontScale="92500" lnSpcReduction="20000"/>
          </a:bodyPr>
          <a:lstStyle/>
          <a:p>
            <a:r>
              <a:rPr lang="en-US" dirty="0" smtClean="0"/>
              <a:t>Section </a:t>
            </a:r>
            <a:r>
              <a:rPr lang="en-US" dirty="0"/>
              <a:t>1. </a:t>
            </a:r>
            <a:r>
              <a:rPr lang="en-US" dirty="0" smtClean="0"/>
              <a:t>Definitions</a:t>
            </a:r>
            <a:endParaRPr lang="en-US" dirty="0"/>
          </a:p>
          <a:p>
            <a:r>
              <a:rPr lang="en-US" dirty="0"/>
              <a:t>Section 2. Requirements for a Psychiatric </a:t>
            </a:r>
            <a:r>
              <a:rPr lang="en-US" dirty="0" smtClean="0"/>
              <a:t>Nurse</a:t>
            </a:r>
          </a:p>
          <a:p>
            <a:r>
              <a:rPr lang="en-US" dirty="0"/>
              <a:t>Section 3. Community Mental Health Center Behavioral Health Services </a:t>
            </a:r>
            <a:r>
              <a:rPr lang="en-US" dirty="0" smtClean="0"/>
              <a:t>Manual</a:t>
            </a:r>
          </a:p>
          <a:p>
            <a:r>
              <a:rPr lang="en-US" dirty="0"/>
              <a:t>Section 4. Covered </a:t>
            </a:r>
            <a:r>
              <a:rPr lang="en-US" dirty="0" smtClean="0"/>
              <a:t>Services</a:t>
            </a:r>
          </a:p>
          <a:p>
            <a:r>
              <a:rPr lang="en-US" dirty="0"/>
              <a:t>Section 5. Electronic Documents and </a:t>
            </a:r>
            <a:r>
              <a:rPr lang="en-US" dirty="0" smtClean="0"/>
              <a:t>Signatures</a:t>
            </a:r>
          </a:p>
          <a:p>
            <a:r>
              <a:rPr lang="en-US" dirty="0"/>
              <a:t>Section 6. No Duplication of </a:t>
            </a:r>
            <a:r>
              <a:rPr lang="en-US" dirty="0" smtClean="0"/>
              <a:t>Service</a:t>
            </a:r>
          </a:p>
          <a:p>
            <a:r>
              <a:rPr lang="en-US" dirty="0"/>
              <a:t>Section 7. Records Maintenance, Protection, and </a:t>
            </a:r>
            <a:r>
              <a:rPr lang="en-US" dirty="0" smtClean="0"/>
              <a:t>Security</a:t>
            </a:r>
          </a:p>
          <a:p>
            <a:r>
              <a:rPr lang="en-US" dirty="0"/>
              <a:t>Section 8. Medicaid Program Participation </a:t>
            </a:r>
            <a:r>
              <a:rPr lang="en-US" dirty="0" smtClean="0"/>
              <a:t>Compliance</a:t>
            </a:r>
          </a:p>
          <a:p>
            <a:r>
              <a:rPr lang="en-US" dirty="0"/>
              <a:t>Section 9. Third Party </a:t>
            </a:r>
            <a:r>
              <a:rPr lang="en-US" dirty="0" smtClean="0"/>
              <a:t>Liability</a:t>
            </a:r>
          </a:p>
          <a:p>
            <a:r>
              <a:rPr lang="en-US" dirty="0"/>
              <a:t>Section 10. Auditing </a:t>
            </a:r>
            <a:r>
              <a:rPr lang="en-US" dirty="0" smtClean="0"/>
              <a:t>Authority</a:t>
            </a:r>
          </a:p>
          <a:p>
            <a:r>
              <a:rPr lang="en-US" dirty="0"/>
              <a:t>Section 11. Federal Approval and Federal Financial </a:t>
            </a:r>
            <a:r>
              <a:rPr lang="en-US" dirty="0" smtClean="0"/>
              <a:t>Participation</a:t>
            </a:r>
          </a:p>
          <a:p>
            <a:r>
              <a:rPr lang="en-US" dirty="0"/>
              <a:t>Section 12. Appeal </a:t>
            </a:r>
            <a:r>
              <a:rPr lang="en-US" dirty="0" smtClean="0"/>
              <a:t>Rights</a:t>
            </a:r>
          </a:p>
          <a:p>
            <a:r>
              <a:rPr lang="en-US" dirty="0"/>
              <a:t>Section 13. Incorporation by Reference</a:t>
            </a:r>
            <a:endParaRPr lang="en-US" dirty="0" smtClean="0"/>
          </a:p>
          <a:p>
            <a:endParaRPr lang="en-US" dirty="0" smtClean="0"/>
          </a:p>
          <a:p>
            <a:endParaRPr lang="en-US" dirty="0" smtClean="0"/>
          </a:p>
          <a:p>
            <a:endParaRPr lang="en-US" dirty="0" smtClean="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12804696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b="1" dirty="0"/>
              <a:t>Substance Abuse and Mental Health Services Administration’s (SAMHSA) National Registry for Evidence </a:t>
            </a:r>
            <a:r>
              <a:rPr lang="en-US" sz="2800" b="1" dirty="0" smtClean="0"/>
              <a:t>Based Programs and Practices (NREPP)</a:t>
            </a:r>
            <a:endParaRPr lang="en-US" sz="2800" dirty="0"/>
          </a:p>
        </p:txBody>
      </p:sp>
      <p:sp>
        <p:nvSpPr>
          <p:cNvPr id="3" name="Content Placeholder 2"/>
          <p:cNvSpPr>
            <a:spLocks noGrp="1"/>
          </p:cNvSpPr>
          <p:nvPr>
            <p:ph idx="1"/>
          </p:nvPr>
        </p:nvSpPr>
        <p:spPr/>
        <p:txBody>
          <a:bodyPr/>
          <a:lstStyle/>
          <a:p>
            <a:endParaRPr lang="en-US" dirty="0" smtClean="0"/>
          </a:p>
          <a:p>
            <a:r>
              <a:rPr lang="en-US" sz="2000" dirty="0" smtClean="0"/>
              <a:t>NREPP </a:t>
            </a:r>
            <a:r>
              <a:rPr lang="en-US" sz="2000" dirty="0"/>
              <a:t>is a searchable online registry of more than 340 substance abuse and mental health interventions.  </a:t>
            </a:r>
          </a:p>
          <a:p>
            <a:endParaRPr lang="en-US" sz="2000" dirty="0" smtClean="0"/>
          </a:p>
          <a:p>
            <a:r>
              <a:rPr lang="en-US" sz="2000" dirty="0" smtClean="0"/>
              <a:t>NREPP was </a:t>
            </a:r>
            <a:r>
              <a:rPr lang="en-US" sz="2000" dirty="0"/>
              <a:t>developed to help the public learn more about evidence-based interventions that are available for implementation.</a:t>
            </a:r>
          </a:p>
          <a:p>
            <a:endParaRPr lang="en-US" sz="2000" dirty="0" smtClean="0"/>
          </a:p>
          <a:p>
            <a:r>
              <a:rPr lang="en-US" sz="2000" dirty="0" smtClean="0"/>
              <a:t>NREPP </a:t>
            </a:r>
            <a:r>
              <a:rPr lang="en-US" sz="2000" dirty="0"/>
              <a:t>does not endorse or approve interventions</a:t>
            </a:r>
            <a:r>
              <a:rPr lang="en-US" sz="2000" dirty="0" smtClean="0"/>
              <a:t>.</a:t>
            </a:r>
          </a:p>
          <a:p>
            <a:pPr marL="0" indent="0">
              <a:buNone/>
            </a:pPr>
            <a:r>
              <a:rPr lang="en-US" sz="2000" dirty="0" smtClean="0"/>
              <a:t>					</a:t>
            </a:r>
            <a:endParaRPr lang="en-US" sz="2000" dirty="0"/>
          </a:p>
        </p:txBody>
      </p:sp>
      <p:sp>
        <p:nvSpPr>
          <p:cNvPr id="4" name="Footer Placeholder 3"/>
          <p:cNvSpPr>
            <a:spLocks noGrp="1"/>
          </p:cNvSpPr>
          <p:nvPr>
            <p:ph type="ftr" sz="quarter" idx="11"/>
          </p:nvPr>
        </p:nvSpPr>
        <p:spPr/>
        <p:txBody>
          <a:bodyPr/>
          <a:lstStyle/>
          <a:p>
            <a:r>
              <a:rPr lang="en-US" dirty="0" smtClean="0"/>
              <a:t>© 2016 KVC Behavioral Healthcare Kentucky All Rights Reserved</a:t>
            </a:r>
            <a:endParaRPr lang="en-US" dirty="0"/>
          </a:p>
        </p:txBody>
      </p:sp>
      <p:pic>
        <p:nvPicPr>
          <p:cNvPr id="5" name="Picture 4"/>
          <p:cNvPicPr>
            <a:picLocks noChangeAspect="1"/>
          </p:cNvPicPr>
          <p:nvPr/>
        </p:nvPicPr>
        <p:blipFill>
          <a:blip r:embed="rId3"/>
          <a:stretch>
            <a:fillRect/>
          </a:stretch>
        </p:blipFill>
        <p:spPr>
          <a:xfrm>
            <a:off x="677334" y="6607351"/>
            <a:ext cx="3735530" cy="184140"/>
          </a:xfrm>
          <a:prstGeom prst="rect">
            <a:avLst/>
          </a:prstGeom>
        </p:spPr>
      </p:pic>
    </p:spTree>
    <p:extLst>
      <p:ext uri="{BB962C8B-B14F-4D97-AF65-F5344CB8AC3E}">
        <p14:creationId xmlns:p14="http://schemas.microsoft.com/office/powerpoint/2010/main" val="132649116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lgn="ctr">
              <a:buNone/>
            </a:pPr>
            <a:r>
              <a:rPr lang="en-US" sz="3600" dirty="0"/>
              <a:t>A</a:t>
            </a:r>
            <a:r>
              <a:rPr lang="en-US" sz="3600" dirty="0" smtClean="0"/>
              <a:t> </a:t>
            </a:r>
            <a:r>
              <a:rPr lang="en-US" sz="3600" dirty="0"/>
              <a:t>copy of the Medicaid Pregnancy and Case Management Services </a:t>
            </a:r>
            <a:r>
              <a:rPr lang="en-US" sz="3600" dirty="0" smtClean="0"/>
              <a:t>regulation is in your folder. </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39926598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lgn="ctr">
              <a:buNone/>
            </a:pPr>
            <a:endParaRPr lang="en-US" sz="2000" dirty="0" smtClean="0"/>
          </a:p>
          <a:p>
            <a:pPr marL="0" indent="0" algn="ctr">
              <a:buNone/>
            </a:pPr>
            <a:r>
              <a:rPr lang="en-US" sz="2800" dirty="0" smtClean="0"/>
              <a:t>A </a:t>
            </a:r>
            <a:r>
              <a:rPr lang="en-US" sz="2800" dirty="0"/>
              <a:t>copy of the CMHC Services Material Incorporated can be found </a:t>
            </a:r>
            <a:r>
              <a:rPr lang="en-US" sz="2800" dirty="0" smtClean="0"/>
              <a:t>at:</a:t>
            </a:r>
          </a:p>
          <a:p>
            <a:pPr marL="0" indent="0" algn="ctr">
              <a:buNone/>
            </a:pPr>
            <a:endParaRPr lang="en-US" sz="2000" u="sng" dirty="0" smtClean="0">
              <a:hlinkClick r:id="rId3"/>
            </a:endParaRPr>
          </a:p>
          <a:p>
            <a:pPr marL="0" indent="0" algn="ctr">
              <a:buNone/>
            </a:pPr>
            <a:r>
              <a:rPr lang="en-US" sz="2300" u="sng" dirty="0" smtClean="0">
                <a:hlinkClick r:id="rId3"/>
              </a:rPr>
              <a:t>http</a:t>
            </a:r>
            <a:r>
              <a:rPr lang="en-US" sz="2300" u="sng" dirty="0">
                <a:hlinkClick r:id="rId3"/>
              </a:rPr>
              <a:t>://chfs.ky.gov/NR/rdonlyres/04A3A0BB-515C-40CF-A1CA-6FAB0EEBA300/0/FINALCMHCServicesManualUpdated752014.pdf</a:t>
            </a:r>
            <a:r>
              <a:rPr lang="en-US" sz="2300" dirty="0"/>
              <a:t> </a:t>
            </a:r>
          </a:p>
          <a:p>
            <a:pPr marL="0" indent="0">
              <a:buNone/>
            </a:pP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125864296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Supervision </a:t>
            </a:r>
            <a:r>
              <a:rPr lang="en-US" dirty="0"/>
              <a:t>R</a:t>
            </a:r>
            <a:r>
              <a:rPr lang="en-US" dirty="0" smtClean="0"/>
              <a:t>equirements </a:t>
            </a:r>
            <a:r>
              <a:rPr lang="en-US" dirty="0"/>
              <a:t>as defined in 907 KAR 15:050 </a:t>
            </a:r>
          </a:p>
        </p:txBody>
      </p:sp>
      <p:sp>
        <p:nvSpPr>
          <p:cNvPr id="3" name="Content Placeholder 2"/>
          <p:cNvSpPr>
            <a:spLocks noGrp="1"/>
          </p:cNvSpPr>
          <p:nvPr>
            <p:ph idx="1"/>
          </p:nvPr>
        </p:nvSpPr>
        <p:spPr>
          <a:xfrm>
            <a:off x="467139" y="2375452"/>
            <a:ext cx="8806863" cy="3665910"/>
          </a:xfrm>
        </p:spPr>
        <p:txBody>
          <a:bodyPr>
            <a:normAutofit fontScale="92500"/>
          </a:bodyPr>
          <a:lstStyle/>
          <a:p>
            <a:pPr algn="ctr"/>
            <a:r>
              <a:rPr lang="en-US" sz="2800" dirty="0" smtClean="0"/>
              <a:t>Lets review the requirements for supervision together</a:t>
            </a:r>
          </a:p>
          <a:p>
            <a:pPr marL="0" indent="0" algn="ctr">
              <a:buNone/>
            </a:pPr>
            <a:endParaRPr lang="en-US" sz="2800" dirty="0" smtClean="0"/>
          </a:p>
          <a:p>
            <a:pPr algn="ctr"/>
            <a:r>
              <a:rPr lang="en-US" sz="2800" dirty="0" smtClean="0"/>
              <a:t>Supervision </a:t>
            </a:r>
            <a:r>
              <a:rPr lang="en-US" sz="2800" dirty="0"/>
              <a:t>shall occur at least 2X per month</a:t>
            </a:r>
          </a:p>
          <a:p>
            <a:pPr lvl="2" algn="ctr"/>
            <a:r>
              <a:rPr lang="en-US" sz="2000" dirty="0"/>
              <a:t>At least one of these supervisory contacts shall be on an individual basis and face to face</a:t>
            </a:r>
            <a:r>
              <a:rPr lang="en-US" sz="2000" dirty="0" smtClean="0"/>
              <a:t>.</a:t>
            </a:r>
          </a:p>
          <a:p>
            <a:pPr marL="914400" lvl="2" indent="0" algn="ctr">
              <a:buNone/>
            </a:pPr>
            <a:endParaRPr lang="en-US" sz="2000" dirty="0" smtClean="0"/>
          </a:p>
          <a:p>
            <a:pPr marL="914400" lvl="2" indent="0" algn="ctr">
              <a:buNone/>
            </a:pPr>
            <a:endParaRPr lang="en-US" sz="2000" dirty="0"/>
          </a:p>
          <a:p>
            <a:pPr marL="914400" lvl="2" indent="0" algn="ctr">
              <a:buNone/>
            </a:pPr>
            <a:r>
              <a:rPr lang="en-US" sz="2400" dirty="0" smtClean="0">
                <a:solidFill>
                  <a:srgbClr val="7030A0"/>
                </a:solidFill>
              </a:rPr>
              <a:t>*This regulation is provided to you in your folder.  </a:t>
            </a:r>
            <a:endParaRPr lang="en-US" sz="2400" dirty="0">
              <a:solidFill>
                <a:srgbClr val="7030A0"/>
              </a:solidFill>
            </a:endParaRP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26234686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Certified Alcohol and Drug Counselor (CADC) </a:t>
            </a:r>
            <a:r>
              <a:rPr lang="en-US" sz="3200" dirty="0" smtClean="0"/>
              <a:t>KRS </a:t>
            </a:r>
            <a:r>
              <a:rPr lang="en-US" sz="3200" dirty="0"/>
              <a:t>309:083 </a:t>
            </a:r>
          </a:p>
        </p:txBody>
      </p:sp>
      <p:sp>
        <p:nvSpPr>
          <p:cNvPr id="3" name="Content Placeholder 2"/>
          <p:cNvSpPr>
            <a:spLocks noGrp="1"/>
          </p:cNvSpPr>
          <p:nvPr>
            <p:ph idx="1"/>
          </p:nvPr>
        </p:nvSpPr>
        <p:spPr>
          <a:xfrm>
            <a:off x="677334" y="1928813"/>
            <a:ext cx="8596668" cy="4074422"/>
          </a:xfrm>
        </p:spPr>
        <p:txBody>
          <a:bodyPr>
            <a:normAutofit fontScale="55000" lnSpcReduction="20000"/>
          </a:bodyPr>
          <a:lstStyle/>
          <a:p>
            <a:r>
              <a:rPr lang="en-US" sz="3300" dirty="0"/>
              <a:t>An applicant for certification as an alcohol and drug counselor shall pay the board </a:t>
            </a:r>
            <a:r>
              <a:rPr lang="en-US" sz="3300" dirty="0" smtClean="0"/>
              <a:t>the initial </a:t>
            </a:r>
            <a:r>
              <a:rPr lang="en-US" sz="3300" dirty="0"/>
              <a:t>fee for certification, and shall:</a:t>
            </a:r>
          </a:p>
          <a:p>
            <a:r>
              <a:rPr lang="en-US" sz="3300" dirty="0"/>
              <a:t>(1) Be at least eighteen (18) years of age;</a:t>
            </a:r>
          </a:p>
          <a:p>
            <a:r>
              <a:rPr lang="en-US" sz="3300" dirty="0"/>
              <a:t>(2) Have obtained a baccalaureate degree;</a:t>
            </a:r>
          </a:p>
          <a:p>
            <a:r>
              <a:rPr lang="en-US" sz="3300" dirty="0"/>
              <a:t>(3) Have completed six thousand (6,000) hours of board-approved experience </a:t>
            </a:r>
            <a:r>
              <a:rPr lang="en-US" sz="3300" dirty="0" smtClean="0"/>
              <a:t>working with </a:t>
            </a:r>
            <a:r>
              <a:rPr lang="en-US" sz="3300" dirty="0"/>
              <a:t>persons having a substance use </a:t>
            </a:r>
            <a:r>
              <a:rPr lang="en-US" sz="3300" dirty="0" smtClean="0"/>
              <a:t>		  disorder</a:t>
            </a:r>
            <a:r>
              <a:rPr lang="en-US" sz="3300" dirty="0"/>
              <a:t>, three hundred (300) hours of </a:t>
            </a:r>
            <a:r>
              <a:rPr lang="en-US" sz="3300" dirty="0" smtClean="0"/>
              <a:t>which shall </a:t>
            </a:r>
            <a:r>
              <a:rPr lang="en-US" sz="3300" dirty="0"/>
              <a:t>have been under the direct supervision of:</a:t>
            </a:r>
          </a:p>
          <a:p>
            <a:pPr lvl="1"/>
            <a:r>
              <a:rPr lang="en-US" sz="3300" dirty="0"/>
              <a:t>(a) A certified alcohol and drug counselor who has at least two (2) years of </a:t>
            </a:r>
            <a:r>
              <a:rPr lang="en-US" sz="3300" dirty="0" smtClean="0"/>
              <a:t>post certification experience</a:t>
            </a:r>
            <a:r>
              <a:rPr lang="en-US" sz="3300" dirty="0"/>
              <a:t>; or</a:t>
            </a:r>
          </a:p>
          <a:p>
            <a:pPr lvl="1"/>
            <a:r>
              <a:rPr lang="en-US" sz="3300" dirty="0"/>
              <a:t>(b) A licensed clinical alcohol and drug counselor who has at least two (2) </a:t>
            </a:r>
            <a:r>
              <a:rPr lang="en-US" sz="3300" dirty="0" smtClean="0"/>
              <a:t>years of </a:t>
            </a:r>
            <a:r>
              <a:rPr lang="en-US" sz="3300" dirty="0"/>
              <a:t>post-licensure experience;</a:t>
            </a:r>
          </a:p>
          <a:p>
            <a:r>
              <a:rPr lang="en-US" sz="3300" dirty="0"/>
              <a:t>(4) Have completed at least two hundred seventy (270) classroom hours of </a:t>
            </a:r>
            <a:r>
              <a:rPr lang="en-US" sz="3300" dirty="0" smtClean="0"/>
              <a:t>board approved curriculum</a:t>
            </a:r>
            <a:r>
              <a:rPr lang="en-US" sz="3300" dirty="0"/>
              <a:t>;</a:t>
            </a:r>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183512461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Certified Alcohol and Drug Counselor (CADC) KRS 309:083 </a:t>
            </a:r>
          </a:p>
        </p:txBody>
      </p:sp>
      <p:sp>
        <p:nvSpPr>
          <p:cNvPr id="3" name="Content Placeholder 2"/>
          <p:cNvSpPr>
            <a:spLocks noGrp="1"/>
          </p:cNvSpPr>
          <p:nvPr>
            <p:ph idx="1"/>
          </p:nvPr>
        </p:nvSpPr>
        <p:spPr>
          <a:xfrm>
            <a:off x="677334" y="1857375"/>
            <a:ext cx="8596668" cy="4183987"/>
          </a:xfrm>
        </p:spPr>
        <p:txBody>
          <a:bodyPr>
            <a:normAutofit lnSpcReduction="10000"/>
          </a:bodyPr>
          <a:lstStyle/>
          <a:p>
            <a:r>
              <a:rPr lang="en-US" dirty="0"/>
              <a:t>(5) Have passed a written examination that has been approved by the International Certification Reciprocity Consortium on </a:t>
            </a:r>
            <a:r>
              <a:rPr lang="en-US" dirty="0" smtClean="0"/>
              <a:t>Alcoholism </a:t>
            </a:r>
            <a:r>
              <a:rPr lang="en-US" dirty="0"/>
              <a:t>and Drug Abuse;</a:t>
            </a:r>
          </a:p>
          <a:p>
            <a:r>
              <a:rPr lang="en-US" dirty="0"/>
              <a:t>(6) Have signed an agreement to abide by the standards of practice and code of ethics approved by the board;</a:t>
            </a:r>
          </a:p>
          <a:p>
            <a:r>
              <a:rPr lang="en-US" dirty="0"/>
              <a:t>(7) Have completed at least six (6) hours of ethics training; three (3) hours of domestic violence training; and two (2) hours of </a:t>
            </a:r>
            <a:r>
              <a:rPr lang="en-US" dirty="0" smtClean="0"/>
              <a:t>training </a:t>
            </a:r>
            <a:r>
              <a:rPr lang="en-US" dirty="0"/>
              <a:t>in the transmission, control, treatment, and prevention of the human immunodeficiency virus;</a:t>
            </a:r>
          </a:p>
          <a:p>
            <a:r>
              <a:rPr lang="en-US" dirty="0"/>
              <a:t>(8) Have submitted two (2) letters of reference from certified or licensed clinical alcohol and drug counselors;</a:t>
            </a:r>
          </a:p>
          <a:p>
            <a:r>
              <a:rPr lang="en-US" dirty="0"/>
              <a:t>(9) Live or work at least a majority of the time in Kentucky; and</a:t>
            </a:r>
          </a:p>
          <a:p>
            <a:r>
              <a:rPr lang="en-US" dirty="0"/>
              <a:t>(10) Have complied with the requirements for the training program in suicide assessment, treatment, and management in </a:t>
            </a:r>
            <a:r>
              <a:rPr lang="en-US" dirty="0" smtClean="0"/>
              <a:t>KRS 210.366 </a:t>
            </a:r>
            <a:r>
              <a:rPr lang="en-US" dirty="0"/>
              <a:t>and any administrative regulations promulgated thereunder.</a:t>
            </a:r>
          </a:p>
          <a:p>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347304105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169504"/>
          </a:xfrm>
        </p:spPr>
        <p:txBody>
          <a:bodyPr>
            <a:normAutofit fontScale="90000"/>
          </a:bodyPr>
          <a:lstStyle/>
          <a:p>
            <a:r>
              <a:rPr lang="en-US" dirty="0" smtClean="0"/>
              <a:t>42 </a:t>
            </a:r>
            <a:r>
              <a:rPr lang="en-US" dirty="0"/>
              <a:t>CFR  (Code of Federal Regulations) </a:t>
            </a:r>
            <a:r>
              <a:rPr lang="en-US" dirty="0" smtClean="0"/>
              <a:t/>
            </a:r>
            <a:br>
              <a:rPr lang="en-US" dirty="0" smtClean="0"/>
            </a:br>
            <a:r>
              <a:rPr lang="en-US" dirty="0" smtClean="0"/>
              <a:t>Part 2 - </a:t>
            </a:r>
            <a:r>
              <a:rPr lang="en-US" dirty="0"/>
              <a:t>Confidentiality</a:t>
            </a:r>
          </a:p>
        </p:txBody>
      </p:sp>
      <p:sp>
        <p:nvSpPr>
          <p:cNvPr id="3" name="Content Placeholder 2"/>
          <p:cNvSpPr>
            <a:spLocks noGrp="1"/>
          </p:cNvSpPr>
          <p:nvPr>
            <p:ph idx="1"/>
          </p:nvPr>
        </p:nvSpPr>
        <p:spPr>
          <a:xfrm>
            <a:off x="677334" y="2067339"/>
            <a:ext cx="8596668" cy="4057417"/>
          </a:xfrm>
        </p:spPr>
        <p:txBody>
          <a:bodyPr>
            <a:normAutofit lnSpcReduction="10000"/>
          </a:bodyPr>
          <a:lstStyle/>
          <a:p>
            <a:r>
              <a:rPr lang="en-US" dirty="0"/>
              <a:t>42 CFR Part 2 applies to any individual or entity that is federally assisted and holds itself out as providing, and provides, alcohol or drug abuse diagnosis, treatment or referral for treatment (42 CFR § 2.11). Most drug and alcohol treatment programs are federally assisted. </a:t>
            </a:r>
            <a:endParaRPr lang="en-US" dirty="0" smtClean="0"/>
          </a:p>
          <a:p>
            <a:r>
              <a:rPr lang="en-US" dirty="0" smtClean="0"/>
              <a:t>For-profit </a:t>
            </a:r>
            <a:r>
              <a:rPr lang="en-US" dirty="0"/>
              <a:t>programs and private practitioners that do not receive federal assistance of any kind would not be subject to the requirements of 42 CFR Part 2 unless the State licensing or certification agency requires them to comply. However, any clinician who uses a controlled substance for detoxification or maintenance treatment of a substance use disorder requires a federal DEA </a:t>
            </a:r>
            <a:r>
              <a:rPr lang="en-US" dirty="0" smtClean="0"/>
              <a:t>registration and </a:t>
            </a:r>
            <a:r>
              <a:rPr lang="en-US" dirty="0"/>
              <a:t>becomes subject to the regulations through the DEA license.</a:t>
            </a:r>
          </a:p>
          <a:p>
            <a:r>
              <a:rPr lang="en-US" dirty="0"/>
              <a:t>The regulations restrict the disclosure and use of alcohol and drug patient records which are maintained in connection with the performance of any federally assisted alcohol and drug abuse program (42 CFR § 2.3(a)). </a:t>
            </a:r>
            <a:endParaRPr lang="en-US" dirty="0" smtClean="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695740" y="6501201"/>
            <a:ext cx="4403035" cy="184666"/>
          </a:xfrm>
          <a:prstGeom prst="rect">
            <a:avLst/>
          </a:prstGeom>
          <a:noFill/>
        </p:spPr>
        <p:txBody>
          <a:bodyPr wrap="square" rtlCol="0">
            <a:spAutoFit/>
          </a:bodyPr>
          <a:lstStyle/>
          <a:p>
            <a:r>
              <a:rPr lang="en-US" sz="600" dirty="0"/>
              <a:t>http://www.asam.org/magazine/read/article/2013/08/15/confused-by-confidentiality-a-primer-on-42-cfr-part-2</a:t>
            </a:r>
          </a:p>
        </p:txBody>
      </p:sp>
    </p:spTree>
    <p:extLst>
      <p:ext uri="{BB962C8B-B14F-4D97-AF65-F5344CB8AC3E}">
        <p14:creationId xmlns:p14="http://schemas.microsoft.com/office/powerpoint/2010/main" val="358881042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42 CFR  (Code of Federal Regulations) </a:t>
            </a:r>
            <a:br>
              <a:rPr lang="en-US" dirty="0"/>
            </a:br>
            <a:r>
              <a:rPr lang="en-US" dirty="0"/>
              <a:t>Part 2 - Confidentiality</a:t>
            </a:r>
          </a:p>
        </p:txBody>
      </p:sp>
      <p:sp>
        <p:nvSpPr>
          <p:cNvPr id="3" name="Content Placeholder 2"/>
          <p:cNvSpPr>
            <a:spLocks noGrp="1"/>
          </p:cNvSpPr>
          <p:nvPr>
            <p:ph idx="1"/>
          </p:nvPr>
        </p:nvSpPr>
        <p:spPr/>
        <p:txBody>
          <a:bodyPr/>
          <a:lstStyle/>
          <a:p>
            <a:r>
              <a:rPr lang="en-US" dirty="0"/>
              <a:t>The restrictions apply to any information disclosed by a covered program that “would identify a patient as an alcohol or drug abuser …” (42 CFR §2.12(a) (1)). </a:t>
            </a:r>
            <a:endParaRPr lang="en-US" dirty="0" smtClean="0"/>
          </a:p>
          <a:p>
            <a:r>
              <a:rPr lang="en-US" dirty="0" smtClean="0"/>
              <a:t>In </a:t>
            </a:r>
            <a:r>
              <a:rPr lang="en-US" dirty="0"/>
              <a:t>laymen’s terms, the information protected by 42 CFR Part 2 is any information disclosed by a covered program that identifies an individual directly or indirectly as having a current or past drug or alcohol problem, or as a participant in a covered program.</a:t>
            </a:r>
          </a:p>
          <a:p>
            <a:r>
              <a:rPr lang="en-US" dirty="0"/>
              <a:t>With limited exceptions, 42 CFR Part 2 requires patient consent for disclosures of protected health information even for the purposes of treatment, payment, or health care operations. Consent for disclosure must be in writing.</a:t>
            </a:r>
          </a:p>
          <a:p>
            <a:pPr marL="0" indent="0">
              <a:buNone/>
            </a:pP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143" y="6454637"/>
            <a:ext cx="4402138" cy="188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621798"/>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Exceptions to </a:t>
            </a:r>
            <a:r>
              <a:rPr lang="en-US" sz="2800" dirty="0"/>
              <a:t>42 CFR  (Code of Federal Regulations) </a:t>
            </a:r>
            <a:r>
              <a:rPr lang="en-US" sz="2800" dirty="0" smtClean="0"/>
              <a:t>Part </a:t>
            </a:r>
            <a:r>
              <a:rPr lang="en-US" sz="2800" dirty="0"/>
              <a:t>2 - </a:t>
            </a:r>
            <a:r>
              <a:rPr lang="en-US" sz="2800" dirty="0" smtClean="0"/>
              <a:t>Confidentiality</a:t>
            </a:r>
            <a:endParaRPr lang="en-US" sz="2800" dirty="0"/>
          </a:p>
        </p:txBody>
      </p:sp>
      <p:sp>
        <p:nvSpPr>
          <p:cNvPr id="3" name="Content Placeholder 2"/>
          <p:cNvSpPr>
            <a:spLocks noGrp="1"/>
          </p:cNvSpPr>
          <p:nvPr>
            <p:ph idx="1"/>
          </p:nvPr>
        </p:nvSpPr>
        <p:spPr>
          <a:xfrm>
            <a:off x="677334" y="1614488"/>
            <a:ext cx="8596668" cy="4426875"/>
          </a:xfrm>
        </p:spPr>
        <p:txBody>
          <a:bodyPr>
            <a:noAutofit/>
          </a:bodyPr>
          <a:lstStyle/>
          <a:p>
            <a:r>
              <a:rPr lang="en-US" sz="1500" dirty="0"/>
              <a:t>Generally, written patient consent is required to disclose the patient's records. A written consent must contain certain elements and be narrowly tailored to limit disclosure to the specific parameters in the consent. There are exceptions to the consent requirement, which permit programs to disclose or use substance abuse patient information:</a:t>
            </a:r>
          </a:p>
          <a:p>
            <a:pPr lvl="1"/>
            <a:r>
              <a:rPr lang="en-US" sz="1400" dirty="0"/>
              <a:t>In the course of internal program communications;</a:t>
            </a:r>
          </a:p>
          <a:p>
            <a:pPr lvl="1"/>
            <a:r>
              <a:rPr lang="en-US" sz="1400" dirty="0"/>
              <a:t>In a communication with a Qualified Service Organization (an outside organization that provides services to the program, such as dosage preparation or lab analysis);</a:t>
            </a:r>
          </a:p>
          <a:p>
            <a:pPr lvl="1"/>
            <a:r>
              <a:rPr lang="en-US" sz="1400" dirty="0"/>
              <a:t>In medical emergencies;</a:t>
            </a:r>
          </a:p>
          <a:p>
            <a:pPr lvl="1"/>
            <a:r>
              <a:rPr lang="en-US" sz="1400" dirty="0"/>
              <a:t>In response to a crime against program personnel or on program premises (or threats to commit such a crime);</a:t>
            </a:r>
          </a:p>
          <a:p>
            <a:pPr lvl="1"/>
            <a:r>
              <a:rPr lang="en-US" sz="1400" dirty="0"/>
              <a:t>For research activities;</a:t>
            </a:r>
          </a:p>
          <a:p>
            <a:pPr lvl="1"/>
            <a:r>
              <a:rPr lang="en-US" sz="1400" dirty="0"/>
              <a:t>For audit and evaluation activities;</a:t>
            </a:r>
          </a:p>
          <a:p>
            <a:pPr lvl="1"/>
            <a:r>
              <a:rPr lang="en-US" sz="1400" dirty="0"/>
              <a:t>To report suspected child abuse or neglect;</a:t>
            </a:r>
          </a:p>
          <a:p>
            <a:pPr lvl="1"/>
            <a:r>
              <a:rPr lang="en-US" sz="1400" dirty="0"/>
              <a:t>In circumstances involving certain minors or incompetent patients; and</a:t>
            </a:r>
          </a:p>
          <a:p>
            <a:pPr lvl="1"/>
            <a:r>
              <a:rPr lang="en-US" sz="1400" dirty="0"/>
              <a:t>In response to a valid court order. </a:t>
            </a:r>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
        <p:nvSpPr>
          <p:cNvPr id="5" name="TextBox 4"/>
          <p:cNvSpPr txBox="1"/>
          <p:nvPr/>
        </p:nvSpPr>
        <p:spPr>
          <a:xfrm>
            <a:off x="805069" y="6430617"/>
            <a:ext cx="4462670" cy="184666"/>
          </a:xfrm>
          <a:prstGeom prst="rect">
            <a:avLst/>
          </a:prstGeom>
          <a:noFill/>
        </p:spPr>
        <p:txBody>
          <a:bodyPr wrap="square" rtlCol="0">
            <a:spAutoFit/>
          </a:bodyPr>
          <a:lstStyle/>
          <a:p>
            <a:r>
              <a:rPr lang="en-US" sz="600" dirty="0"/>
              <a:t>http://www.healthinfolaw.org/federal-law/42-cfr-part-2</a:t>
            </a:r>
          </a:p>
        </p:txBody>
      </p:sp>
    </p:spTree>
    <p:extLst>
      <p:ext uri="{BB962C8B-B14F-4D97-AF65-F5344CB8AC3E}">
        <p14:creationId xmlns:p14="http://schemas.microsoft.com/office/powerpoint/2010/main" val="3155063589"/>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ctr"/>
            <a:r>
              <a:rPr lang="en-US" sz="2800" dirty="0" smtClean="0"/>
              <a:t>A copy of the 42 CRF (Code of Federal Regulations Part 2 Confidentiality can be found at the following link:</a:t>
            </a:r>
          </a:p>
          <a:p>
            <a:pPr marL="0" indent="0">
              <a:buNone/>
            </a:pPr>
            <a:endParaRPr lang="en-US" dirty="0"/>
          </a:p>
          <a:p>
            <a:pPr marL="0" indent="0" algn="ctr">
              <a:buNone/>
            </a:pPr>
            <a:r>
              <a:rPr lang="en-US" sz="2400" u="sng" dirty="0">
                <a:hlinkClick r:id="rId3"/>
              </a:rPr>
              <a:t>http://www.ecfr.gov/cgi-bin/text-idx?SID=3e7120966031e7fc990b15407461852d&amp;node=pt42.1.2&amp;rgn=div5</a:t>
            </a:r>
            <a:endParaRPr lang="en-US" sz="2400"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159284218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sz="4800" dirty="0" smtClean="0"/>
              <a:t>Special Populations within Substance Abuse Treatment</a:t>
            </a:r>
            <a:endParaRPr lang="en-US" sz="4800" dirty="0"/>
          </a:p>
        </p:txBody>
      </p:sp>
      <p:sp>
        <p:nvSpPr>
          <p:cNvPr id="6" name="Subtitle 5"/>
          <p:cNvSpPr>
            <a:spLocks noGrp="1"/>
          </p:cNvSpPr>
          <p:nvPr>
            <p:ph type="subTitle" idx="1"/>
          </p:nvPr>
        </p:nvSpPr>
        <p:spPr/>
        <p:txBody>
          <a:bodyPr/>
          <a:lstStyle/>
          <a:p>
            <a:r>
              <a:rPr lang="en-US" dirty="0" smtClean="0"/>
              <a:t>Core Competency 5</a:t>
            </a:r>
            <a:endParaRPr lang="en-US" dirty="0"/>
          </a:p>
        </p:txBody>
      </p:sp>
      <p:sp>
        <p:nvSpPr>
          <p:cNvPr id="4" name="Footer Placeholder 3"/>
          <p:cNvSpPr>
            <a:spLocks noGrp="1"/>
          </p:cNvSpPr>
          <p:nvPr>
            <p:ph type="ftr" sz="quarter" idx="11"/>
          </p:nvPr>
        </p:nvSpPr>
        <p:spPr/>
        <p:txBody>
          <a:bodyPr/>
          <a:lstStyle/>
          <a:p>
            <a:r>
              <a:rPr lang="en-US" smtClean="0"/>
              <a:t>© 2016 KVC Behavioral Healthcare Kentucky All Rights Reserved</a:t>
            </a:r>
            <a:endParaRPr lang="en-US"/>
          </a:p>
        </p:txBody>
      </p:sp>
    </p:spTree>
    <p:extLst>
      <p:ext uri="{BB962C8B-B14F-4D97-AF65-F5344CB8AC3E}">
        <p14:creationId xmlns:p14="http://schemas.microsoft.com/office/powerpoint/2010/main" val="2578638451"/>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3519</TotalTime>
  <Words>13273</Words>
  <Application>Microsoft Office PowerPoint</Application>
  <PresentationFormat>Custom</PresentationFormat>
  <Paragraphs>1300</Paragraphs>
  <Slides>151</Slides>
  <Notes>151</Notes>
  <HiddenSlides>0</HiddenSlides>
  <MMClips>0</MMClips>
  <ScaleCrop>false</ScaleCrop>
  <HeadingPairs>
    <vt:vector size="4" baseType="variant">
      <vt:variant>
        <vt:lpstr>Theme</vt:lpstr>
      </vt:variant>
      <vt:variant>
        <vt:i4>1</vt:i4>
      </vt:variant>
      <vt:variant>
        <vt:lpstr>Slide Titles</vt:lpstr>
      </vt:variant>
      <vt:variant>
        <vt:i4>151</vt:i4>
      </vt:variant>
    </vt:vector>
  </HeadingPairs>
  <TitlesOfParts>
    <vt:vector size="152" baseType="lpstr">
      <vt:lpstr>Facet</vt:lpstr>
      <vt:lpstr>Targeted Case Management Substance Use Disorder (SUD) Training</vt:lpstr>
      <vt:lpstr>Welcome!</vt:lpstr>
      <vt:lpstr>Set Ground Rules for Training</vt:lpstr>
      <vt:lpstr>Icebreaker</vt:lpstr>
      <vt:lpstr>Participants will learn….</vt:lpstr>
      <vt:lpstr>Addiction and Recovery Basics</vt:lpstr>
      <vt:lpstr>What is Substance Use?</vt:lpstr>
      <vt:lpstr>PowerPoint Presentation</vt:lpstr>
      <vt:lpstr>Substance Abuse and Mental Health Services Administration’s (SAMHSA) National Registry for Evidence Based Programs and Practices (NREPP)</vt:lpstr>
      <vt:lpstr>What Types of Evidence-Based Substance Use Treatment Interventions Does Your Agency Use?</vt:lpstr>
      <vt:lpstr>How to find Evidence-Based Interventions</vt:lpstr>
      <vt:lpstr>Common Evidenced-Based Interventions for Substance Use</vt:lpstr>
      <vt:lpstr>Examples of Evidence-Based Interventions for Substance Use</vt:lpstr>
      <vt:lpstr>Examples of Evidence-Based Interventions for Substance Use</vt:lpstr>
      <vt:lpstr>Examples of Evidence-Based Interventions for Substance Use</vt:lpstr>
      <vt:lpstr>Summary of TIP 27</vt:lpstr>
      <vt:lpstr>TIP 27 can be downloaded at…</vt:lpstr>
      <vt:lpstr>PowerPoint Presentation</vt:lpstr>
      <vt:lpstr>National Institute of Drug Abuse’s (NIDA) 13 Principles of Effective Drug Addiction Treatment</vt:lpstr>
      <vt:lpstr>National Institute of Drug Abuse’s (NIDA) 13 Principles of Effective Drug Addiction Treatment</vt:lpstr>
      <vt:lpstr>National Institute of Drug Abuse’s (NIDA) 13 Principles of Effective Drug Addiction Treatment</vt:lpstr>
      <vt:lpstr>National Institute of Drug Abuse’s (NIDA) 13 Principles of Effective Drug Addiction Treatment</vt:lpstr>
      <vt:lpstr>National Institute of Drug Abuse’s (NIDA) 13 Principles of Effective Drug Addiction Treatment</vt:lpstr>
      <vt:lpstr>National Institute of Drug Abuse’s (NIDA) 13 Principles of Effective Drug Addiction Treatment</vt:lpstr>
      <vt:lpstr>National Institute of Drug Abuse’s (NIDA) 13 Principles of Effective Drug Addiction Treatment</vt:lpstr>
      <vt:lpstr>National Institute of Drug Abuse’s (NIDA) 13 Principles of Effective Drug Addiction Treatment</vt:lpstr>
      <vt:lpstr>National Institute of Drug Abuse’s (NIDA) 13 Principles of Effective Drug Addiction Treatment</vt:lpstr>
      <vt:lpstr>PowerPoint Presentation</vt:lpstr>
      <vt:lpstr>What are Common Risk Factors for Addiction?</vt:lpstr>
      <vt:lpstr>Risk Factors for Addiction </vt:lpstr>
      <vt:lpstr>Genetics</vt:lpstr>
      <vt:lpstr>Age of Onset</vt:lpstr>
      <vt:lpstr>Adverse Childhood Experiences</vt:lpstr>
      <vt:lpstr>Mental Illness</vt:lpstr>
      <vt:lpstr>Environmental Factors</vt:lpstr>
      <vt:lpstr>Assessing for Substance Use Disorders</vt:lpstr>
      <vt:lpstr>Six Dimensions of the American Society of Addiction Medicine’s (ASAM) Level of Care Assessment</vt:lpstr>
      <vt:lpstr>Six Dimensions</vt:lpstr>
      <vt:lpstr>Six Dimensions</vt:lpstr>
      <vt:lpstr>Six Dimensions</vt:lpstr>
      <vt:lpstr>Six Dimensions</vt:lpstr>
      <vt:lpstr>Six Dimensions</vt:lpstr>
      <vt:lpstr>Six Dimensions</vt:lpstr>
      <vt:lpstr>Five Levels of Care and Sublevels</vt:lpstr>
      <vt:lpstr>Level 0.5: Early Intervention</vt:lpstr>
      <vt:lpstr>Level I: Outpatient Services</vt:lpstr>
      <vt:lpstr>Level II: Intensive Outpatient/Partial Hospitalization Services</vt:lpstr>
      <vt:lpstr>Level III: Residential/Inpatient Services</vt:lpstr>
      <vt:lpstr>Level IV: Medically Managed Intensive Inpatient Services</vt:lpstr>
      <vt:lpstr>Five Broad Levels of Care and Their Sublevels per Chapter 5 of the American Society of Addiction Medicine (ASAM)</vt:lpstr>
      <vt:lpstr>How Case management Plays an Important Part….</vt:lpstr>
      <vt:lpstr>BREAK TIME!!</vt:lpstr>
      <vt:lpstr>Key Elements of Addiction</vt:lpstr>
      <vt:lpstr>Brain Disease Model</vt:lpstr>
      <vt:lpstr>3 C’s of Addiction</vt:lpstr>
      <vt:lpstr>What is the DSM?</vt:lpstr>
      <vt:lpstr>11 Criterion of Substance Use Disorder according to the DSM 5 (pgs. 483-484)</vt:lpstr>
      <vt:lpstr>11 Criterion</vt:lpstr>
      <vt:lpstr>10 Guiding Principles of Recovery</vt:lpstr>
      <vt:lpstr>10 Guiding Principles of Recovery</vt:lpstr>
      <vt:lpstr>10 Guiding Principles of Recovery</vt:lpstr>
      <vt:lpstr>10 Guiding Principles of Recovery</vt:lpstr>
      <vt:lpstr>10 Guiding Principles of Recovery</vt:lpstr>
      <vt:lpstr>PowerPoint Presentation</vt:lpstr>
      <vt:lpstr>What is a Recovery Oriented System of Care?</vt:lpstr>
      <vt:lpstr>PowerPoint Presentation</vt:lpstr>
      <vt:lpstr>Characteristics of A Recovery Oriented System of Care (SAMHSA Resource Guide Book)</vt:lpstr>
      <vt:lpstr>Characteristics of A Recovery Oriented System of Care (SAMHSA Resource Guide Book)</vt:lpstr>
      <vt:lpstr>Characteristics of A Recovery Oriented System of Care (SAMHSA Resource Guide Book)</vt:lpstr>
      <vt:lpstr>Characteristics of A Recovery Oriented System of Care (SAMHSA Resource Guide Book)</vt:lpstr>
      <vt:lpstr>Characteristics of A Recovery Oriented System of Care (SAMHSA Resource Guide Book)</vt:lpstr>
      <vt:lpstr>Characteristics of A Recovery Oriented System of Care (SAMHSA Resource Guide Book)</vt:lpstr>
      <vt:lpstr>Characteristics of A Recovery Oriented System of Care (SAMHSA Resource Guide Book)</vt:lpstr>
      <vt:lpstr>Characteristics of A Recovery Oriented System of Care (SAMHSA Resource Guide Book)</vt:lpstr>
      <vt:lpstr>Resources</vt:lpstr>
      <vt:lpstr>Resource Examples </vt:lpstr>
      <vt:lpstr>Resource Examples </vt:lpstr>
      <vt:lpstr>Resource Examples</vt:lpstr>
      <vt:lpstr>Small Group Activity</vt:lpstr>
      <vt:lpstr>12 Steps to Recovery (AA)</vt:lpstr>
      <vt:lpstr>PowerPoint Presentation</vt:lpstr>
      <vt:lpstr>What is the Mental Health Parity and Addiction Equity Act and why is it important?</vt:lpstr>
      <vt:lpstr>Mental Health Parity and Addiction Equity Act (MHPAEA) </vt:lpstr>
      <vt:lpstr>Important Regulations</vt:lpstr>
      <vt:lpstr>What does AODE mean according to the Regs?</vt:lpstr>
      <vt:lpstr>908 KAR 1:370 – Licensing procedures and standards for persons and agencies operating nonmedical - and nonhospital- based alcohol and other drug abuse treatment programs</vt:lpstr>
      <vt:lpstr>908 KAR 1:370</vt:lpstr>
      <vt:lpstr>907 KAR 1:044 - Coverage provisions and requirements regarding community mental health center behavioral health services</vt:lpstr>
      <vt:lpstr>907 KAR 1:044</vt:lpstr>
      <vt:lpstr>PowerPoint Presentation</vt:lpstr>
      <vt:lpstr>PowerPoint Presentation</vt:lpstr>
      <vt:lpstr>Supervision Requirements as defined in 907 KAR 15:050 </vt:lpstr>
      <vt:lpstr>Certified Alcohol and Drug Counselor (CADC) KRS 309:083 </vt:lpstr>
      <vt:lpstr>Certified Alcohol and Drug Counselor (CADC) KRS 309:083 </vt:lpstr>
      <vt:lpstr>42 CFR  (Code of Federal Regulations)  Part 2 - Confidentiality</vt:lpstr>
      <vt:lpstr>42 CFR  (Code of Federal Regulations)  Part 2 - Confidentiality</vt:lpstr>
      <vt:lpstr>Exceptions to 42 CFR  (Code of Federal Regulations) Part 2 - Confidentiality</vt:lpstr>
      <vt:lpstr>PowerPoint Presentation</vt:lpstr>
      <vt:lpstr>Special Populations within Substance Abuse Treatment</vt:lpstr>
      <vt:lpstr>Substance Exposed Infants/ NAS Neonatal Abstinence Syndrome</vt:lpstr>
      <vt:lpstr>Substance Exposed Infants (SEI)</vt:lpstr>
      <vt:lpstr>Substance Exposed Infants (SEI)</vt:lpstr>
      <vt:lpstr>PowerPoint Presentation</vt:lpstr>
      <vt:lpstr>Neonatal Abstinence Syndrome (NAS)</vt:lpstr>
      <vt:lpstr>Neonatal Abstinence Syndrome (NAS)</vt:lpstr>
      <vt:lpstr>Kentucky prevalence data</vt:lpstr>
      <vt:lpstr>Medication Assisted Treatment (MAT) </vt:lpstr>
      <vt:lpstr>Medications that are currently available for MAT</vt:lpstr>
      <vt:lpstr>Locations of current facilities for Opioid Treatment Program (OTP)</vt:lpstr>
      <vt:lpstr>Suboxone Locator (SAMHSA) </vt:lpstr>
      <vt:lpstr>Kentucky Prevalence Data</vt:lpstr>
      <vt:lpstr>Kentucky Prevalence Data</vt:lpstr>
      <vt:lpstr>Kentucky Prevalence Data</vt:lpstr>
      <vt:lpstr>Use of Naloxone for Overdose Prevention</vt:lpstr>
      <vt:lpstr>SAMHSA “Know your Rights” </vt:lpstr>
      <vt:lpstr>Specific Risks and Needs of Priority Populations for Substance Abuse Treatment</vt:lpstr>
      <vt:lpstr>Prevalence data  of HIV/AIDS </vt:lpstr>
      <vt:lpstr>Rates of HIV Diagnoses Among Adults and Adolescents in the US in 2014, by State</vt:lpstr>
      <vt:lpstr>Prevalence data of HIV/AIDS 2012</vt:lpstr>
      <vt:lpstr>IV Drug Use and Hepatitis C</vt:lpstr>
      <vt:lpstr>Pregnant Women &amp; Women with Dependent Children</vt:lpstr>
      <vt:lpstr>Specific Needs for Working with Adolescents and their Families with Substance Use</vt:lpstr>
      <vt:lpstr>Specific Needs for Working with Adolescents and their Families with Substance Use</vt:lpstr>
      <vt:lpstr>Specific Needs for Working with Adolescents and their Families with Substance Use</vt:lpstr>
      <vt:lpstr>Specific Needs for Working with Adolescents and their Families with Substance Use</vt:lpstr>
      <vt:lpstr>Specific Needs for Working with Adolescents and their Families with Substance Use</vt:lpstr>
      <vt:lpstr>Specific Needs for Working with Adolescents and their Families with Substance Use</vt:lpstr>
      <vt:lpstr>Specific Needs for Working with Adolescents and their Families with Substance Use</vt:lpstr>
      <vt:lpstr>PowerPoint Presentation</vt:lpstr>
      <vt:lpstr>Meeting Facilitation</vt:lpstr>
      <vt:lpstr>Steps to Facilitating a Meeting</vt:lpstr>
      <vt:lpstr>Effective Networking Skills</vt:lpstr>
      <vt:lpstr>Care Planning</vt:lpstr>
      <vt:lpstr>Steps to Person Centered Care Planning </vt:lpstr>
      <vt:lpstr>Identification of Needs</vt:lpstr>
      <vt:lpstr>Prioritizing Needs</vt:lpstr>
      <vt:lpstr>Develop Goals</vt:lpstr>
      <vt:lpstr>Developing Goals </vt:lpstr>
      <vt:lpstr>Develop Objectives</vt:lpstr>
      <vt:lpstr>Development of Crisis Plan</vt:lpstr>
      <vt:lpstr>Identify Resources</vt:lpstr>
      <vt:lpstr>Set Next Meeting Date</vt:lpstr>
      <vt:lpstr>Let’s Have a Meeting! </vt:lpstr>
      <vt:lpstr>Now….</vt:lpstr>
      <vt:lpstr>Let’s Have Another Meeting and Update </vt:lpstr>
      <vt:lpstr>Elements of an Effective Discharge</vt:lpstr>
      <vt:lpstr>Discharge and Transition Plan</vt:lpstr>
      <vt:lpstr>Discharge Criteria</vt:lpstr>
      <vt:lpstr>After care plan including relapse prevention</vt:lpstr>
      <vt:lpstr>PowerPoint Presentation</vt:lpstr>
      <vt:lpstr>PowerPoint Presentation</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908 KAR 2:260 Targeted Case Management Substance Use Training</dc:title>
  <dc:creator>Lee Langley</dc:creator>
  <cp:lastModifiedBy>Kent Conder</cp:lastModifiedBy>
  <cp:revision>218</cp:revision>
  <cp:lastPrinted>2017-01-06T19:40:50Z</cp:lastPrinted>
  <dcterms:created xsi:type="dcterms:W3CDTF">2015-05-11T12:19:54Z</dcterms:created>
  <dcterms:modified xsi:type="dcterms:W3CDTF">2017-01-06T19:41:36Z</dcterms:modified>
</cp:coreProperties>
</file>