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18" r:id="rId6"/>
    <p:sldId id="317" r:id="rId7"/>
    <p:sldId id="320" r:id="rId8"/>
    <p:sldId id="334" r:id="rId9"/>
    <p:sldId id="319" r:id="rId10"/>
    <p:sldId id="328" r:id="rId11"/>
    <p:sldId id="315" r:id="rId12"/>
    <p:sldId id="325" r:id="rId13"/>
    <p:sldId id="322" r:id="rId14"/>
    <p:sldId id="330" r:id="rId15"/>
    <p:sldId id="333" r:id="rId16"/>
    <p:sldId id="335" r:id="rId17"/>
    <p:sldId id="323" r:id="rId18"/>
    <p:sldId id="329" r:id="rId19"/>
    <p:sldId id="336" r:id="rId20"/>
    <p:sldId id="327" r:id="rId21"/>
    <p:sldId id="341" r:id="rId22"/>
    <p:sldId id="340" r:id="rId23"/>
    <p:sldId id="331" r:id="rId24"/>
    <p:sldId id="339" r:id="rId25"/>
    <p:sldId id="337" r:id="rId26"/>
    <p:sldId id="324" r:id="rId27"/>
    <p:sldId id="304" r:id="rId2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0F2AE-2C4A-430F-97DA-F70B0D90AE82}" v="2" dt="2020-11-12T11:50:48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Barriga Tapia" userId="ba9fa391-65d9-46cf-be5d-91ae33982a68" providerId="ADAL" clId="{CB10F2AE-2C4A-430F-97DA-F70B0D90AE82}"/>
    <pc:docChg chg="modSld sldOrd">
      <pc:chgData name="Roberto Barriga Tapia" userId="ba9fa391-65d9-46cf-be5d-91ae33982a68" providerId="ADAL" clId="{CB10F2AE-2C4A-430F-97DA-F70B0D90AE82}" dt="2020-11-12T11:56:01.458" v="48" actId="20577"/>
      <pc:docMkLst>
        <pc:docMk/>
      </pc:docMkLst>
      <pc:sldChg chg="addSp modSp mod">
        <pc:chgData name="Roberto Barriga Tapia" userId="ba9fa391-65d9-46cf-be5d-91ae33982a68" providerId="ADAL" clId="{CB10F2AE-2C4A-430F-97DA-F70B0D90AE82}" dt="2020-11-12T11:50:48.555" v="5" actId="1076"/>
        <pc:sldMkLst>
          <pc:docMk/>
          <pc:sldMk cId="504926944" sldId="304"/>
        </pc:sldMkLst>
        <pc:spChg chg="mod">
          <ac:chgData name="Roberto Barriga Tapia" userId="ba9fa391-65d9-46cf-be5d-91ae33982a68" providerId="ADAL" clId="{CB10F2AE-2C4A-430F-97DA-F70B0D90AE82}" dt="2020-11-12T11:50:44.278" v="4" actId="20577"/>
          <ac:spMkLst>
            <pc:docMk/>
            <pc:sldMk cId="504926944" sldId="304"/>
            <ac:spMk id="3" creationId="{00000000-0000-0000-0000-000000000000}"/>
          </ac:spMkLst>
        </pc:spChg>
        <pc:picChg chg="add mod">
          <ac:chgData name="Roberto Barriga Tapia" userId="ba9fa391-65d9-46cf-be5d-91ae33982a68" providerId="ADAL" clId="{CB10F2AE-2C4A-430F-97DA-F70B0D90AE82}" dt="2020-11-12T11:50:48.555" v="5" actId="1076"/>
          <ac:picMkLst>
            <pc:docMk/>
            <pc:sldMk cId="504926944" sldId="304"/>
            <ac:picMk id="1026" creationId="{22B89A3E-9BD6-4F64-8B89-CC63F7330106}"/>
          </ac:picMkLst>
        </pc:picChg>
      </pc:sldChg>
      <pc:sldChg chg="modSp mod">
        <pc:chgData name="Roberto Barriga Tapia" userId="ba9fa391-65d9-46cf-be5d-91ae33982a68" providerId="ADAL" clId="{CB10F2AE-2C4A-430F-97DA-F70B0D90AE82}" dt="2020-11-12T11:56:01.458" v="48" actId="20577"/>
        <pc:sldMkLst>
          <pc:docMk/>
          <pc:sldMk cId="4258595799" sldId="327"/>
        </pc:sldMkLst>
        <pc:spChg chg="mod">
          <ac:chgData name="Roberto Barriga Tapia" userId="ba9fa391-65d9-46cf-be5d-91ae33982a68" providerId="ADAL" clId="{CB10F2AE-2C4A-430F-97DA-F70B0D90AE82}" dt="2020-11-12T11:56:01.458" v="48" actId="20577"/>
          <ac:spMkLst>
            <pc:docMk/>
            <pc:sldMk cId="4258595799" sldId="327"/>
            <ac:spMk id="6" creationId="{168061B7-9D4A-4072-975D-73166E6D4E07}"/>
          </ac:spMkLst>
        </pc:spChg>
      </pc:sldChg>
      <pc:sldChg chg="ord">
        <pc:chgData name="Roberto Barriga Tapia" userId="ba9fa391-65d9-46cf-be5d-91ae33982a68" providerId="ADAL" clId="{CB10F2AE-2C4A-430F-97DA-F70B0D90AE82}" dt="2020-11-12T11:52:59.304" v="7"/>
        <pc:sldMkLst>
          <pc:docMk/>
          <pc:sldMk cId="4286375442" sldId="34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834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94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841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95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399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51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662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118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443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23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09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3A33-A2D6-4612-B570-2131AB212F0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3AAE-AEE2-4771-8614-A625FB63F03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5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digital-learning/article/2019/06/14/google-it-certificate-program-expands-more-community-colleg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Educación Superior post Pandemia:</a:t>
            </a:r>
            <a:br>
              <a:rPr lang="es-ES_tradnl" sz="40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</a:br>
            <a:r>
              <a:rPr lang="es-ES_tradnl" sz="40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¿llegó la hora del cambio?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4761" y="6332358"/>
            <a:ext cx="2597239" cy="300261"/>
          </a:xfrm>
        </p:spPr>
        <p:txBody>
          <a:bodyPr>
            <a:normAutofit fontScale="70000" lnSpcReduction="20000"/>
          </a:bodyPr>
          <a:lstStyle/>
          <a:p>
            <a:r>
              <a:rPr lang="es-CL" dirty="0"/>
              <a:t>12-11-2020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3578940" y="5056586"/>
            <a:ext cx="5034119" cy="157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16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Nuevos Paradigmas</a:t>
            </a:r>
          </a:p>
          <a:p>
            <a:pPr lvl="1"/>
            <a:r>
              <a:rPr lang="es-CL" dirty="0"/>
              <a:t>Experiencias personalizadas y masivas</a:t>
            </a:r>
          </a:p>
          <a:p>
            <a:pPr lvl="1"/>
            <a:r>
              <a:rPr lang="es-CL" dirty="0"/>
              <a:t>Desintermediación</a:t>
            </a:r>
          </a:p>
          <a:p>
            <a:pPr lvl="1"/>
            <a:r>
              <a:rPr lang="es-CL" dirty="0"/>
              <a:t>Empoderamiento -&gt; participación </a:t>
            </a:r>
          </a:p>
          <a:p>
            <a:pPr lvl="1"/>
            <a:r>
              <a:rPr lang="es-CL" dirty="0"/>
              <a:t>Inmediatez</a:t>
            </a:r>
          </a:p>
          <a:p>
            <a:pPr lvl="1"/>
            <a:r>
              <a:rPr lang="es-CL" dirty="0"/>
              <a:t>Ubicuidad</a:t>
            </a:r>
          </a:p>
          <a:p>
            <a:pPr lvl="1"/>
            <a:r>
              <a:rPr lang="es-CL" dirty="0"/>
              <a:t>Globalización</a:t>
            </a:r>
          </a:p>
          <a:p>
            <a:pPr lvl="1"/>
            <a:r>
              <a:rPr lang="es-CL" dirty="0"/>
              <a:t>Transformación digital</a:t>
            </a:r>
          </a:p>
          <a:p>
            <a:pPr lvl="1"/>
            <a:r>
              <a:rPr lang="es-CL"/>
              <a:t>Trayectorias laborales diversas</a:t>
            </a:r>
            <a:endParaRPr lang="es-CL" dirty="0"/>
          </a:p>
          <a:p>
            <a:pPr lvl="1"/>
            <a:r>
              <a:rPr lang="es-CL" dirty="0"/>
              <a:t>Sistemas de credenciales</a:t>
            </a:r>
          </a:p>
          <a:p>
            <a:pPr lvl="1"/>
            <a:r>
              <a:rPr lang="es-CL" dirty="0"/>
              <a:t>Conectivismo</a:t>
            </a:r>
          </a:p>
          <a:p>
            <a:pPr lvl="1"/>
            <a:r>
              <a:rPr lang="es-CL" dirty="0"/>
              <a:t>Irrupción de las empresas de tecnología en el mundo de la educación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615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4BBD7F5-89F4-4F32-BABE-D1932AE5A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365" y="1513268"/>
            <a:ext cx="8020810" cy="534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8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Egyptienne"/>
              </a:rPr>
              <a:t>The Coming Disruption</a:t>
            </a:r>
          </a:p>
          <a:p>
            <a:pPr marL="0" indent="0" algn="l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Miller Display"/>
              </a:rPr>
              <a:t>Scott Galloway predicts a handful of elite cyborg universities will soon monopolize higher education.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9832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Amazon has drawn praise for announcing last week it will spend $700 million over six years to retrain 100,000 of its employees, for jobs within the company and beyond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Google last year created a subsidized online IT support </a:t>
            </a:r>
            <a:r>
              <a:rPr lang="en-US" b="0" i="0" u="none" strike="noStrike" dirty="0">
                <a:solidFill>
                  <a:srgbClr val="EF7521"/>
                </a:solidFill>
                <a:effectLst/>
                <a:latin typeface="roboto"/>
                <a:hlinkClick r:id="rId3"/>
              </a:rPr>
              <a:t>certificate program</a:t>
            </a: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, which has enrolled 75,000 students.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More than 25 community colleges so far have worked with Google to offer the IT certificate, with additional support and in-person instruction.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Northeastern University has worked to develop “stackable” credential pathways to four-year degrees for employer offerings, including the Google certificate.</a:t>
            </a:r>
            <a:endParaRPr lang="en-US" dirty="0">
              <a:solidFill>
                <a:srgbClr val="000000"/>
              </a:solidFill>
              <a:latin typeface="roboto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519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“The future of work is affecting basically every industry. This has become a CEO-level conversation, they are taking action themselves because they are feeling an acute need that, frankly, they feel is not being met by the existing education system.</a:t>
            </a:r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en-US" b="0" i="1" dirty="0">
                <a:solidFill>
                  <a:srgbClr val="000000"/>
                </a:solidFill>
                <a:effectLst/>
                <a:latin typeface="roboto"/>
              </a:rPr>
              <a:t>Managing director of Jobs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3891768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pic>
        <p:nvPicPr>
          <p:cNvPr id="1026" name="Picture 2" descr="Cerego: Know What Matters">
            <a:extLst>
              <a:ext uri="{FF2B5EF4-FFF2-40B4-BE49-F238E27FC236}">
                <a16:creationId xmlns:a16="http://schemas.microsoft.com/office/drawing/2014/main" id="{74F773BB-CC6A-48F1-AC17-E51B4C1EF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4487219"/>
            <a:ext cx="48387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EB9136-0A72-4822-ADE4-5D301740A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18" y="2030734"/>
            <a:ext cx="3417165" cy="1058219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6D2AEA04-AFC3-4670-BB3D-98B1DC443C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951" y="2030734"/>
            <a:ext cx="4323849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435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El futuro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7639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El futuro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/>
              <a:t>Flexibilidad</a:t>
            </a:r>
          </a:p>
          <a:p>
            <a:pPr lvl="1"/>
            <a:r>
              <a:rPr lang="es-CL" dirty="0"/>
              <a:t>Diversidad de itinerarios formativos</a:t>
            </a:r>
          </a:p>
          <a:p>
            <a:pPr lvl="1"/>
            <a:r>
              <a:rPr lang="es-CL" dirty="0"/>
              <a:t>Diversidad de modalidades y sus hibridaciones</a:t>
            </a:r>
          </a:p>
          <a:p>
            <a:pPr lvl="1"/>
            <a:r>
              <a:rPr lang="es-CL" dirty="0"/>
              <a:t>Diversidad de perfiles de egreso</a:t>
            </a:r>
          </a:p>
          <a:p>
            <a:pPr lvl="1"/>
            <a:r>
              <a:rPr lang="es-CL" dirty="0"/>
              <a:t>Diversidad de entornos de aprendizaje</a:t>
            </a:r>
          </a:p>
          <a:p>
            <a:pPr lvl="1"/>
            <a:r>
              <a:rPr lang="es-CL" dirty="0"/>
              <a:t>Diversidad de </a:t>
            </a:r>
            <a:r>
              <a:rPr lang="es-CL"/>
              <a:t>momentos </a:t>
            </a:r>
            <a:r>
              <a:rPr lang="es-CL" dirty="0"/>
              <a:t>u</a:t>
            </a:r>
            <a:r>
              <a:rPr lang="es-CL"/>
              <a:t> </a:t>
            </a:r>
            <a:r>
              <a:rPr lang="es-CL" dirty="0"/>
              <a:t>oportunidades</a:t>
            </a:r>
          </a:p>
          <a:p>
            <a:pPr lvl="1"/>
            <a:r>
              <a:rPr lang="es-CL" dirty="0"/>
              <a:t>Diversidad de sistemas de credenciales</a:t>
            </a:r>
          </a:p>
        </p:txBody>
      </p:sp>
    </p:spTree>
    <p:extLst>
      <p:ext uri="{BB962C8B-B14F-4D97-AF65-F5344CB8AC3E}">
        <p14:creationId xmlns:p14="http://schemas.microsoft.com/office/powerpoint/2010/main" val="4258595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El futuro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/>
              <a:t>Irrupción de actores tecnológicos</a:t>
            </a:r>
          </a:p>
          <a:p>
            <a:pPr lvl="1"/>
            <a:r>
              <a:rPr lang="es-CL" dirty="0"/>
              <a:t>Proveedores de servicios complementarios</a:t>
            </a:r>
          </a:p>
          <a:p>
            <a:pPr lvl="1"/>
            <a:r>
              <a:rPr lang="es-CL" dirty="0"/>
              <a:t>Proveedores de servicios de plataforma</a:t>
            </a:r>
          </a:p>
          <a:p>
            <a:pPr lvl="1"/>
            <a:r>
              <a:rPr lang="es-CL" dirty="0"/>
              <a:t>Modelos disruptivos que sustituyen o transforman a las IES</a:t>
            </a:r>
          </a:p>
        </p:txBody>
      </p:sp>
    </p:spTree>
    <p:extLst>
      <p:ext uri="{BB962C8B-B14F-4D97-AF65-F5344CB8AC3E}">
        <p14:creationId xmlns:p14="http://schemas.microsoft.com/office/powerpoint/2010/main" val="4286375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El futuro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/>
              <a:t>Habilitadores</a:t>
            </a:r>
          </a:p>
          <a:p>
            <a:pPr lvl="1"/>
            <a:r>
              <a:rPr lang="es-CL" dirty="0"/>
              <a:t>Nuevos modelos curriculares e instruccionales</a:t>
            </a:r>
          </a:p>
          <a:p>
            <a:pPr lvl="1"/>
            <a:r>
              <a:rPr lang="es-CL" dirty="0"/>
              <a:t>Incorporación de tecnología para articular itinerarios personalizados</a:t>
            </a:r>
          </a:p>
          <a:p>
            <a:pPr lvl="1"/>
            <a:r>
              <a:rPr lang="es-CL" dirty="0"/>
              <a:t>Incorporación de tecnologías para posibilitar aprendizajes complejos en entornos diversos</a:t>
            </a:r>
          </a:p>
          <a:p>
            <a:pPr lvl="1"/>
            <a:r>
              <a:rPr lang="es-CL" dirty="0"/>
              <a:t>Sistemas de credenciales respaldados por la industria 4.0</a:t>
            </a:r>
          </a:p>
          <a:p>
            <a:pPr lvl="1"/>
            <a:r>
              <a:rPr lang="es-CL" dirty="0"/>
              <a:t>Políticas públicas</a:t>
            </a:r>
          </a:p>
        </p:txBody>
      </p:sp>
    </p:spTree>
    <p:extLst>
      <p:ext uri="{BB962C8B-B14F-4D97-AF65-F5344CB8AC3E}">
        <p14:creationId xmlns:p14="http://schemas.microsoft.com/office/powerpoint/2010/main" val="59251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, company name&#10;&#10;Description automatically generated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DE6DF3E4-37AA-4249-AF08-EEF45687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Revolución del Automóvil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512BDC8F-68CA-498C-ABDF-8445D0B4E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1900 al 1913 (Tony Seba)</a:t>
            </a:r>
          </a:p>
          <a:p>
            <a:endParaRPr lang="es-CL" dirty="0"/>
          </a:p>
        </p:txBody>
      </p:sp>
      <p:pic>
        <p:nvPicPr>
          <p:cNvPr id="3" name="Picture 2" descr="A picture containing text, building, outdoor, street&#10;&#10;Description automatically generated">
            <a:extLst>
              <a:ext uri="{FF2B5EF4-FFF2-40B4-BE49-F238E27FC236}">
                <a16:creationId xmlns:a16="http://schemas.microsoft.com/office/drawing/2014/main" id="{E37B6DE8-5B9F-47B8-946D-0AD497370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2753"/>
            <a:ext cx="12192000" cy="451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28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Cómo hemos Avanzado</a:t>
            </a:r>
          </a:p>
        </p:txBody>
      </p:sp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6DB4C66-27E0-4543-A8A1-218FA0263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61" y="1837420"/>
            <a:ext cx="10296939" cy="47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38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Cómo hemos Avanzado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/>
              <a:t>Flexibilidad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10242" name="Picture 2" descr="Flexibilidad - Concepto de flexibilidad física, muscular y laboral">
            <a:extLst>
              <a:ext uri="{FF2B5EF4-FFF2-40B4-BE49-F238E27FC236}">
                <a16:creationId xmlns:a16="http://schemas.microsoft.com/office/drawing/2014/main" id="{FD3ECECB-725A-43B7-9E67-E19A4E18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64" y="2719941"/>
            <a:ext cx="70104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885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Cómo hemos Avanzado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1271434" cy="9824194"/>
          </a:xfrm>
        </p:spPr>
        <p:txBody>
          <a:bodyPr>
            <a:normAutofit/>
          </a:bodyPr>
          <a:lstStyle/>
          <a:p>
            <a:r>
              <a:rPr lang="es-CL" dirty="0"/>
              <a:t>Itinerarios múltiples</a:t>
            </a:r>
          </a:p>
          <a:p>
            <a:r>
              <a:rPr lang="es-CL" dirty="0"/>
              <a:t>Modalidades múltiples</a:t>
            </a:r>
          </a:p>
          <a:p>
            <a:r>
              <a:rPr lang="es-CL" dirty="0"/>
              <a:t>Modalidades híbridas</a:t>
            </a:r>
          </a:p>
        </p:txBody>
      </p:sp>
      <p:pic>
        <p:nvPicPr>
          <p:cNvPr id="6146" name="Picture 2" descr="Yes, electrical wire colors do matter - Nickle Electrical">
            <a:extLst>
              <a:ext uri="{FF2B5EF4-FFF2-40B4-BE49-F238E27FC236}">
                <a16:creationId xmlns:a16="http://schemas.microsoft.com/office/drawing/2014/main" id="{ABF48883-8B0F-43BE-9526-70D01B479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57463"/>
            <a:ext cx="5913870" cy="393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303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Cómo hemos Avanzado</a:t>
            </a:r>
          </a:p>
        </p:txBody>
      </p:sp>
      <p:pic>
        <p:nvPicPr>
          <p:cNvPr id="4101" name="Imagen 1">
            <a:extLst>
              <a:ext uri="{FF2B5EF4-FFF2-40B4-BE49-F238E27FC236}">
                <a16:creationId xmlns:a16="http://schemas.microsoft.com/office/drawing/2014/main" id="{F85DA324-A3A1-4EB2-8689-CA5586713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49" y="2222526"/>
            <a:ext cx="7829551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867DE7CD-1D0D-4EA6-BC31-D50535570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54664"/>
            <a:ext cx="4422913" cy="2095293"/>
          </a:xfrm>
        </p:spPr>
        <p:txBody>
          <a:bodyPr>
            <a:normAutofit/>
          </a:bodyPr>
          <a:lstStyle/>
          <a:p>
            <a:r>
              <a:rPr lang="es-CL" dirty="0"/>
              <a:t>Recursos de aprendizaje enriquecidos</a:t>
            </a:r>
          </a:p>
          <a:p>
            <a:r>
              <a:rPr lang="es-CL" dirty="0"/>
              <a:t>Fondo de Desarrollo Institucional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4098" name="Imagen 2">
            <a:extLst>
              <a:ext uri="{FF2B5EF4-FFF2-40B4-BE49-F238E27FC236}">
                <a16:creationId xmlns:a16="http://schemas.microsoft.com/office/drawing/2014/main" id="{C882CE29-394C-4E3E-B9D5-D0B594EB6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7343"/>
            <a:ext cx="56197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981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“Las Crisis son Prerrequisitos de las Revoluciones”</a:t>
            </a:r>
          </a:p>
          <a:p>
            <a:pPr marL="0" indent="0">
              <a:buNone/>
            </a:pPr>
            <a:r>
              <a:rPr lang="es-CL" dirty="0"/>
              <a:t>						(Thomas S. Kuhn)</a:t>
            </a:r>
          </a:p>
          <a:p>
            <a:pPr marL="0" indent="0">
              <a:buNone/>
            </a:pPr>
            <a:endParaRPr lang="es-CL" dirty="0"/>
          </a:p>
        </p:txBody>
      </p:sp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2B89A3E-9BD6-4F64-8B89-CC63F7330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032" y="1595024"/>
            <a:ext cx="20955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92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, company name&#10;&#10;Description automatically generated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DE6DF3E4-37AA-4249-AF08-EEF45687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Revolución de Internet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512BDC8F-68CA-498C-ABDF-8445D0B4E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Entre el 1995 y el 2006 paso de 10 a 1.000.000 de terabyte (1 exabyte)</a:t>
            </a:r>
          </a:p>
          <a:p>
            <a:endParaRPr lang="es-CL" dirty="0"/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FC518EB8-432A-4095-81F7-4BE95951A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3" y="2302828"/>
            <a:ext cx="6263361" cy="455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4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, company name&#10;&#10;Description automatically generated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DE6DF3E4-37AA-4249-AF08-EEF45687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Revolución en la Industria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512BDC8F-68CA-498C-ABDF-8445D0B4E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S&amp;P 500 2008 -&gt; 2018</a:t>
            </a:r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9D25FC84-F9FE-4F02-9D9D-A31FD39DE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40834"/>
              </p:ext>
            </p:extLst>
          </p:nvPr>
        </p:nvGraphicFramePr>
        <p:xfrm>
          <a:off x="2464904" y="2772088"/>
          <a:ext cx="6149009" cy="34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571">
                <a:tc>
                  <a:txBody>
                    <a:bodyPr/>
                    <a:lstStyle/>
                    <a:p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571">
                <a:tc>
                  <a:txBody>
                    <a:bodyPr/>
                    <a:lstStyle/>
                    <a:p>
                      <a:r>
                        <a:rPr lang="es-CL" sz="2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j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Exxon </a:t>
                      </a:r>
                      <a:r>
                        <a:rPr lang="es-CL" sz="2400" dirty="0" err="1"/>
                        <a:t>Mobil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571">
                <a:tc>
                  <a:txBody>
                    <a:bodyPr/>
                    <a:lstStyle/>
                    <a:p>
                      <a:r>
                        <a:rPr lang="es-CL" sz="2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j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Microsoft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Amazon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71">
                <a:tc>
                  <a:txBody>
                    <a:bodyPr/>
                    <a:lstStyle/>
                    <a:p>
                      <a:r>
                        <a:rPr lang="es-CL" sz="2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j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General Electric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Microsoft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571">
                <a:tc>
                  <a:txBody>
                    <a:bodyPr/>
                    <a:lstStyle/>
                    <a:p>
                      <a:r>
                        <a:rPr lang="es-CL" sz="2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j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err="1"/>
                        <a:t>Walmart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Google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571">
                <a:tc>
                  <a:txBody>
                    <a:bodyPr/>
                    <a:lstStyle/>
                    <a:p>
                      <a:r>
                        <a:rPr lang="es-CL" sz="2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j-ea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err="1"/>
                        <a:t>Proctor</a:t>
                      </a:r>
                      <a:r>
                        <a:rPr lang="es-CL" sz="2400" dirty="0"/>
                        <a:t> &amp; Gamble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err="1"/>
                        <a:t>Berkshire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Hataway</a:t>
                      </a:r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571">
                <a:tc>
                  <a:txBody>
                    <a:bodyPr/>
                    <a:lstStyle/>
                    <a:p>
                      <a:r>
                        <a:rPr lang="es-CL" sz="2400" b="1" kern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j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Johnson &amp; Johnson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Facebook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63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9518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>
                <a:latin typeface="Rockwell" panose="02060603020205020403" pitchFamily="18" charset="0"/>
              </a:rPr>
              <a:t>Conferencia Mundial Educación Superior UNESCO 1998</a:t>
            </a:r>
          </a:p>
          <a:p>
            <a:pPr lvl="1"/>
            <a:r>
              <a:rPr lang="es-CL" dirty="0"/>
              <a:t>Nuevas exigencias del Mundo Laboral</a:t>
            </a:r>
          </a:p>
          <a:p>
            <a:pPr lvl="1"/>
            <a:r>
              <a:rPr lang="es-CL" dirty="0"/>
              <a:t>Consolidación de la Sociedad del Conocimiento</a:t>
            </a:r>
          </a:p>
          <a:p>
            <a:pPr lvl="1"/>
            <a:r>
              <a:rPr lang="es-CL" dirty="0"/>
              <a:t>Impacto de las </a:t>
            </a:r>
            <a:r>
              <a:rPr lang="es-CL" dirty="0" err="1"/>
              <a:t>TICs</a:t>
            </a:r>
            <a:r>
              <a:rPr lang="es-CL" dirty="0"/>
              <a:t> en la Sociedad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211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>
                <a:effectLst/>
                <a:latin typeface="Rockwell" panose="02060603020205020403" pitchFamily="18" charset="0"/>
              </a:rPr>
              <a:t>An avalanche is coming</a:t>
            </a:r>
          </a:p>
          <a:p>
            <a:pPr marL="0" indent="0" fontAlgn="base">
              <a:buNone/>
            </a:pPr>
            <a:r>
              <a:rPr lang="en-US" sz="2400" i="1" dirty="0"/>
              <a:t>Michael Barber, Katelyn Donnelly, Saad Rizvi </a:t>
            </a:r>
            <a:r>
              <a:rPr lang="en-US" sz="2400" dirty="0"/>
              <a:t>(2013)</a:t>
            </a:r>
            <a:endParaRPr lang="en-US" sz="2400" b="1" dirty="0">
              <a:latin typeface="Rockwell" panose="02060603020205020403" pitchFamily="18" charset="0"/>
            </a:endParaRPr>
          </a:p>
          <a:p>
            <a:pPr marL="0" indent="0" fontAlgn="base">
              <a:buNone/>
            </a:pPr>
            <a:endParaRPr lang="en-US" b="1" dirty="0">
              <a:effectLst/>
              <a:latin typeface="Rockwell" panose="02060603020205020403" pitchFamily="18" charset="0"/>
            </a:endParaRPr>
          </a:p>
          <a:p>
            <a:pPr marL="0" indent="0" fontAlgn="base">
              <a:buNone/>
            </a:pPr>
            <a:r>
              <a:rPr lang="en-US" b="0" dirty="0">
                <a:effectLst/>
                <a:latin typeface="Fira Sans"/>
              </a:rPr>
              <a:t>'Should we fail to radically change our approach to education, the same cohort we're attempting to "protect" could find that their entire future is scuttled by our timidity.’</a:t>
            </a:r>
          </a:p>
          <a:p>
            <a:pPr marL="0" indent="0" fontAlgn="base">
              <a:buNone/>
            </a:pPr>
            <a:br>
              <a:rPr lang="en-US" b="0" dirty="0">
                <a:effectLst/>
                <a:latin typeface="Fira Sans"/>
              </a:rPr>
            </a:br>
            <a:r>
              <a:rPr lang="en-US" sz="2400" b="0" i="1" dirty="0">
                <a:effectLst/>
                <a:latin typeface="inherit"/>
              </a:rPr>
              <a:t>David </a:t>
            </a:r>
            <a:r>
              <a:rPr lang="en-US" sz="2400" b="0" i="1" dirty="0" err="1">
                <a:effectLst/>
                <a:latin typeface="inherit"/>
              </a:rPr>
              <a:t>Puttnam</a:t>
            </a:r>
            <a:r>
              <a:rPr lang="en-US" sz="2400" b="0" i="1" dirty="0">
                <a:effectLst/>
                <a:latin typeface="inherit"/>
              </a:rPr>
              <a:t>, MIT, 2012</a:t>
            </a:r>
            <a:endParaRPr lang="en-US" sz="2400" b="0" dirty="0">
              <a:effectLst/>
              <a:latin typeface="Fira Sans"/>
            </a:endParaRP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9377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/>
              <a:t>Consolidación de las </a:t>
            </a:r>
            <a:r>
              <a:rPr lang="es-CL" dirty="0" err="1"/>
              <a:t>TICs</a:t>
            </a:r>
            <a:endParaRPr lang="es-CL" dirty="0"/>
          </a:p>
          <a:p>
            <a:r>
              <a:rPr lang="es-CL" dirty="0"/>
              <a:t>Transformación de la sociedad (redes sociales)</a:t>
            </a:r>
          </a:p>
          <a:p>
            <a:r>
              <a:rPr lang="es-CL" dirty="0"/>
              <a:t>Transformación digital de las empresas</a:t>
            </a:r>
          </a:p>
          <a:p>
            <a:r>
              <a:rPr lang="es-CL" dirty="0"/>
              <a:t>COVID – 19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7760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0" y="1407343"/>
            <a:ext cx="12192000" cy="257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28651"/>
          <a:stretch/>
        </p:blipFill>
        <p:spPr>
          <a:xfrm>
            <a:off x="9865191" y="111099"/>
            <a:ext cx="2185142" cy="68410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B407E2B-368A-4F06-8137-D9DC80E3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La transformación de la educación superior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68061B7-9D4A-4072-975D-73166E6D4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pic>
        <p:nvPicPr>
          <p:cNvPr id="12290" name="Picture 2" descr="Derribar Muros - [Rezar el miércoles] by Jóvenes Católicos on SoundCloud -  Hear the world's sounds">
            <a:extLst>
              <a:ext uri="{FF2B5EF4-FFF2-40B4-BE49-F238E27FC236}">
                <a16:creationId xmlns:a16="http://schemas.microsoft.com/office/drawing/2014/main" id="{137EFB96-904F-4D01-9495-281935AE3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74" y="1464364"/>
            <a:ext cx="5393635" cy="539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056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BC323F000F946808207FA890CE170" ma:contentTypeVersion="13" ma:contentTypeDescription="Create a new document." ma:contentTypeScope="" ma:versionID="4a43a9e0e7908554859d473e6c57d718">
  <xsd:schema xmlns:xsd="http://www.w3.org/2001/XMLSchema" xmlns:xs="http://www.w3.org/2001/XMLSchema" xmlns:p="http://schemas.microsoft.com/office/2006/metadata/properties" xmlns:ns3="d8897225-671c-4bcb-aeb0-c16d5f841d95" xmlns:ns4="69561f9b-81d1-4ca8-aa92-8859a5a99025" targetNamespace="http://schemas.microsoft.com/office/2006/metadata/properties" ma:root="true" ma:fieldsID="803820f7b4f54d655dd6670afd03caa8" ns3:_="" ns4:_="">
    <xsd:import namespace="d8897225-671c-4bcb-aeb0-c16d5f841d95"/>
    <xsd:import namespace="69561f9b-81d1-4ca8-aa92-8859a5a990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97225-671c-4bcb-aeb0-c16d5f841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61f9b-81d1-4ca8-aa92-8859a5a9902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709E4E-1C13-4CAF-BA69-E4FA2DF8DFC1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d8897225-671c-4bcb-aeb0-c16d5f841d95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69561f9b-81d1-4ca8-aa92-8859a5a9902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2B3193-4CC1-455C-9559-5B0E08C199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B97B0D-E018-481B-AE52-5D4AC50241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897225-671c-4bcb-aeb0-c16d5f841d95"/>
    <ds:schemaRef ds:uri="69561f9b-81d1-4ca8-aa92-8859a5a99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9686</TotalTime>
  <Words>606</Words>
  <Application>Microsoft Office PowerPoint</Application>
  <PresentationFormat>Widescreen</PresentationFormat>
  <Paragraphs>110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Arial Narrow</vt:lpstr>
      <vt:lpstr>Calibri</vt:lpstr>
      <vt:lpstr>Calibri Light</vt:lpstr>
      <vt:lpstr>Egyptienne</vt:lpstr>
      <vt:lpstr>Fira Sans</vt:lpstr>
      <vt:lpstr>inherit</vt:lpstr>
      <vt:lpstr>Miller Display</vt:lpstr>
      <vt:lpstr>roboto</vt:lpstr>
      <vt:lpstr>Rockwell</vt:lpstr>
      <vt:lpstr>Tema de Office</vt:lpstr>
      <vt:lpstr>Educación Superior post Pandemia: ¿llegó la hora del cambio?</vt:lpstr>
      <vt:lpstr>Revolución del Automóvil</vt:lpstr>
      <vt:lpstr>Revolución de Internet</vt:lpstr>
      <vt:lpstr>Revolución en la Industria</vt:lpstr>
      <vt:lpstr>La transformación de la educación superior</vt:lpstr>
      <vt:lpstr>La transformación de la educación superior</vt:lpstr>
      <vt:lpstr>La transformación de la educación superior</vt:lpstr>
      <vt:lpstr>La transformación de la educación superior</vt:lpstr>
      <vt:lpstr>La transformación de la educación superior</vt:lpstr>
      <vt:lpstr>La transformación de la educación superior</vt:lpstr>
      <vt:lpstr>La transformación de la educación superior</vt:lpstr>
      <vt:lpstr>La transformación de la educación superior</vt:lpstr>
      <vt:lpstr>La transformación de la educación superior</vt:lpstr>
      <vt:lpstr>La transformación de la educación superior</vt:lpstr>
      <vt:lpstr>La transformación de la educación superior</vt:lpstr>
      <vt:lpstr>El futuro de la educación superior</vt:lpstr>
      <vt:lpstr>El futuro de la educación superior</vt:lpstr>
      <vt:lpstr>El futuro de la educación superior</vt:lpstr>
      <vt:lpstr>El futuro de la educación superior</vt:lpstr>
      <vt:lpstr>Cómo hemos Avanzado</vt:lpstr>
      <vt:lpstr>Cómo hemos Avanzado</vt:lpstr>
      <vt:lpstr>Cómo hemos Avanzado</vt:lpstr>
      <vt:lpstr>Cómo hemos Avanzado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Ampliado  “Desarrollo Institucional”</dc:title>
  <dc:creator>Roberto Barriga Tapia</dc:creator>
  <cp:lastModifiedBy>Roberto Barriga Tapia</cp:lastModifiedBy>
  <cp:revision>3</cp:revision>
  <dcterms:created xsi:type="dcterms:W3CDTF">2020-10-30T11:44:45Z</dcterms:created>
  <dcterms:modified xsi:type="dcterms:W3CDTF">2020-11-12T11:56:05Z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0x0101004B7BC323F000F946808207FA890CE170</vt:lpwstr>
  </property>
</Properties>
</file>