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6" r:id="rId2"/>
    <p:sldId id="279" r:id="rId3"/>
    <p:sldId id="283" r:id="rId4"/>
    <p:sldId id="284" r:id="rId5"/>
    <p:sldId id="285" r:id="rId6"/>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6" userDrawn="1">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D0E4"/>
    <a:srgbClr val="262626"/>
    <a:srgbClr val="DBEFF4"/>
    <a:srgbClr val="9CEDFF"/>
    <a:srgbClr val="8BCFE3"/>
    <a:srgbClr val="8BD0E3"/>
    <a:srgbClr val="000000"/>
    <a:srgbClr val="5F5F5F"/>
    <a:srgbClr val="D9D9D9"/>
    <a:srgbClr val="78BE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76" autoAdjust="0"/>
    <p:restoredTop sz="99457" autoAdjust="0"/>
  </p:normalViewPr>
  <p:slideViewPr>
    <p:cSldViewPr snapToGrid="0" snapToObjects="1">
      <p:cViewPr>
        <p:scale>
          <a:sx n="125" d="100"/>
          <a:sy n="125" d="100"/>
        </p:scale>
        <p:origin x="2880" y="-312"/>
      </p:cViewPr>
      <p:guideLst>
        <p:guide orient="horz" pos="3606"/>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7</c:v>
                </c:pt>
              </c:strCache>
            </c:strRef>
          </c:tx>
          <c:spPr>
            <a:solidFill>
              <a:srgbClr val="000000"/>
            </a:solidFill>
          </c:spPr>
          <c:invertIfNegative val="0"/>
          <c:dLbls>
            <c:spPr>
              <a:noFill/>
              <a:ln>
                <a:noFill/>
              </a:ln>
              <a:effectLst/>
            </c:spPr>
            <c:txPr>
              <a:bodyPr wrap="square" lIns="38100" tIns="19050" rIns="38100" bIns="19050" anchor="ctr">
                <a:spAutoFit/>
              </a:bodyPr>
              <a:lstStyle/>
              <a:p>
                <a:pPr>
                  <a:defRPr sz="70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Relevance</c:v>
                </c:pt>
                <c:pt idx="1">
                  <c:v>Persuasion</c:v>
                </c:pt>
                <c:pt idx="2">
                  <c:v>Affinity</c:v>
                </c:pt>
                <c:pt idx="3">
                  <c:v>Empathy</c:v>
                </c:pt>
                <c:pt idx="4">
                  <c:v>User ID</c:v>
                </c:pt>
                <c:pt idx="5">
                  <c:v>Brand News</c:v>
                </c:pt>
                <c:pt idx="6">
                  <c:v>Differentiation</c:v>
                </c:pt>
                <c:pt idx="7">
                  <c:v>Credibility</c:v>
                </c:pt>
              </c:strCache>
            </c:strRef>
          </c:cat>
          <c:val>
            <c:numRef>
              <c:f>Sheet1!$B$2:$B$9</c:f>
              <c:numCache>
                <c:formatCode>General</c:formatCode>
                <c:ptCount val="8"/>
                <c:pt idx="0">
                  <c:v>7.2</c:v>
                </c:pt>
                <c:pt idx="1">
                  <c:v>7.3</c:v>
                </c:pt>
                <c:pt idx="2">
                  <c:v>7.4</c:v>
                </c:pt>
                <c:pt idx="3">
                  <c:v>9.4</c:v>
                </c:pt>
                <c:pt idx="4">
                  <c:v>7.6</c:v>
                </c:pt>
                <c:pt idx="5">
                  <c:v>6.9</c:v>
                </c:pt>
                <c:pt idx="6">
                  <c:v>6.8</c:v>
                </c:pt>
                <c:pt idx="7">
                  <c:v>7.5</c:v>
                </c:pt>
              </c:numCache>
            </c:numRef>
          </c:val>
          <c:extLst>
            <c:ext xmlns:c16="http://schemas.microsoft.com/office/drawing/2014/chart" uri="{C3380CC4-5D6E-409C-BE32-E72D297353CC}">
              <c16:uniqueId val="{00000000-CC91-BB44-B6E8-77659A705D6E}"/>
            </c:ext>
          </c:extLst>
        </c:ser>
        <c:ser>
          <c:idx val="1"/>
          <c:order val="1"/>
          <c:tx>
            <c:strRef>
              <c:f>Sheet1!$C$1</c:f>
              <c:strCache>
                <c:ptCount val="1"/>
                <c:pt idx="0">
                  <c:v>8</c:v>
                </c:pt>
              </c:strCache>
            </c:strRef>
          </c:tx>
          <c:spPr>
            <a:solidFill>
              <a:srgbClr val="8BD0E3"/>
            </a:solidFill>
          </c:spPr>
          <c:invertIfNegative val="0"/>
          <c:dLbls>
            <c:spPr>
              <a:noFill/>
              <a:ln>
                <a:noFill/>
              </a:ln>
              <a:effectLst/>
            </c:spPr>
            <c:txPr>
              <a:bodyPr wrap="square" lIns="38100" tIns="19050" rIns="38100" bIns="19050" anchor="ctr">
                <a:spAutoFit/>
              </a:bodyPr>
              <a:lstStyle/>
              <a:p>
                <a:pPr>
                  <a:defRPr sz="7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Relevance</c:v>
                </c:pt>
                <c:pt idx="1">
                  <c:v>Persuasion</c:v>
                </c:pt>
                <c:pt idx="2">
                  <c:v>Affinity</c:v>
                </c:pt>
                <c:pt idx="3">
                  <c:v>Empathy</c:v>
                </c:pt>
                <c:pt idx="4">
                  <c:v>User ID</c:v>
                </c:pt>
                <c:pt idx="5">
                  <c:v>Brand News</c:v>
                </c:pt>
                <c:pt idx="6">
                  <c:v>Differentiation</c:v>
                </c:pt>
                <c:pt idx="7">
                  <c:v>Credibility</c:v>
                </c:pt>
              </c:strCache>
            </c:strRef>
          </c:cat>
          <c:val>
            <c:numRef>
              <c:f>Sheet1!$C$2:$C$9</c:f>
              <c:numCache>
                <c:formatCode>General</c:formatCode>
                <c:ptCount val="8"/>
                <c:pt idx="0">
                  <c:v>7</c:v>
                </c:pt>
                <c:pt idx="1">
                  <c:v>6.8</c:v>
                </c:pt>
                <c:pt idx="2">
                  <c:v>7.3</c:v>
                </c:pt>
                <c:pt idx="3">
                  <c:v>8.8000000000000007</c:v>
                </c:pt>
                <c:pt idx="4">
                  <c:v>7.3</c:v>
                </c:pt>
                <c:pt idx="5">
                  <c:v>7.1</c:v>
                </c:pt>
                <c:pt idx="6">
                  <c:v>6.6</c:v>
                </c:pt>
                <c:pt idx="7">
                  <c:v>8.3000000000000007</c:v>
                </c:pt>
              </c:numCache>
            </c:numRef>
          </c:val>
          <c:extLst>
            <c:ext xmlns:c16="http://schemas.microsoft.com/office/drawing/2014/chart" uri="{C3380CC4-5D6E-409C-BE32-E72D297353CC}">
              <c16:uniqueId val="{00000001-CC91-BB44-B6E8-77659A705D6E}"/>
            </c:ext>
          </c:extLst>
        </c:ser>
        <c:dLbls>
          <c:showLegendKey val="0"/>
          <c:showVal val="0"/>
          <c:showCatName val="0"/>
          <c:showSerName val="0"/>
          <c:showPercent val="0"/>
          <c:showBubbleSize val="0"/>
        </c:dLbls>
        <c:gapWidth val="50"/>
        <c:axId val="2102414600"/>
        <c:axId val="2118718328"/>
      </c:barChart>
      <c:catAx>
        <c:axId val="2102414600"/>
        <c:scaling>
          <c:orientation val="minMax"/>
        </c:scaling>
        <c:delete val="0"/>
        <c:axPos val="b"/>
        <c:numFmt formatCode="General" sourceLinked="0"/>
        <c:majorTickMark val="out"/>
        <c:minorTickMark val="none"/>
        <c:tickLblPos val="nextTo"/>
        <c:txPr>
          <a:bodyPr rot="-1800000"/>
          <a:lstStyle/>
          <a:p>
            <a:pPr>
              <a:defRPr sz="700">
                <a:solidFill>
                  <a:schemeClr val="tx1">
                    <a:lumMod val="50000"/>
                    <a:lumOff val="50000"/>
                  </a:schemeClr>
                </a:solidFill>
              </a:defRPr>
            </a:pPr>
            <a:endParaRPr lang="en-US"/>
          </a:p>
        </c:txPr>
        <c:crossAx val="2118718328"/>
        <c:crosses val="autoZero"/>
        <c:auto val="1"/>
        <c:lblAlgn val="ctr"/>
        <c:lblOffset val="100"/>
        <c:noMultiLvlLbl val="0"/>
      </c:catAx>
      <c:valAx>
        <c:axId val="2118718328"/>
        <c:scaling>
          <c:orientation val="minMax"/>
          <c:max val="10"/>
        </c:scaling>
        <c:delete val="0"/>
        <c:axPos val="l"/>
        <c:majorGridlines>
          <c:spPr>
            <a:ln>
              <a:noFill/>
            </a:ln>
          </c:spPr>
        </c:majorGridlines>
        <c:numFmt formatCode="General" sourceLinked="1"/>
        <c:majorTickMark val="out"/>
        <c:minorTickMark val="none"/>
        <c:tickLblPos val="nextTo"/>
        <c:txPr>
          <a:bodyPr/>
          <a:lstStyle/>
          <a:p>
            <a:pPr>
              <a:defRPr sz="800">
                <a:solidFill>
                  <a:schemeClr val="tx1">
                    <a:lumMod val="50000"/>
                    <a:lumOff val="50000"/>
                  </a:schemeClr>
                </a:solidFill>
              </a:defRPr>
            </a:pPr>
            <a:endParaRPr lang="en-US"/>
          </a:p>
        </c:txPr>
        <c:crossAx val="21024146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0000"/>
            </a:solidFill>
          </c:spPr>
          <c:invertIfNegative val="0"/>
          <c:dLbls>
            <c:spPr>
              <a:noFill/>
              <a:ln>
                <a:noFill/>
              </a:ln>
              <a:effectLst/>
            </c:spPr>
            <c:txPr>
              <a:bodyPr wrap="square" lIns="38100" tIns="19050" rIns="38100" bIns="19050" anchor="ctr">
                <a:spAutoFit/>
              </a:bodyPr>
              <a:lstStyle/>
              <a:p>
                <a:pPr>
                  <a:defRPr sz="70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O. Involvement</c:v>
                </c:pt>
                <c:pt idx="1">
                  <c:v>Likeability</c:v>
                </c:pt>
                <c:pt idx="2">
                  <c:v>Wearout</c:v>
                </c:pt>
                <c:pt idx="3">
                  <c:v>Casting</c:v>
                </c:pt>
                <c:pt idx="4">
                  <c:v>Music</c:v>
                </c:pt>
                <c:pt idx="5">
                  <c:v>Continuity</c:v>
                </c:pt>
                <c:pt idx="6">
                  <c:v>Simplicity</c:v>
                </c:pt>
              </c:strCache>
            </c:strRef>
          </c:cat>
          <c:val>
            <c:numRef>
              <c:f>Sheet1!$B$2:$B$8</c:f>
              <c:numCache>
                <c:formatCode>General</c:formatCode>
                <c:ptCount val="7"/>
                <c:pt idx="0">
                  <c:v>7.2</c:v>
                </c:pt>
                <c:pt idx="1">
                  <c:v>8.1999999999999993</c:v>
                </c:pt>
                <c:pt idx="2">
                  <c:v>6.4</c:v>
                </c:pt>
                <c:pt idx="3">
                  <c:v>8.6</c:v>
                </c:pt>
                <c:pt idx="4">
                  <c:v>7.2</c:v>
                </c:pt>
                <c:pt idx="5">
                  <c:v>6.9</c:v>
                </c:pt>
                <c:pt idx="6">
                  <c:v>8</c:v>
                </c:pt>
              </c:numCache>
            </c:numRef>
          </c:val>
          <c:extLst>
            <c:ext xmlns:c16="http://schemas.microsoft.com/office/drawing/2014/chart" uri="{C3380CC4-5D6E-409C-BE32-E72D297353CC}">
              <c16:uniqueId val="{00000000-675B-5345-8232-3808C7454E2E}"/>
            </c:ext>
          </c:extLst>
        </c:ser>
        <c:ser>
          <c:idx val="1"/>
          <c:order val="1"/>
          <c:tx>
            <c:strRef>
              <c:f>Sheet1!$C$1</c:f>
              <c:strCache>
                <c:ptCount val="1"/>
                <c:pt idx="0">
                  <c:v>Series 2</c:v>
                </c:pt>
              </c:strCache>
            </c:strRef>
          </c:tx>
          <c:spPr>
            <a:solidFill>
              <a:srgbClr val="8BD0E3"/>
            </a:solidFill>
          </c:spPr>
          <c:invertIfNegative val="0"/>
          <c:dLbls>
            <c:spPr>
              <a:noFill/>
              <a:ln>
                <a:noFill/>
              </a:ln>
              <a:effectLst/>
            </c:spPr>
            <c:txPr>
              <a:bodyPr wrap="square" lIns="38100" tIns="19050" rIns="38100" bIns="19050" anchor="ctr">
                <a:spAutoFit/>
              </a:bodyPr>
              <a:lstStyle/>
              <a:p>
                <a:pPr>
                  <a:defRPr sz="7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O. Involvement</c:v>
                </c:pt>
                <c:pt idx="1">
                  <c:v>Likeability</c:v>
                </c:pt>
                <c:pt idx="2">
                  <c:v>Wearout</c:v>
                </c:pt>
                <c:pt idx="3">
                  <c:v>Casting</c:v>
                </c:pt>
                <c:pt idx="4">
                  <c:v>Music</c:v>
                </c:pt>
                <c:pt idx="5">
                  <c:v>Continuity</c:v>
                </c:pt>
                <c:pt idx="6">
                  <c:v>Simplicity</c:v>
                </c:pt>
              </c:strCache>
            </c:strRef>
          </c:cat>
          <c:val>
            <c:numRef>
              <c:f>Sheet1!$C$2:$C$8</c:f>
              <c:numCache>
                <c:formatCode>General</c:formatCode>
                <c:ptCount val="7"/>
                <c:pt idx="0">
                  <c:v>7.2</c:v>
                </c:pt>
                <c:pt idx="1">
                  <c:v>8.3000000000000007</c:v>
                </c:pt>
                <c:pt idx="2">
                  <c:v>7.2</c:v>
                </c:pt>
                <c:pt idx="3">
                  <c:v>8.8000000000000007</c:v>
                </c:pt>
                <c:pt idx="4">
                  <c:v>7.4</c:v>
                </c:pt>
                <c:pt idx="5">
                  <c:v>7</c:v>
                </c:pt>
                <c:pt idx="6">
                  <c:v>8.8000000000000007</c:v>
                </c:pt>
              </c:numCache>
            </c:numRef>
          </c:val>
          <c:extLst>
            <c:ext xmlns:c16="http://schemas.microsoft.com/office/drawing/2014/chart" uri="{C3380CC4-5D6E-409C-BE32-E72D297353CC}">
              <c16:uniqueId val="{00000001-675B-5345-8232-3808C7454E2E}"/>
            </c:ext>
          </c:extLst>
        </c:ser>
        <c:dLbls>
          <c:showLegendKey val="0"/>
          <c:showVal val="0"/>
          <c:showCatName val="0"/>
          <c:showSerName val="0"/>
          <c:showPercent val="0"/>
          <c:showBubbleSize val="0"/>
        </c:dLbls>
        <c:gapWidth val="50"/>
        <c:axId val="2125376888"/>
        <c:axId val="2126213304"/>
      </c:barChart>
      <c:catAx>
        <c:axId val="2125376888"/>
        <c:scaling>
          <c:orientation val="minMax"/>
        </c:scaling>
        <c:delete val="0"/>
        <c:axPos val="b"/>
        <c:numFmt formatCode="General" sourceLinked="0"/>
        <c:majorTickMark val="out"/>
        <c:minorTickMark val="out"/>
        <c:tickLblPos val="nextTo"/>
        <c:txPr>
          <a:bodyPr rot="-1800000"/>
          <a:lstStyle/>
          <a:p>
            <a:pPr>
              <a:defRPr sz="700">
                <a:solidFill>
                  <a:schemeClr val="tx1">
                    <a:lumMod val="50000"/>
                    <a:lumOff val="50000"/>
                  </a:schemeClr>
                </a:solidFill>
              </a:defRPr>
            </a:pPr>
            <a:endParaRPr lang="en-US"/>
          </a:p>
        </c:txPr>
        <c:crossAx val="2126213304"/>
        <c:crosses val="autoZero"/>
        <c:auto val="1"/>
        <c:lblAlgn val="ctr"/>
        <c:lblOffset val="100"/>
        <c:noMultiLvlLbl val="0"/>
      </c:catAx>
      <c:valAx>
        <c:axId val="2126213304"/>
        <c:scaling>
          <c:orientation val="minMax"/>
          <c:max val="10"/>
        </c:scaling>
        <c:delete val="0"/>
        <c:axPos val="l"/>
        <c:majorGridlines>
          <c:spPr>
            <a:ln>
              <a:noFill/>
            </a:ln>
          </c:spPr>
        </c:majorGridlines>
        <c:numFmt formatCode="General" sourceLinked="1"/>
        <c:majorTickMark val="out"/>
        <c:minorTickMark val="none"/>
        <c:tickLblPos val="nextTo"/>
        <c:txPr>
          <a:bodyPr/>
          <a:lstStyle/>
          <a:p>
            <a:pPr>
              <a:defRPr sz="800">
                <a:solidFill>
                  <a:schemeClr val="tx1">
                    <a:lumMod val="50000"/>
                    <a:lumOff val="50000"/>
                  </a:schemeClr>
                </a:solidFill>
              </a:defRPr>
            </a:pPr>
            <a:endParaRPr lang="en-US"/>
          </a:p>
        </c:txPr>
        <c:crossAx val="21253768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7</c:v>
                </c:pt>
              </c:strCache>
            </c:strRef>
          </c:tx>
          <c:spPr>
            <a:solidFill>
              <a:srgbClr val="000000"/>
            </a:solidFill>
          </c:spPr>
          <c:invertIfNegative val="0"/>
          <c:dLbls>
            <c:spPr>
              <a:noFill/>
              <a:ln>
                <a:noFill/>
              </a:ln>
              <a:effectLst/>
            </c:spPr>
            <c:txPr>
              <a:bodyPr wrap="square" lIns="38100" tIns="19050" rIns="38100" bIns="19050" anchor="ctr">
                <a:spAutoFit/>
              </a:bodyPr>
              <a:lstStyle/>
              <a:p>
                <a:pPr>
                  <a:defRPr sz="70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Relevance</c:v>
                </c:pt>
                <c:pt idx="1">
                  <c:v>Persuasion</c:v>
                </c:pt>
                <c:pt idx="2">
                  <c:v>Affinity</c:v>
                </c:pt>
                <c:pt idx="3">
                  <c:v>Empathy</c:v>
                </c:pt>
                <c:pt idx="4">
                  <c:v>User ID</c:v>
                </c:pt>
                <c:pt idx="5">
                  <c:v>Brand News</c:v>
                </c:pt>
                <c:pt idx="6">
                  <c:v>Differentiation</c:v>
                </c:pt>
                <c:pt idx="7">
                  <c:v>Credibility</c:v>
                </c:pt>
              </c:strCache>
            </c:strRef>
          </c:cat>
          <c:val>
            <c:numRef>
              <c:f>Sheet1!$B$2:$B$9</c:f>
              <c:numCache>
                <c:formatCode>General</c:formatCode>
                <c:ptCount val="8"/>
                <c:pt idx="0">
                  <c:v>5.9</c:v>
                </c:pt>
                <c:pt idx="1">
                  <c:v>6.2</c:v>
                </c:pt>
                <c:pt idx="2">
                  <c:v>6.8</c:v>
                </c:pt>
                <c:pt idx="3">
                  <c:v>9.5</c:v>
                </c:pt>
                <c:pt idx="4">
                  <c:v>5.6</c:v>
                </c:pt>
                <c:pt idx="5">
                  <c:v>6.2</c:v>
                </c:pt>
                <c:pt idx="6">
                  <c:v>6.2</c:v>
                </c:pt>
                <c:pt idx="7">
                  <c:v>7.2</c:v>
                </c:pt>
              </c:numCache>
            </c:numRef>
          </c:val>
          <c:extLst>
            <c:ext xmlns:c16="http://schemas.microsoft.com/office/drawing/2014/chart" uri="{C3380CC4-5D6E-409C-BE32-E72D297353CC}">
              <c16:uniqueId val="{00000000-CC91-BB44-B6E8-77659A705D6E}"/>
            </c:ext>
          </c:extLst>
        </c:ser>
        <c:ser>
          <c:idx val="1"/>
          <c:order val="1"/>
          <c:tx>
            <c:strRef>
              <c:f>Sheet1!$C$1</c:f>
              <c:strCache>
                <c:ptCount val="1"/>
                <c:pt idx="0">
                  <c:v>8</c:v>
                </c:pt>
              </c:strCache>
            </c:strRef>
          </c:tx>
          <c:spPr>
            <a:solidFill>
              <a:srgbClr val="8BD0E3"/>
            </a:solidFill>
          </c:spPr>
          <c:invertIfNegative val="0"/>
          <c:dLbls>
            <c:spPr>
              <a:noFill/>
              <a:ln>
                <a:noFill/>
              </a:ln>
              <a:effectLst/>
            </c:spPr>
            <c:txPr>
              <a:bodyPr wrap="square" lIns="38100" tIns="19050" rIns="38100" bIns="19050" anchor="ctr">
                <a:spAutoFit/>
              </a:bodyPr>
              <a:lstStyle/>
              <a:p>
                <a:pPr>
                  <a:defRPr sz="7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Relevance</c:v>
                </c:pt>
                <c:pt idx="1">
                  <c:v>Persuasion</c:v>
                </c:pt>
                <c:pt idx="2">
                  <c:v>Affinity</c:v>
                </c:pt>
                <c:pt idx="3">
                  <c:v>Empathy</c:v>
                </c:pt>
                <c:pt idx="4">
                  <c:v>User ID</c:v>
                </c:pt>
                <c:pt idx="5">
                  <c:v>Brand News</c:v>
                </c:pt>
                <c:pt idx="6">
                  <c:v>Differentiation</c:v>
                </c:pt>
                <c:pt idx="7">
                  <c:v>Credibility</c:v>
                </c:pt>
              </c:strCache>
            </c:strRef>
          </c:cat>
          <c:val>
            <c:numRef>
              <c:f>Sheet1!$C$2:$C$9</c:f>
              <c:numCache>
                <c:formatCode>General</c:formatCode>
                <c:ptCount val="8"/>
                <c:pt idx="0">
                  <c:v>6.5</c:v>
                </c:pt>
                <c:pt idx="1">
                  <c:v>6.7</c:v>
                </c:pt>
                <c:pt idx="2">
                  <c:v>7.1</c:v>
                </c:pt>
                <c:pt idx="3">
                  <c:v>9.6999999999999993</c:v>
                </c:pt>
                <c:pt idx="4">
                  <c:v>6.7</c:v>
                </c:pt>
                <c:pt idx="5">
                  <c:v>6.4</c:v>
                </c:pt>
                <c:pt idx="6">
                  <c:v>6.5</c:v>
                </c:pt>
                <c:pt idx="7">
                  <c:v>6.8</c:v>
                </c:pt>
              </c:numCache>
            </c:numRef>
          </c:val>
          <c:extLst>
            <c:ext xmlns:c16="http://schemas.microsoft.com/office/drawing/2014/chart" uri="{C3380CC4-5D6E-409C-BE32-E72D297353CC}">
              <c16:uniqueId val="{00000001-CC91-BB44-B6E8-77659A705D6E}"/>
            </c:ext>
          </c:extLst>
        </c:ser>
        <c:dLbls>
          <c:showLegendKey val="0"/>
          <c:showVal val="0"/>
          <c:showCatName val="0"/>
          <c:showSerName val="0"/>
          <c:showPercent val="0"/>
          <c:showBubbleSize val="0"/>
        </c:dLbls>
        <c:gapWidth val="50"/>
        <c:axId val="2102414600"/>
        <c:axId val="2118718328"/>
      </c:barChart>
      <c:catAx>
        <c:axId val="2102414600"/>
        <c:scaling>
          <c:orientation val="minMax"/>
        </c:scaling>
        <c:delete val="0"/>
        <c:axPos val="b"/>
        <c:numFmt formatCode="General" sourceLinked="0"/>
        <c:majorTickMark val="out"/>
        <c:minorTickMark val="none"/>
        <c:tickLblPos val="nextTo"/>
        <c:txPr>
          <a:bodyPr rot="-1800000"/>
          <a:lstStyle/>
          <a:p>
            <a:pPr>
              <a:defRPr sz="700">
                <a:solidFill>
                  <a:schemeClr val="tx1">
                    <a:lumMod val="50000"/>
                    <a:lumOff val="50000"/>
                  </a:schemeClr>
                </a:solidFill>
              </a:defRPr>
            </a:pPr>
            <a:endParaRPr lang="en-US"/>
          </a:p>
        </c:txPr>
        <c:crossAx val="2118718328"/>
        <c:crosses val="autoZero"/>
        <c:auto val="1"/>
        <c:lblAlgn val="ctr"/>
        <c:lblOffset val="100"/>
        <c:noMultiLvlLbl val="0"/>
      </c:catAx>
      <c:valAx>
        <c:axId val="2118718328"/>
        <c:scaling>
          <c:orientation val="minMax"/>
          <c:max val="10"/>
        </c:scaling>
        <c:delete val="0"/>
        <c:axPos val="l"/>
        <c:majorGridlines>
          <c:spPr>
            <a:ln>
              <a:noFill/>
            </a:ln>
          </c:spPr>
        </c:majorGridlines>
        <c:numFmt formatCode="General" sourceLinked="1"/>
        <c:majorTickMark val="out"/>
        <c:minorTickMark val="none"/>
        <c:tickLblPos val="nextTo"/>
        <c:txPr>
          <a:bodyPr/>
          <a:lstStyle/>
          <a:p>
            <a:pPr>
              <a:defRPr sz="800">
                <a:solidFill>
                  <a:schemeClr val="tx1">
                    <a:lumMod val="50000"/>
                    <a:lumOff val="50000"/>
                  </a:schemeClr>
                </a:solidFill>
              </a:defRPr>
            </a:pPr>
            <a:endParaRPr lang="en-US"/>
          </a:p>
        </c:txPr>
        <c:crossAx val="21024146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0000"/>
            </a:solidFill>
          </c:spPr>
          <c:invertIfNegative val="0"/>
          <c:dLbls>
            <c:spPr>
              <a:noFill/>
              <a:ln>
                <a:noFill/>
              </a:ln>
              <a:effectLst/>
            </c:spPr>
            <c:txPr>
              <a:bodyPr wrap="square" lIns="38100" tIns="19050" rIns="38100" bIns="19050" anchor="ctr">
                <a:spAutoFit/>
              </a:bodyPr>
              <a:lstStyle/>
              <a:p>
                <a:pPr>
                  <a:defRPr sz="70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O. Involvement</c:v>
                </c:pt>
                <c:pt idx="1">
                  <c:v>Likeability</c:v>
                </c:pt>
                <c:pt idx="2">
                  <c:v>Wearout</c:v>
                </c:pt>
                <c:pt idx="3">
                  <c:v>Casting</c:v>
                </c:pt>
                <c:pt idx="4">
                  <c:v>Music</c:v>
                </c:pt>
                <c:pt idx="5">
                  <c:v>Continuity</c:v>
                </c:pt>
                <c:pt idx="6">
                  <c:v>Simplicity</c:v>
                </c:pt>
              </c:strCache>
            </c:strRef>
          </c:cat>
          <c:val>
            <c:numRef>
              <c:f>Sheet1!$B$2:$B$8</c:f>
              <c:numCache>
                <c:formatCode>General</c:formatCode>
                <c:ptCount val="7"/>
                <c:pt idx="0">
                  <c:v>6.9</c:v>
                </c:pt>
                <c:pt idx="1">
                  <c:v>7.9</c:v>
                </c:pt>
                <c:pt idx="2">
                  <c:v>6.7</c:v>
                </c:pt>
                <c:pt idx="3">
                  <c:v>8.1999999999999993</c:v>
                </c:pt>
                <c:pt idx="4">
                  <c:v>7.1</c:v>
                </c:pt>
                <c:pt idx="5">
                  <c:v>6.4</c:v>
                </c:pt>
                <c:pt idx="6">
                  <c:v>7.1</c:v>
                </c:pt>
              </c:numCache>
            </c:numRef>
          </c:val>
          <c:extLst>
            <c:ext xmlns:c16="http://schemas.microsoft.com/office/drawing/2014/chart" uri="{C3380CC4-5D6E-409C-BE32-E72D297353CC}">
              <c16:uniqueId val="{00000000-675B-5345-8232-3808C7454E2E}"/>
            </c:ext>
          </c:extLst>
        </c:ser>
        <c:ser>
          <c:idx val="1"/>
          <c:order val="1"/>
          <c:tx>
            <c:strRef>
              <c:f>Sheet1!$C$1</c:f>
              <c:strCache>
                <c:ptCount val="1"/>
                <c:pt idx="0">
                  <c:v>Series 2</c:v>
                </c:pt>
              </c:strCache>
            </c:strRef>
          </c:tx>
          <c:spPr>
            <a:solidFill>
              <a:srgbClr val="8BD0E3"/>
            </a:solidFill>
          </c:spPr>
          <c:invertIfNegative val="0"/>
          <c:dLbls>
            <c:spPr>
              <a:noFill/>
              <a:ln>
                <a:noFill/>
              </a:ln>
              <a:effectLst/>
            </c:spPr>
            <c:txPr>
              <a:bodyPr wrap="square" lIns="38100" tIns="19050" rIns="38100" bIns="19050" anchor="ctr">
                <a:spAutoFit/>
              </a:bodyPr>
              <a:lstStyle/>
              <a:p>
                <a:pPr>
                  <a:defRPr sz="7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O. Involvement</c:v>
                </c:pt>
                <c:pt idx="1">
                  <c:v>Likeability</c:v>
                </c:pt>
                <c:pt idx="2">
                  <c:v>Wearout</c:v>
                </c:pt>
                <c:pt idx="3">
                  <c:v>Casting</c:v>
                </c:pt>
                <c:pt idx="4">
                  <c:v>Music</c:v>
                </c:pt>
                <c:pt idx="5">
                  <c:v>Continuity</c:v>
                </c:pt>
                <c:pt idx="6">
                  <c:v>Simplicity</c:v>
                </c:pt>
              </c:strCache>
            </c:strRef>
          </c:cat>
          <c:val>
            <c:numRef>
              <c:f>Sheet1!$C$2:$C$8</c:f>
              <c:numCache>
                <c:formatCode>General</c:formatCode>
                <c:ptCount val="7"/>
                <c:pt idx="0">
                  <c:v>7.1</c:v>
                </c:pt>
                <c:pt idx="1">
                  <c:v>8.1</c:v>
                </c:pt>
                <c:pt idx="2">
                  <c:v>6.8</c:v>
                </c:pt>
                <c:pt idx="3">
                  <c:v>8.1</c:v>
                </c:pt>
                <c:pt idx="4">
                  <c:v>7.5</c:v>
                </c:pt>
                <c:pt idx="5">
                  <c:v>6.5</c:v>
                </c:pt>
                <c:pt idx="6">
                  <c:v>6.9</c:v>
                </c:pt>
              </c:numCache>
            </c:numRef>
          </c:val>
          <c:extLst>
            <c:ext xmlns:c16="http://schemas.microsoft.com/office/drawing/2014/chart" uri="{C3380CC4-5D6E-409C-BE32-E72D297353CC}">
              <c16:uniqueId val="{00000001-675B-5345-8232-3808C7454E2E}"/>
            </c:ext>
          </c:extLst>
        </c:ser>
        <c:dLbls>
          <c:showLegendKey val="0"/>
          <c:showVal val="0"/>
          <c:showCatName val="0"/>
          <c:showSerName val="0"/>
          <c:showPercent val="0"/>
          <c:showBubbleSize val="0"/>
        </c:dLbls>
        <c:gapWidth val="50"/>
        <c:axId val="2125376888"/>
        <c:axId val="2126213304"/>
      </c:barChart>
      <c:catAx>
        <c:axId val="2125376888"/>
        <c:scaling>
          <c:orientation val="minMax"/>
        </c:scaling>
        <c:delete val="0"/>
        <c:axPos val="b"/>
        <c:numFmt formatCode="General" sourceLinked="0"/>
        <c:majorTickMark val="out"/>
        <c:minorTickMark val="out"/>
        <c:tickLblPos val="nextTo"/>
        <c:txPr>
          <a:bodyPr rot="-1800000"/>
          <a:lstStyle/>
          <a:p>
            <a:pPr>
              <a:defRPr sz="700">
                <a:solidFill>
                  <a:schemeClr val="tx1">
                    <a:lumMod val="50000"/>
                    <a:lumOff val="50000"/>
                  </a:schemeClr>
                </a:solidFill>
              </a:defRPr>
            </a:pPr>
            <a:endParaRPr lang="en-US"/>
          </a:p>
        </c:txPr>
        <c:crossAx val="2126213304"/>
        <c:crosses val="autoZero"/>
        <c:auto val="1"/>
        <c:lblAlgn val="ctr"/>
        <c:lblOffset val="100"/>
        <c:noMultiLvlLbl val="0"/>
      </c:catAx>
      <c:valAx>
        <c:axId val="2126213304"/>
        <c:scaling>
          <c:orientation val="minMax"/>
          <c:max val="10"/>
        </c:scaling>
        <c:delete val="0"/>
        <c:axPos val="l"/>
        <c:majorGridlines>
          <c:spPr>
            <a:ln>
              <a:noFill/>
            </a:ln>
          </c:spPr>
        </c:majorGridlines>
        <c:numFmt formatCode="General" sourceLinked="1"/>
        <c:majorTickMark val="out"/>
        <c:minorTickMark val="none"/>
        <c:tickLblPos val="nextTo"/>
        <c:txPr>
          <a:bodyPr/>
          <a:lstStyle/>
          <a:p>
            <a:pPr>
              <a:defRPr sz="800">
                <a:solidFill>
                  <a:schemeClr val="tx1">
                    <a:lumMod val="50000"/>
                    <a:lumOff val="50000"/>
                  </a:schemeClr>
                </a:solidFill>
              </a:defRPr>
            </a:pPr>
            <a:endParaRPr lang="en-US"/>
          </a:p>
        </c:txPr>
        <c:crossAx val="21253768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AU"/>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5ACE1142-75D7-EB46-B693-E710D459580C}" type="datetimeFigureOut">
              <a:rPr lang="en-US" smtClean="0"/>
              <a:t>5/21/20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3F887-D7ED-974E-B215-469566EA0D64}" type="slidenum">
              <a:rPr lang="en-US" smtClean="0"/>
              <a:t>‹#›</a:t>
            </a:fld>
            <a:endParaRPr lang="en-US"/>
          </a:p>
        </p:txBody>
      </p:sp>
    </p:spTree>
    <p:extLst>
      <p:ext uri="{BB962C8B-B14F-4D97-AF65-F5344CB8AC3E}">
        <p14:creationId xmlns:p14="http://schemas.microsoft.com/office/powerpoint/2010/main" val="342877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5ACE1142-75D7-EB46-B693-E710D459580C}" type="datetimeFigureOut">
              <a:rPr lang="en-US" smtClean="0"/>
              <a:t>5/21/20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3F887-D7ED-974E-B215-469566EA0D64}" type="slidenum">
              <a:rPr lang="en-US" smtClean="0"/>
              <a:t>‹#›</a:t>
            </a:fld>
            <a:endParaRPr lang="en-US"/>
          </a:p>
        </p:txBody>
      </p:sp>
    </p:spTree>
    <p:extLst>
      <p:ext uri="{BB962C8B-B14F-4D97-AF65-F5344CB8AC3E}">
        <p14:creationId xmlns:p14="http://schemas.microsoft.com/office/powerpoint/2010/main" val="958901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5ACE1142-75D7-EB46-B693-E710D459580C}" type="datetimeFigureOut">
              <a:rPr lang="en-US" smtClean="0"/>
              <a:t>5/21/20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3F887-D7ED-974E-B215-469566EA0D64}" type="slidenum">
              <a:rPr lang="en-US" smtClean="0"/>
              <a:t>‹#›</a:t>
            </a:fld>
            <a:endParaRPr lang="en-US"/>
          </a:p>
        </p:txBody>
      </p:sp>
    </p:spTree>
    <p:extLst>
      <p:ext uri="{BB962C8B-B14F-4D97-AF65-F5344CB8AC3E}">
        <p14:creationId xmlns:p14="http://schemas.microsoft.com/office/powerpoint/2010/main" val="972580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5ACE1142-75D7-EB46-B693-E710D459580C}" type="datetimeFigureOut">
              <a:rPr lang="en-US" smtClean="0"/>
              <a:t>5/21/20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3F887-D7ED-974E-B215-469566EA0D64}" type="slidenum">
              <a:rPr lang="en-US" smtClean="0"/>
              <a:t>‹#›</a:t>
            </a:fld>
            <a:endParaRPr lang="en-US"/>
          </a:p>
        </p:txBody>
      </p:sp>
    </p:spTree>
    <p:extLst>
      <p:ext uri="{BB962C8B-B14F-4D97-AF65-F5344CB8AC3E}">
        <p14:creationId xmlns:p14="http://schemas.microsoft.com/office/powerpoint/2010/main" val="3703762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AU" dirty="0"/>
              <a:t>Click to edit Master title style</a:t>
            </a:r>
            <a:endParaRPr lang="en-US" dirty="0"/>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5ACE1142-75D7-EB46-B693-E710D459580C}" type="datetimeFigureOut">
              <a:rPr lang="en-US" smtClean="0"/>
              <a:t>5/21/20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3F887-D7ED-974E-B215-469566EA0D64}" type="slidenum">
              <a:rPr lang="en-US" smtClean="0"/>
              <a:t>‹#›</a:t>
            </a:fld>
            <a:endParaRPr lang="en-US"/>
          </a:p>
        </p:txBody>
      </p:sp>
    </p:spTree>
    <p:extLst>
      <p:ext uri="{BB962C8B-B14F-4D97-AF65-F5344CB8AC3E}">
        <p14:creationId xmlns:p14="http://schemas.microsoft.com/office/powerpoint/2010/main" val="3927419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5ACE1142-75D7-EB46-B693-E710D459580C}" type="datetimeFigureOut">
              <a:rPr lang="en-US" smtClean="0"/>
              <a:t>5/21/20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B3F887-D7ED-974E-B215-469566EA0D64}" type="slidenum">
              <a:rPr lang="en-US" smtClean="0"/>
              <a:t>‹#›</a:t>
            </a:fld>
            <a:endParaRPr lang="en-US"/>
          </a:p>
        </p:txBody>
      </p:sp>
    </p:spTree>
    <p:extLst>
      <p:ext uri="{BB962C8B-B14F-4D97-AF65-F5344CB8AC3E}">
        <p14:creationId xmlns:p14="http://schemas.microsoft.com/office/powerpoint/2010/main" val="666167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5ACE1142-75D7-EB46-B693-E710D459580C}" type="datetimeFigureOut">
              <a:rPr lang="en-US" smtClean="0"/>
              <a:t>5/21/20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B3F887-D7ED-974E-B215-469566EA0D64}" type="slidenum">
              <a:rPr lang="en-US" smtClean="0"/>
              <a:t>‹#›</a:t>
            </a:fld>
            <a:endParaRPr lang="en-US"/>
          </a:p>
        </p:txBody>
      </p:sp>
    </p:spTree>
    <p:extLst>
      <p:ext uri="{BB962C8B-B14F-4D97-AF65-F5344CB8AC3E}">
        <p14:creationId xmlns:p14="http://schemas.microsoft.com/office/powerpoint/2010/main" val="875094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5ACE1142-75D7-EB46-B693-E710D459580C}" type="datetimeFigureOut">
              <a:rPr lang="en-US" smtClean="0"/>
              <a:t>5/21/20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B3F887-D7ED-974E-B215-469566EA0D64}" type="slidenum">
              <a:rPr lang="en-US" smtClean="0"/>
              <a:t>‹#›</a:t>
            </a:fld>
            <a:endParaRPr lang="en-US"/>
          </a:p>
        </p:txBody>
      </p:sp>
    </p:spTree>
    <p:extLst>
      <p:ext uri="{BB962C8B-B14F-4D97-AF65-F5344CB8AC3E}">
        <p14:creationId xmlns:p14="http://schemas.microsoft.com/office/powerpoint/2010/main" val="2441452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E1142-75D7-EB46-B693-E710D459580C}" type="datetimeFigureOut">
              <a:rPr lang="en-US" smtClean="0"/>
              <a:t>5/21/20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B3F887-D7ED-974E-B215-469566EA0D64}" type="slidenum">
              <a:rPr lang="en-US" smtClean="0"/>
              <a:t>‹#›</a:t>
            </a:fld>
            <a:endParaRPr lang="en-US"/>
          </a:p>
        </p:txBody>
      </p:sp>
    </p:spTree>
    <p:extLst>
      <p:ext uri="{BB962C8B-B14F-4D97-AF65-F5344CB8AC3E}">
        <p14:creationId xmlns:p14="http://schemas.microsoft.com/office/powerpoint/2010/main" val="1473177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5ACE1142-75D7-EB46-B693-E710D459580C}" type="datetimeFigureOut">
              <a:rPr lang="en-US" smtClean="0"/>
              <a:t>5/21/20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B3F887-D7ED-974E-B215-469566EA0D64}" type="slidenum">
              <a:rPr lang="en-US" smtClean="0"/>
              <a:t>‹#›</a:t>
            </a:fld>
            <a:endParaRPr lang="en-US"/>
          </a:p>
        </p:txBody>
      </p:sp>
    </p:spTree>
    <p:extLst>
      <p:ext uri="{BB962C8B-B14F-4D97-AF65-F5344CB8AC3E}">
        <p14:creationId xmlns:p14="http://schemas.microsoft.com/office/powerpoint/2010/main" val="791391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5ACE1142-75D7-EB46-B693-E710D459580C}" type="datetimeFigureOut">
              <a:rPr lang="en-US" smtClean="0"/>
              <a:t>5/21/20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B3F887-D7ED-974E-B215-469566EA0D64}" type="slidenum">
              <a:rPr lang="en-US" smtClean="0"/>
              <a:t>‹#›</a:t>
            </a:fld>
            <a:endParaRPr lang="en-US"/>
          </a:p>
        </p:txBody>
      </p:sp>
    </p:spTree>
    <p:extLst>
      <p:ext uri="{BB962C8B-B14F-4D97-AF65-F5344CB8AC3E}">
        <p14:creationId xmlns:p14="http://schemas.microsoft.com/office/powerpoint/2010/main" val="2567587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AU" dirty="0"/>
              <a:t>Click to edit Master title style</a:t>
            </a:r>
            <a:endParaRPr lang="en-US" dirty="0"/>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5ACE1142-75D7-EB46-B693-E710D459580C}" type="datetimeFigureOut">
              <a:rPr lang="en-US" smtClean="0"/>
              <a:pPr/>
              <a:t>5/21/20</a:t>
            </a:fld>
            <a:endParaRPr lang="en-US"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CB3F887-D7ED-974E-B215-469566EA0D64}" type="slidenum">
              <a:rPr lang="en-US" smtClean="0"/>
              <a:pPr/>
              <a:t>‹#›</a:t>
            </a:fld>
            <a:endParaRPr lang="en-US" dirty="0"/>
          </a:p>
        </p:txBody>
      </p:sp>
      <p:pic>
        <p:nvPicPr>
          <p:cNvPr id="9" name="Picture 8">
            <a:extLst>
              <a:ext uri="{FF2B5EF4-FFF2-40B4-BE49-F238E27FC236}">
                <a16:creationId xmlns:a16="http://schemas.microsoft.com/office/drawing/2014/main" id="{71ADB276-CEE8-4BD1-B288-4E5B2574BAE6}"/>
              </a:ext>
            </a:extLst>
          </p:cNvPr>
          <p:cNvPicPr>
            <a:picLocks noChangeAspect="1"/>
          </p:cNvPicPr>
          <p:nvPr userDrawn="1"/>
        </p:nvPicPr>
        <p:blipFill rotWithShape="1">
          <a:blip r:embed="rId13"/>
          <a:srcRect t="26279" b="1611"/>
          <a:stretch/>
        </p:blipFill>
        <p:spPr>
          <a:xfrm>
            <a:off x="3055112" y="122767"/>
            <a:ext cx="747775" cy="446395"/>
          </a:xfrm>
          <a:prstGeom prst="rect">
            <a:avLst/>
          </a:prstGeom>
        </p:spPr>
      </p:pic>
    </p:spTree>
    <p:extLst>
      <p:ext uri="{BB962C8B-B14F-4D97-AF65-F5344CB8AC3E}">
        <p14:creationId xmlns:p14="http://schemas.microsoft.com/office/powerpoint/2010/main" val="2986729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Century Gothic" panose="020B0502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chart" Target="../charts/chart1.xml"/><Relationship Id="rId7" Type="http://schemas.openxmlformats.org/officeDocument/2006/relationships/image" Target="../media/image9.png"/><Relationship Id="rId2" Type="http://schemas.openxmlformats.org/officeDocument/2006/relationships/image" Target="../media/image7.gif"/><Relationship Id="rId1" Type="http://schemas.openxmlformats.org/officeDocument/2006/relationships/slideLayout" Target="../slideLayouts/slideLayout1.xml"/><Relationship Id="rId6" Type="http://schemas.openxmlformats.org/officeDocument/2006/relationships/hyperlink" Target="https://www.youtube.com/watch?v=6xSxXiHwMrg" TargetMode="External"/><Relationship Id="rId5" Type="http://schemas.openxmlformats.org/officeDocument/2006/relationships/image" Target="../media/image8.gif"/><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chart" Target="../charts/chart3.xml"/><Relationship Id="rId7" Type="http://schemas.openxmlformats.org/officeDocument/2006/relationships/image" Target="../media/image10.png"/><Relationship Id="rId2" Type="http://schemas.openxmlformats.org/officeDocument/2006/relationships/image" Target="../media/image7.gif"/><Relationship Id="rId1" Type="http://schemas.openxmlformats.org/officeDocument/2006/relationships/slideLayout" Target="../slideLayouts/slideLayout1.xml"/><Relationship Id="rId6" Type="http://schemas.openxmlformats.org/officeDocument/2006/relationships/hyperlink" Target="https://www.youtube.com/watch?v=-3LTR32dMgI" TargetMode="External"/><Relationship Id="rId5" Type="http://schemas.openxmlformats.org/officeDocument/2006/relationships/image" Target="../media/image8.gif"/><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hyperlink" Target="https://www.lumaresearch.com/post/humour-for-the-consumer" TargetMode="External"/><Relationship Id="rId2" Type="http://schemas.openxmlformats.org/officeDocument/2006/relationships/image" Target="../media/image11.gif"/><Relationship Id="rId1" Type="http://schemas.openxmlformats.org/officeDocument/2006/relationships/slideLayout" Target="../slideLayouts/slideLayout1.xml"/><Relationship Id="rId4" Type="http://schemas.openxmlformats.org/officeDocument/2006/relationships/hyperlink" Target="https://www.lumaresearch.com/post/responsive-and-resourceful-advertising-for-a-recess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327241" y="4744456"/>
            <a:ext cx="2025650" cy="457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rgbClr val="8BCFE3"/>
                </a:solidFill>
                <a:latin typeface="Impact" panose="020B0806030902050204" pitchFamily="34" charset="0"/>
                <a:cs typeface="piron v2 "/>
              </a:rPr>
              <a:t>Background</a:t>
            </a:r>
          </a:p>
        </p:txBody>
      </p:sp>
      <p:sp>
        <p:nvSpPr>
          <p:cNvPr id="46" name="TextBox 45"/>
          <p:cNvSpPr txBox="1"/>
          <p:nvPr/>
        </p:nvSpPr>
        <p:spPr>
          <a:xfrm>
            <a:off x="338682" y="5072427"/>
            <a:ext cx="3471317" cy="3600986"/>
          </a:xfrm>
          <a:prstGeom prst="rect">
            <a:avLst/>
          </a:prstGeom>
          <a:noFill/>
        </p:spPr>
        <p:txBody>
          <a:bodyPr wrap="square" rtlCol="0">
            <a:spAutoFit/>
          </a:bodyPr>
          <a:lstStyle/>
          <a:p>
            <a:pPr eaLnBrk="0" hangingPunct="0">
              <a:tabLst>
                <a:tab pos="1349375" algn="l"/>
              </a:tabLst>
            </a:pPr>
            <a:r>
              <a:rPr lang="en-US" sz="1200" dirty="0">
                <a:latin typeface="Century Gothic" panose="020B0502020202020204" pitchFamily="34" charset="0"/>
                <a:cs typeface="Lato Light"/>
              </a:rPr>
              <a:t>Luma has been researching people’s thoughts and feelings about advertising from the initial COVID lockdown through to the easing restrictions.  </a:t>
            </a:r>
          </a:p>
          <a:p>
            <a:pPr eaLnBrk="0" hangingPunct="0">
              <a:tabLst>
                <a:tab pos="1349375" algn="l"/>
              </a:tabLst>
            </a:pPr>
            <a:endParaRPr lang="en-US" sz="1200" dirty="0">
              <a:latin typeface="Century Gothic" panose="020B0502020202020204" pitchFamily="34" charset="0"/>
              <a:cs typeface="Lato Light"/>
            </a:endParaRPr>
          </a:p>
          <a:p>
            <a:pPr eaLnBrk="0" hangingPunct="0">
              <a:tabLst>
                <a:tab pos="1349375" algn="l"/>
              </a:tabLst>
            </a:pPr>
            <a:r>
              <a:rPr lang="en-US" sz="1200" dirty="0">
                <a:latin typeface="Century Gothic" panose="020B0502020202020204" pitchFamily="34" charset="0"/>
                <a:cs typeface="Lato Light"/>
              </a:rPr>
              <a:t>We re-tested a range of ads to see what had changed and tracked feelings and attitudes to brands.  We also did some qualitative research to understand the mood,. </a:t>
            </a:r>
          </a:p>
          <a:p>
            <a:pPr eaLnBrk="0" hangingPunct="0">
              <a:tabLst>
                <a:tab pos="1349375" algn="l"/>
              </a:tabLst>
            </a:pPr>
            <a:endParaRPr lang="en-US" sz="1200" dirty="0">
              <a:latin typeface="Century Gothic" panose="020B0502020202020204" pitchFamily="34" charset="0"/>
              <a:cs typeface="Lato Light"/>
            </a:endParaRPr>
          </a:p>
          <a:p>
            <a:pPr eaLnBrk="0" hangingPunct="0">
              <a:tabLst>
                <a:tab pos="1349375" algn="l"/>
              </a:tabLst>
            </a:pPr>
            <a:r>
              <a:rPr lang="en-US" sz="1200" dirty="0">
                <a:latin typeface="Century Gothic" panose="020B0502020202020204" pitchFamily="34" charset="0"/>
                <a:cs typeface="Lato Light"/>
              </a:rPr>
              <a:t>We used our 2020 Super Bowl Study as a control cell and our </a:t>
            </a:r>
            <a:r>
              <a:rPr lang="en-US" sz="1200" dirty="0" err="1">
                <a:latin typeface="Century Gothic" panose="020B0502020202020204" pitchFamily="34" charset="0"/>
                <a:cs typeface="Lato Light"/>
              </a:rPr>
              <a:t>add+impact</a:t>
            </a:r>
            <a:r>
              <a:rPr lang="en-US" sz="1200" baseline="30000" dirty="0">
                <a:latin typeface="Century Gothic" panose="020B0502020202020204" pitchFamily="34" charset="0"/>
                <a:cs typeface="Lato Light"/>
              </a:rPr>
              <a:t>®</a:t>
            </a:r>
            <a:r>
              <a:rPr lang="en-US" sz="1200" dirty="0">
                <a:latin typeface="Century Gothic" panose="020B0502020202020204" pitchFamily="34" charset="0"/>
                <a:cs typeface="Lato Light"/>
              </a:rPr>
              <a:t> methodology to measure key metrics and brand perceptions. </a:t>
            </a:r>
          </a:p>
          <a:p>
            <a:pPr eaLnBrk="0" hangingPunct="0">
              <a:tabLst>
                <a:tab pos="1349375" algn="l"/>
              </a:tabLst>
            </a:pPr>
            <a:endParaRPr lang="en-US" sz="1200" dirty="0">
              <a:latin typeface="Century Gothic" panose="020B0502020202020204" pitchFamily="34" charset="0"/>
              <a:cs typeface="Lato Light"/>
            </a:endParaRPr>
          </a:p>
          <a:p>
            <a:pPr eaLnBrk="0" hangingPunct="0">
              <a:tabLst>
                <a:tab pos="1349375" algn="l"/>
              </a:tabLst>
            </a:pPr>
            <a:r>
              <a:rPr lang="en-US" sz="1200" dirty="0">
                <a:latin typeface="Century Gothic" panose="020B0502020202020204" pitchFamily="34" charset="0"/>
                <a:cs typeface="Lato Light"/>
              </a:rPr>
              <a:t>We also asked some COVID-19 related questions to see how consumers feel about advertising during the pandemic</a:t>
            </a:r>
            <a:endParaRPr lang="en-AU" sz="1200" dirty="0">
              <a:latin typeface="Century Gothic" panose="020B0502020202020204" pitchFamily="34" charset="0"/>
              <a:cs typeface="Lato Light"/>
            </a:endParaRPr>
          </a:p>
        </p:txBody>
      </p:sp>
      <p:sp>
        <p:nvSpPr>
          <p:cNvPr id="24" name="Title 1">
            <a:extLst>
              <a:ext uri="{FF2B5EF4-FFF2-40B4-BE49-F238E27FC236}">
                <a16:creationId xmlns:a16="http://schemas.microsoft.com/office/drawing/2014/main" id="{D85B4976-871B-40B8-9846-594DE0D3A713}"/>
              </a:ext>
            </a:extLst>
          </p:cNvPr>
          <p:cNvSpPr txBox="1">
            <a:spLocks/>
          </p:cNvSpPr>
          <p:nvPr/>
        </p:nvSpPr>
        <p:spPr>
          <a:xfrm>
            <a:off x="358495" y="3632668"/>
            <a:ext cx="6084465" cy="900483"/>
          </a:xfrm>
          <a:prstGeom prst="rect">
            <a:avLst/>
          </a:prstGeom>
          <a:ln w="28575">
            <a:solidFill>
              <a:srgbClr val="8AD0E4"/>
            </a:solidFill>
            <a:prstDash val="dash"/>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1400" dirty="0">
                <a:latin typeface="Century Gothic" panose="020B0502020202020204" pitchFamily="34" charset="0"/>
                <a:cs typeface="piron v2 "/>
              </a:rPr>
              <a:t>COVID-19 has rapidly transformed every aspect of human function on a global scale. Advertising during a crisis is crucial, but it is a real challenge to get it right. </a:t>
            </a:r>
          </a:p>
        </p:txBody>
      </p:sp>
      <p:pic>
        <p:nvPicPr>
          <p:cNvPr id="26" name="Picture 25" descr="A screenshot of a cell phone&#10;&#10;Description automatically generated">
            <a:extLst>
              <a:ext uri="{FF2B5EF4-FFF2-40B4-BE49-F238E27FC236}">
                <a16:creationId xmlns:a16="http://schemas.microsoft.com/office/drawing/2014/main" id="{07FC15C8-E5CF-B749-82C9-DDE43EDDA39B}"/>
              </a:ext>
            </a:extLst>
          </p:cNvPr>
          <p:cNvPicPr>
            <a:picLocks noChangeAspect="1"/>
          </p:cNvPicPr>
          <p:nvPr/>
        </p:nvPicPr>
        <p:blipFill>
          <a:blip r:embed="rId2">
            <a:grayscl/>
          </a:blip>
          <a:stretch>
            <a:fillRect/>
          </a:stretch>
        </p:blipFill>
        <p:spPr>
          <a:xfrm>
            <a:off x="4278894" y="6248652"/>
            <a:ext cx="1903880" cy="993881"/>
          </a:xfrm>
          <a:prstGeom prst="rect">
            <a:avLst/>
          </a:prstGeom>
        </p:spPr>
      </p:pic>
      <p:pic>
        <p:nvPicPr>
          <p:cNvPr id="28" name="Picture 27" descr="A picture containing window, indoor, building, room&#10;&#10;Description automatically generated">
            <a:extLst>
              <a:ext uri="{FF2B5EF4-FFF2-40B4-BE49-F238E27FC236}">
                <a16:creationId xmlns:a16="http://schemas.microsoft.com/office/drawing/2014/main" id="{08920FBE-0A3F-D345-B052-4ED4A9B79564}"/>
              </a:ext>
            </a:extLst>
          </p:cNvPr>
          <p:cNvPicPr>
            <a:picLocks noChangeAspect="1"/>
          </p:cNvPicPr>
          <p:nvPr/>
        </p:nvPicPr>
        <p:blipFill>
          <a:blip r:embed="rId3">
            <a:grayscl/>
          </a:blip>
          <a:stretch>
            <a:fillRect/>
          </a:stretch>
        </p:blipFill>
        <p:spPr>
          <a:xfrm>
            <a:off x="4278117" y="7345488"/>
            <a:ext cx="1904657" cy="1059530"/>
          </a:xfrm>
          <a:prstGeom prst="rect">
            <a:avLst/>
          </a:prstGeom>
        </p:spPr>
      </p:pic>
      <p:pic>
        <p:nvPicPr>
          <p:cNvPr id="32" name="Picture 31" descr="A person standing in front of a window&#10;&#10;Description automatically generated">
            <a:extLst>
              <a:ext uri="{FF2B5EF4-FFF2-40B4-BE49-F238E27FC236}">
                <a16:creationId xmlns:a16="http://schemas.microsoft.com/office/drawing/2014/main" id="{1B173F47-A3A7-EE40-862D-952366634E5B}"/>
              </a:ext>
            </a:extLst>
          </p:cNvPr>
          <p:cNvPicPr>
            <a:picLocks noChangeAspect="1"/>
          </p:cNvPicPr>
          <p:nvPr/>
        </p:nvPicPr>
        <p:blipFill>
          <a:blip r:embed="rId4">
            <a:grayscl/>
          </a:blip>
          <a:stretch>
            <a:fillRect/>
          </a:stretch>
        </p:blipFill>
        <p:spPr>
          <a:xfrm>
            <a:off x="4279666" y="5091760"/>
            <a:ext cx="1903885" cy="1053937"/>
          </a:xfrm>
          <a:prstGeom prst="rect">
            <a:avLst/>
          </a:prstGeom>
        </p:spPr>
      </p:pic>
      <p:pic>
        <p:nvPicPr>
          <p:cNvPr id="41" name="Picture 40" descr="Two people posing for a picture&#10;&#10;Description automatically generated">
            <a:extLst>
              <a:ext uri="{FF2B5EF4-FFF2-40B4-BE49-F238E27FC236}">
                <a16:creationId xmlns:a16="http://schemas.microsoft.com/office/drawing/2014/main" id="{17CC482D-C0E4-E64F-923B-A1F5523F64D7}"/>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393130" y="118757"/>
            <a:ext cx="6049830" cy="3311128"/>
          </a:xfrm>
          <a:prstGeom prst="rect">
            <a:avLst/>
          </a:prstGeom>
        </p:spPr>
      </p:pic>
      <p:sp>
        <p:nvSpPr>
          <p:cNvPr id="43" name="Rectangle 42">
            <a:extLst>
              <a:ext uri="{FF2B5EF4-FFF2-40B4-BE49-F238E27FC236}">
                <a16:creationId xmlns:a16="http://schemas.microsoft.com/office/drawing/2014/main" id="{87303D3D-77CC-C245-9CE4-5B76EA55E804}"/>
              </a:ext>
            </a:extLst>
          </p:cNvPr>
          <p:cNvSpPr/>
          <p:nvPr/>
        </p:nvSpPr>
        <p:spPr>
          <a:xfrm>
            <a:off x="393130" y="2796551"/>
            <a:ext cx="6038875" cy="633333"/>
          </a:xfrm>
          <a:prstGeom prst="rect">
            <a:avLst/>
          </a:prstGeom>
          <a:solidFill>
            <a:srgbClr val="8AD0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7B93DA4D-4314-9A44-BCEA-70CE43B90C28}"/>
              </a:ext>
            </a:extLst>
          </p:cNvPr>
          <p:cNvPicPr>
            <a:picLocks noChangeAspect="1"/>
          </p:cNvPicPr>
          <p:nvPr/>
        </p:nvPicPr>
        <p:blipFill rotWithShape="1">
          <a:blip r:embed="rId7"/>
          <a:srcRect t="43598"/>
          <a:stretch/>
        </p:blipFill>
        <p:spPr>
          <a:xfrm>
            <a:off x="5230446" y="2866614"/>
            <a:ext cx="1075922" cy="502386"/>
          </a:xfrm>
          <a:prstGeom prst="rect">
            <a:avLst/>
          </a:prstGeom>
        </p:spPr>
      </p:pic>
      <p:sp>
        <p:nvSpPr>
          <p:cNvPr id="47" name="Title 1">
            <a:extLst>
              <a:ext uri="{FF2B5EF4-FFF2-40B4-BE49-F238E27FC236}">
                <a16:creationId xmlns:a16="http://schemas.microsoft.com/office/drawing/2014/main" id="{AB0ADF2C-4BF6-4141-AF91-D285C2F1B2DB}"/>
              </a:ext>
            </a:extLst>
          </p:cNvPr>
          <p:cNvSpPr txBox="1">
            <a:spLocks/>
          </p:cNvSpPr>
          <p:nvPr/>
        </p:nvSpPr>
        <p:spPr>
          <a:xfrm>
            <a:off x="404085" y="2670375"/>
            <a:ext cx="4541721" cy="90048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1800" dirty="0">
                <a:solidFill>
                  <a:schemeClr val="bg1"/>
                </a:solidFill>
                <a:latin typeface="Impact" panose="020B0806030902050204" pitchFamily="34" charset="0"/>
                <a:cs typeface="Lato Italic"/>
              </a:rPr>
              <a:t>COVID-19  Advertising Insights April 20</a:t>
            </a:r>
          </a:p>
        </p:txBody>
      </p:sp>
    </p:spTree>
    <p:extLst>
      <p:ext uri="{BB962C8B-B14F-4D97-AF65-F5344CB8AC3E}">
        <p14:creationId xmlns:p14="http://schemas.microsoft.com/office/powerpoint/2010/main" val="2370512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B5731057-6270-E34A-8895-69E54A55F302}"/>
              </a:ext>
            </a:extLst>
          </p:cNvPr>
          <p:cNvSpPr/>
          <p:nvPr/>
        </p:nvSpPr>
        <p:spPr>
          <a:xfrm>
            <a:off x="407361" y="4397366"/>
            <a:ext cx="6110393" cy="272418"/>
          </a:xfrm>
          <a:prstGeom prst="rect">
            <a:avLst/>
          </a:prstGeom>
          <a:solidFill>
            <a:srgbClr val="8AD0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 </a:t>
            </a:r>
          </a:p>
        </p:txBody>
      </p:sp>
      <p:sp>
        <p:nvSpPr>
          <p:cNvPr id="28" name="Rectangle 27"/>
          <p:cNvSpPr/>
          <p:nvPr/>
        </p:nvSpPr>
        <p:spPr>
          <a:xfrm>
            <a:off x="407360" y="787270"/>
            <a:ext cx="6110393" cy="272418"/>
          </a:xfrm>
          <a:prstGeom prst="rect">
            <a:avLst/>
          </a:prstGeom>
          <a:solidFill>
            <a:srgbClr val="8AD0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 </a:t>
            </a:r>
          </a:p>
        </p:txBody>
      </p:sp>
      <p:sp>
        <p:nvSpPr>
          <p:cNvPr id="122" name="Title 1"/>
          <p:cNvSpPr txBox="1">
            <a:spLocks/>
          </p:cNvSpPr>
          <p:nvPr/>
        </p:nvSpPr>
        <p:spPr>
          <a:xfrm>
            <a:off x="412984" y="690510"/>
            <a:ext cx="3608450" cy="457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chemeClr val="bg1"/>
                </a:solidFill>
                <a:latin typeface="Impact" panose="020B0806030902050204" pitchFamily="34" charset="0"/>
                <a:cs typeface="piron v2 "/>
              </a:rPr>
              <a:t>Key Findings</a:t>
            </a:r>
          </a:p>
        </p:txBody>
      </p:sp>
      <p:sp>
        <p:nvSpPr>
          <p:cNvPr id="44" name="Title 1">
            <a:extLst>
              <a:ext uri="{FF2B5EF4-FFF2-40B4-BE49-F238E27FC236}">
                <a16:creationId xmlns:a16="http://schemas.microsoft.com/office/drawing/2014/main" id="{F302E38C-F74D-3242-9EBA-CBF993DB7E12}"/>
              </a:ext>
            </a:extLst>
          </p:cNvPr>
          <p:cNvSpPr txBox="1">
            <a:spLocks/>
          </p:cNvSpPr>
          <p:nvPr/>
        </p:nvSpPr>
        <p:spPr>
          <a:xfrm>
            <a:off x="407361" y="4302563"/>
            <a:ext cx="6039938" cy="4572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err="1">
                <a:solidFill>
                  <a:schemeClr val="bg1"/>
                </a:solidFill>
                <a:latin typeface="Impact" panose="020B0806030902050204" pitchFamily="34" charset="0"/>
                <a:cs typeface="piron v2 "/>
              </a:rPr>
              <a:t>add+impact</a:t>
            </a:r>
            <a:r>
              <a:rPr lang="en-US" sz="1600" baseline="30000" dirty="0">
                <a:solidFill>
                  <a:schemeClr val="bg1"/>
                </a:solidFill>
                <a:latin typeface="Impact" panose="020B0806030902050204" pitchFamily="34" charset="0"/>
                <a:cs typeface="piron v2 "/>
              </a:rPr>
              <a:t>®</a:t>
            </a:r>
            <a:r>
              <a:rPr lang="en-US" sz="1600" dirty="0">
                <a:solidFill>
                  <a:schemeClr val="bg1"/>
                </a:solidFill>
                <a:latin typeface="Impact" panose="020B0806030902050204" pitchFamily="34" charset="0"/>
                <a:cs typeface="piron v2 "/>
              </a:rPr>
              <a:t> ratings show people are responding to ads in a similar way… </a:t>
            </a:r>
          </a:p>
        </p:txBody>
      </p:sp>
      <p:graphicFrame>
        <p:nvGraphicFramePr>
          <p:cNvPr id="5" name="Table 4">
            <a:extLst>
              <a:ext uri="{FF2B5EF4-FFF2-40B4-BE49-F238E27FC236}">
                <a16:creationId xmlns:a16="http://schemas.microsoft.com/office/drawing/2014/main" id="{6E8A1007-CC10-C340-A6A6-87A7C8FCAE3D}"/>
              </a:ext>
            </a:extLst>
          </p:cNvPr>
          <p:cNvGraphicFramePr>
            <a:graphicFrameLocks noGrp="1"/>
          </p:cNvGraphicFramePr>
          <p:nvPr>
            <p:extLst>
              <p:ext uri="{D42A27DB-BD31-4B8C-83A1-F6EECF244321}">
                <p14:modId xmlns:p14="http://schemas.microsoft.com/office/powerpoint/2010/main" val="784689978"/>
              </p:ext>
            </p:extLst>
          </p:nvPr>
        </p:nvGraphicFramePr>
        <p:xfrm>
          <a:off x="407360" y="1843964"/>
          <a:ext cx="6110392" cy="1838737"/>
        </p:xfrm>
        <a:graphic>
          <a:graphicData uri="http://schemas.openxmlformats.org/drawingml/2006/table">
            <a:tbl>
              <a:tblPr firstRow="1" bandRow="1">
                <a:tableStyleId>{5C22544A-7EE6-4342-B048-85BDC9FD1C3A}</a:tableStyleId>
              </a:tblPr>
              <a:tblGrid>
                <a:gridCol w="1527598">
                  <a:extLst>
                    <a:ext uri="{9D8B030D-6E8A-4147-A177-3AD203B41FA5}">
                      <a16:colId xmlns:a16="http://schemas.microsoft.com/office/drawing/2014/main" val="1993652902"/>
                    </a:ext>
                  </a:extLst>
                </a:gridCol>
                <a:gridCol w="1527598">
                  <a:extLst>
                    <a:ext uri="{9D8B030D-6E8A-4147-A177-3AD203B41FA5}">
                      <a16:colId xmlns:a16="http://schemas.microsoft.com/office/drawing/2014/main" val="689418675"/>
                    </a:ext>
                  </a:extLst>
                </a:gridCol>
                <a:gridCol w="1527598">
                  <a:extLst>
                    <a:ext uri="{9D8B030D-6E8A-4147-A177-3AD203B41FA5}">
                      <a16:colId xmlns:a16="http://schemas.microsoft.com/office/drawing/2014/main" val="225208661"/>
                    </a:ext>
                  </a:extLst>
                </a:gridCol>
                <a:gridCol w="1527598">
                  <a:extLst>
                    <a:ext uri="{9D8B030D-6E8A-4147-A177-3AD203B41FA5}">
                      <a16:colId xmlns:a16="http://schemas.microsoft.com/office/drawing/2014/main" val="3629673887"/>
                    </a:ext>
                  </a:extLst>
                </a:gridCol>
              </a:tblGrid>
              <a:tr h="384607">
                <a:tc>
                  <a:txBody>
                    <a:bodyPr/>
                    <a:lstStyle/>
                    <a:p>
                      <a:pPr algn="ctr"/>
                      <a:endParaRPr lang="en-US" dirty="0"/>
                    </a:p>
                  </a:txBody>
                  <a:tcPr>
                    <a:lnR w="12700" cmpd="sng">
                      <a:noFill/>
                    </a:lnR>
                    <a:lnB w="12700" cap="flat" cmpd="sng" algn="ctr">
                      <a:solidFill>
                        <a:schemeClr val="bg1"/>
                      </a:solidFill>
                      <a:prstDash val="solid"/>
                      <a:round/>
                      <a:headEnd type="none" w="med" len="med"/>
                      <a:tailEnd type="none" w="med" len="med"/>
                    </a:lnB>
                    <a:noFill/>
                  </a:tcPr>
                </a:tc>
                <a:tc>
                  <a:txBody>
                    <a:bodyPr/>
                    <a:lstStyle/>
                    <a:p>
                      <a:pPr algn="ctr"/>
                      <a:r>
                        <a:rPr lang="en-US" sz="1600" b="0" dirty="0">
                          <a:solidFill>
                            <a:srgbClr val="262626"/>
                          </a:solidFill>
                          <a:latin typeface="Impact" panose="020B0806030902050204" pitchFamily="34" charset="0"/>
                        </a:rPr>
                        <a:t>AU Avg</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en-US" sz="1600" b="0" dirty="0">
                          <a:solidFill>
                            <a:srgbClr val="262626"/>
                          </a:solidFill>
                          <a:latin typeface="Impact" panose="020B0806030902050204" pitchFamily="34" charset="0"/>
                        </a:rPr>
                        <a:t>UK Avg</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600" b="0" dirty="0">
                          <a:solidFill>
                            <a:srgbClr val="262626"/>
                          </a:solidFill>
                          <a:latin typeface="Impact" panose="020B0806030902050204" pitchFamily="34" charset="0"/>
                        </a:rPr>
                        <a:t>US Avg</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668616835"/>
                  </a:ext>
                </a:extLst>
              </a:tr>
              <a:tr h="727065">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AU" sz="1000" b="0" i="0" u="none" strike="noStrike" dirty="0">
                          <a:solidFill>
                            <a:schemeClr val="tx1"/>
                          </a:solidFill>
                          <a:effectLst/>
                          <a:latin typeface="Century Gothic" panose="020B0502020202020204" pitchFamily="34" charset="0"/>
                        </a:rPr>
                        <a:t>It is important that brands continue to advertise during COVID-19</a:t>
                      </a:r>
                    </a:p>
                  </a:txBody>
                  <a:tcPr>
                    <a:lnR w="12700" cmpd="sng">
                      <a:noFill/>
                    </a:lnR>
                    <a:lnT w="12700" cap="flat" cmpd="sng" algn="ctr">
                      <a:solidFill>
                        <a:schemeClr val="bg1"/>
                      </a:solidFill>
                      <a:prstDash val="solid"/>
                      <a:round/>
                      <a:headEnd type="none" w="med" len="med"/>
                      <a:tailEnd type="none" w="med" len="med"/>
                    </a:lnT>
                    <a:noFill/>
                  </a:tcPr>
                </a:tc>
                <a:tc>
                  <a:txBody>
                    <a:bodyPr/>
                    <a:lstStyle/>
                    <a:p>
                      <a:pPr algn="ctr"/>
                      <a:r>
                        <a:rPr lang="en-US" dirty="0">
                          <a:latin typeface="Impact" panose="020B0806030902050204" pitchFamily="34" charset="0"/>
                        </a:rPr>
                        <a:t>84%</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en-US" dirty="0">
                          <a:latin typeface="Impact" panose="020B0806030902050204" pitchFamily="34" charset="0"/>
                        </a:rPr>
                        <a:t>75%</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dirty="0">
                          <a:latin typeface="Impact" panose="020B0806030902050204" pitchFamily="34" charset="0"/>
                        </a:rPr>
                        <a:t>87%</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599653968"/>
                  </a:ext>
                </a:extLst>
              </a:tr>
              <a:tr h="727065">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AU" sz="1000" b="0" i="0" u="none" strike="noStrike" dirty="0">
                          <a:solidFill>
                            <a:schemeClr val="tx1"/>
                          </a:solidFill>
                          <a:effectLst/>
                          <a:latin typeface="Century Gothic" panose="020B0502020202020204" pitchFamily="34" charset="0"/>
                        </a:rPr>
                        <a:t>During COVID-19 I want brands to show they understand how I am feeling </a:t>
                      </a:r>
                    </a:p>
                  </a:txBody>
                  <a:tcPr>
                    <a:lnR w="12700" cmpd="sng">
                      <a:noFill/>
                    </a:lnR>
                    <a:noFill/>
                  </a:tcPr>
                </a:tc>
                <a:tc>
                  <a:txBody>
                    <a:bodyPr/>
                    <a:lstStyle/>
                    <a:p>
                      <a:pPr algn="ctr"/>
                      <a:r>
                        <a:rPr lang="en-US" dirty="0">
                          <a:latin typeface="Impact" panose="020B0806030902050204" pitchFamily="34" charset="0"/>
                        </a:rPr>
                        <a:t>86%</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en-US" dirty="0">
                          <a:latin typeface="Impact" panose="020B0806030902050204" pitchFamily="34" charset="0"/>
                        </a:rPr>
                        <a:t>80%</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dirty="0">
                          <a:latin typeface="Impact" panose="020B0806030902050204" pitchFamily="34" charset="0"/>
                        </a:rPr>
                        <a:t>88%</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335100507"/>
                  </a:ext>
                </a:extLst>
              </a:tr>
            </a:tbl>
          </a:graphicData>
        </a:graphic>
      </p:graphicFrame>
      <p:sp>
        <p:nvSpPr>
          <p:cNvPr id="37" name="TextBox 36">
            <a:extLst>
              <a:ext uri="{FF2B5EF4-FFF2-40B4-BE49-F238E27FC236}">
                <a16:creationId xmlns:a16="http://schemas.microsoft.com/office/drawing/2014/main" id="{06C7B228-105E-D849-A0CB-3558CE046AB2}"/>
              </a:ext>
            </a:extLst>
          </p:cNvPr>
          <p:cNvSpPr txBox="1"/>
          <p:nvPr/>
        </p:nvSpPr>
        <p:spPr>
          <a:xfrm>
            <a:off x="407360" y="1059688"/>
            <a:ext cx="6110392" cy="646331"/>
          </a:xfrm>
          <a:prstGeom prst="rect">
            <a:avLst/>
          </a:prstGeom>
          <a:noFill/>
        </p:spPr>
        <p:txBody>
          <a:bodyPr wrap="square" rtlCol="0">
            <a:spAutoFit/>
          </a:bodyPr>
          <a:lstStyle/>
          <a:p>
            <a:pPr algn="just" eaLnBrk="0" hangingPunct="0">
              <a:tabLst>
                <a:tab pos="1349375" algn="l"/>
              </a:tabLst>
            </a:pPr>
            <a:r>
              <a:rPr lang="en-US" sz="1200" dirty="0">
                <a:latin typeface="Century Gothic" panose="020B0502020202020204" pitchFamily="34" charset="0"/>
                <a:cs typeface="Lato Light"/>
              </a:rPr>
              <a:t>Consumers in April 2020 remain receptive to advertising, particularly in the US. Most want to see advertising that is relatable. Being able to connect with your customers is more important than ever. </a:t>
            </a:r>
          </a:p>
        </p:txBody>
      </p:sp>
      <p:sp>
        <p:nvSpPr>
          <p:cNvPr id="40" name="Rectangle 39">
            <a:extLst>
              <a:ext uri="{FF2B5EF4-FFF2-40B4-BE49-F238E27FC236}">
                <a16:creationId xmlns:a16="http://schemas.microsoft.com/office/drawing/2014/main" id="{21FCA1A0-E846-9948-9D72-B9284DF73A95}"/>
              </a:ext>
            </a:extLst>
          </p:cNvPr>
          <p:cNvSpPr/>
          <p:nvPr/>
        </p:nvSpPr>
        <p:spPr>
          <a:xfrm>
            <a:off x="410701" y="4751323"/>
            <a:ext cx="6107052" cy="394383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1" name="Title 1">
            <a:extLst>
              <a:ext uri="{FF2B5EF4-FFF2-40B4-BE49-F238E27FC236}">
                <a16:creationId xmlns:a16="http://schemas.microsoft.com/office/drawing/2014/main" id="{F88A9DBD-30A6-254A-9F94-97A990F68722}"/>
              </a:ext>
            </a:extLst>
          </p:cNvPr>
          <p:cNvSpPr txBox="1">
            <a:spLocks/>
          </p:cNvSpPr>
          <p:nvPr/>
        </p:nvSpPr>
        <p:spPr>
          <a:xfrm>
            <a:off x="401029" y="8237257"/>
            <a:ext cx="3608450" cy="457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200" b="1" dirty="0">
              <a:solidFill>
                <a:schemeClr val="tx1">
                  <a:lumMod val="75000"/>
                  <a:lumOff val="25000"/>
                </a:schemeClr>
              </a:solidFill>
              <a:latin typeface="Century Gothic" panose="020B0502020202020204" pitchFamily="34" charset="0"/>
              <a:cs typeface="piron v2 "/>
            </a:endParaRPr>
          </a:p>
        </p:txBody>
      </p:sp>
      <p:sp>
        <p:nvSpPr>
          <p:cNvPr id="51" name="TextBox 50">
            <a:extLst>
              <a:ext uri="{FF2B5EF4-FFF2-40B4-BE49-F238E27FC236}">
                <a16:creationId xmlns:a16="http://schemas.microsoft.com/office/drawing/2014/main" id="{1BE88E7E-0529-8546-A446-21869C1D8A77}"/>
              </a:ext>
            </a:extLst>
          </p:cNvPr>
          <p:cNvSpPr txBox="1"/>
          <p:nvPr/>
        </p:nvSpPr>
        <p:spPr>
          <a:xfrm>
            <a:off x="407361" y="4807466"/>
            <a:ext cx="6110392" cy="430887"/>
          </a:xfrm>
          <a:prstGeom prst="rect">
            <a:avLst/>
          </a:prstGeom>
          <a:noFill/>
        </p:spPr>
        <p:txBody>
          <a:bodyPr wrap="square" rtlCol="0">
            <a:spAutoFit/>
          </a:bodyPr>
          <a:lstStyle/>
          <a:p>
            <a:pPr algn="just" eaLnBrk="0" hangingPunct="0">
              <a:tabLst>
                <a:tab pos="1349375" algn="l"/>
              </a:tabLst>
            </a:pPr>
            <a:r>
              <a:rPr lang="en-US" sz="1100" dirty="0">
                <a:latin typeface="Century Gothic" panose="020B0502020202020204" pitchFamily="34" charset="0"/>
                <a:cs typeface="Lato Regular"/>
              </a:rPr>
              <a:t>Luma re-tested ads to see how they were going in the campaign, and we found responses were much the same. </a:t>
            </a:r>
          </a:p>
        </p:txBody>
      </p:sp>
      <p:pic>
        <p:nvPicPr>
          <p:cNvPr id="52" name="Picture 51">
            <a:extLst>
              <a:ext uri="{FF2B5EF4-FFF2-40B4-BE49-F238E27FC236}">
                <a16:creationId xmlns:a16="http://schemas.microsoft.com/office/drawing/2014/main" id="{74536C93-2A12-534B-BE31-4C968DD8EBE9}"/>
              </a:ext>
            </a:extLst>
          </p:cNvPr>
          <p:cNvPicPr>
            <a:picLocks noChangeAspect="1"/>
          </p:cNvPicPr>
          <p:nvPr/>
        </p:nvPicPr>
        <p:blipFill>
          <a:blip r:embed="rId2"/>
          <a:stretch>
            <a:fillRect/>
          </a:stretch>
        </p:blipFill>
        <p:spPr>
          <a:xfrm>
            <a:off x="1139972" y="5393185"/>
            <a:ext cx="4645169" cy="3053768"/>
          </a:xfrm>
          <a:prstGeom prst="rect">
            <a:avLst/>
          </a:prstGeom>
        </p:spPr>
      </p:pic>
    </p:spTree>
    <p:extLst>
      <p:ext uri="{BB962C8B-B14F-4D97-AF65-F5344CB8AC3E}">
        <p14:creationId xmlns:p14="http://schemas.microsoft.com/office/powerpoint/2010/main" val="408270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161">
            <a:extLst>
              <a:ext uri="{FF2B5EF4-FFF2-40B4-BE49-F238E27FC236}">
                <a16:creationId xmlns:a16="http://schemas.microsoft.com/office/drawing/2014/main" id="{9F535EF8-4094-3845-A8A9-8961B61FFA29}"/>
              </a:ext>
            </a:extLst>
          </p:cNvPr>
          <p:cNvSpPr/>
          <p:nvPr/>
        </p:nvSpPr>
        <p:spPr>
          <a:xfrm>
            <a:off x="329599" y="787456"/>
            <a:ext cx="6110393" cy="272418"/>
          </a:xfrm>
          <a:prstGeom prst="rect">
            <a:avLst/>
          </a:prstGeom>
          <a:solidFill>
            <a:srgbClr val="8AD0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Impact" panose="020B0806030902050204" pitchFamily="34" charset="0"/>
            </a:endParaRPr>
          </a:p>
        </p:txBody>
      </p:sp>
      <p:grpSp>
        <p:nvGrpSpPr>
          <p:cNvPr id="2" name="Group 1"/>
          <p:cNvGrpSpPr/>
          <p:nvPr/>
        </p:nvGrpSpPr>
        <p:grpSpPr>
          <a:xfrm>
            <a:off x="563779" y="3509479"/>
            <a:ext cx="550070" cy="550071"/>
            <a:chOff x="565201" y="2217838"/>
            <a:chExt cx="550070" cy="550071"/>
          </a:xfrm>
        </p:grpSpPr>
        <p:sp>
          <p:nvSpPr>
            <p:cNvPr id="41" name="Oval 40"/>
            <p:cNvSpPr/>
            <p:nvPr/>
          </p:nvSpPr>
          <p:spPr bwMode="auto">
            <a:xfrm>
              <a:off x="565201" y="2217838"/>
              <a:ext cx="550070" cy="550071"/>
            </a:xfrm>
            <a:prstGeom prst="ellipse">
              <a:avLst/>
            </a:prstGeom>
            <a:solidFill>
              <a:srgbClr val="8BCFE3"/>
            </a:solidFill>
            <a:ln w="50800">
              <a:noFill/>
              <a:round/>
              <a:headEnd/>
              <a:tailEnd/>
            </a:ln>
            <a:effectLst/>
          </p:spPr>
          <p:txBody>
            <a:bodyPr lIns="0" tIns="0" rIns="0" bIns="0" rtlCol="0" anchor="t" anchorCtr="0"/>
            <a:lstStyle/>
            <a:p>
              <a:pPr algn="just">
                <a:buClr>
                  <a:srgbClr val="5F5F5F"/>
                </a:buClr>
              </a:pPr>
              <a:endParaRPr lang="en-AU" dirty="0">
                <a:solidFill>
                  <a:srgbClr val="5F5F5F"/>
                </a:solidFill>
                <a:latin typeface="Century Gothic" panose="020B0502020202020204" pitchFamily="34" charset="0"/>
                <a:cs typeface="Arial" pitchFamily="34" charset="0"/>
              </a:endParaRPr>
            </a:p>
          </p:txBody>
        </p:sp>
        <p:pic>
          <p:nvPicPr>
            <p:cNvPr id="5" name="Picture 4" descr="megaphone-atten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55" y="2354508"/>
              <a:ext cx="422211" cy="277134"/>
            </a:xfrm>
            <a:prstGeom prst="rect">
              <a:avLst/>
            </a:prstGeom>
          </p:spPr>
        </p:pic>
      </p:grpSp>
      <p:sp>
        <p:nvSpPr>
          <p:cNvPr id="69" name="Rectangle 3"/>
          <p:cNvSpPr txBox="1">
            <a:spLocks noChangeAspect="1" noChangeArrowheads="1"/>
          </p:cNvSpPr>
          <p:nvPr/>
        </p:nvSpPr>
        <p:spPr bwMode="auto">
          <a:xfrm>
            <a:off x="3974112" y="3495118"/>
            <a:ext cx="2045074" cy="3724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91440" bIns="45720" numCol="1" anchor="t" anchorCtr="0" compatLnSpc="1">
            <a:prstTxWarp prst="textNoShape">
              <a:avLst/>
            </a:prstTxWarp>
          </a:bodyPr>
          <a:lstStyle>
            <a:lvl1pPr algn="ctr" rtl="0" eaLnBrk="1" fontAlgn="base" hangingPunct="1">
              <a:spcBef>
                <a:spcPct val="0"/>
              </a:spcBef>
              <a:spcAft>
                <a:spcPct val="0"/>
              </a:spcAft>
              <a:defRPr kumimoji="1" sz="3200" b="1">
                <a:solidFill>
                  <a:srgbClr val="83C8CF"/>
                </a:solidFill>
                <a:latin typeface="+mj-lt"/>
                <a:ea typeface="+mj-ea"/>
                <a:cs typeface="+mj-cs"/>
              </a:defRPr>
            </a:lvl1pPr>
            <a:lvl2pPr algn="l" rtl="0" eaLnBrk="1" fontAlgn="base" hangingPunct="1">
              <a:spcBef>
                <a:spcPct val="0"/>
              </a:spcBef>
              <a:spcAft>
                <a:spcPct val="0"/>
              </a:spcAft>
              <a:defRPr kumimoji="1" sz="3200" b="1">
                <a:solidFill>
                  <a:srgbClr val="33CCCC"/>
                </a:solidFill>
                <a:latin typeface="Century Gothic" pitchFamily="34" charset="0"/>
              </a:defRPr>
            </a:lvl2pPr>
            <a:lvl3pPr algn="l" rtl="0" eaLnBrk="1" fontAlgn="base" hangingPunct="1">
              <a:spcBef>
                <a:spcPct val="0"/>
              </a:spcBef>
              <a:spcAft>
                <a:spcPct val="0"/>
              </a:spcAft>
              <a:defRPr kumimoji="1" sz="3200" b="1">
                <a:solidFill>
                  <a:srgbClr val="33CCCC"/>
                </a:solidFill>
                <a:latin typeface="Century Gothic" pitchFamily="34" charset="0"/>
              </a:defRPr>
            </a:lvl3pPr>
            <a:lvl4pPr algn="l" rtl="0" eaLnBrk="1" fontAlgn="base" hangingPunct="1">
              <a:spcBef>
                <a:spcPct val="0"/>
              </a:spcBef>
              <a:spcAft>
                <a:spcPct val="0"/>
              </a:spcAft>
              <a:defRPr kumimoji="1" sz="3200" b="1">
                <a:solidFill>
                  <a:srgbClr val="33CCCC"/>
                </a:solidFill>
                <a:latin typeface="Century Gothic" pitchFamily="34" charset="0"/>
              </a:defRPr>
            </a:lvl4pPr>
            <a:lvl5pPr algn="l" rtl="0" eaLnBrk="1" fontAlgn="base" hangingPunct="1">
              <a:spcBef>
                <a:spcPct val="0"/>
              </a:spcBef>
              <a:spcAft>
                <a:spcPct val="0"/>
              </a:spcAft>
              <a:defRPr kumimoji="1" sz="3200" b="1">
                <a:solidFill>
                  <a:srgbClr val="33CCCC"/>
                </a:solidFill>
                <a:latin typeface="Century Gothic" pitchFamily="34" charset="0"/>
              </a:defRPr>
            </a:lvl5pPr>
            <a:lvl6pPr marL="457200" algn="l" rtl="0" eaLnBrk="1" fontAlgn="base" hangingPunct="1">
              <a:spcBef>
                <a:spcPct val="0"/>
              </a:spcBef>
              <a:spcAft>
                <a:spcPct val="0"/>
              </a:spcAft>
              <a:defRPr kumimoji="1" sz="3200" b="1">
                <a:solidFill>
                  <a:srgbClr val="33CCCC"/>
                </a:solidFill>
                <a:latin typeface="Century Gothic" pitchFamily="34" charset="0"/>
              </a:defRPr>
            </a:lvl6pPr>
            <a:lvl7pPr marL="914400" algn="l" rtl="0" eaLnBrk="1" fontAlgn="base" hangingPunct="1">
              <a:spcBef>
                <a:spcPct val="0"/>
              </a:spcBef>
              <a:spcAft>
                <a:spcPct val="0"/>
              </a:spcAft>
              <a:defRPr kumimoji="1" sz="3200" b="1">
                <a:solidFill>
                  <a:srgbClr val="33CCCC"/>
                </a:solidFill>
                <a:latin typeface="Century Gothic" pitchFamily="34" charset="0"/>
              </a:defRPr>
            </a:lvl7pPr>
            <a:lvl8pPr marL="1371600" algn="l" rtl="0" eaLnBrk="1" fontAlgn="base" hangingPunct="1">
              <a:spcBef>
                <a:spcPct val="0"/>
              </a:spcBef>
              <a:spcAft>
                <a:spcPct val="0"/>
              </a:spcAft>
              <a:defRPr kumimoji="1" sz="3200" b="1">
                <a:solidFill>
                  <a:srgbClr val="33CCCC"/>
                </a:solidFill>
                <a:latin typeface="Century Gothic" pitchFamily="34" charset="0"/>
              </a:defRPr>
            </a:lvl8pPr>
            <a:lvl9pPr marL="1828800" algn="l" rtl="0" eaLnBrk="1" fontAlgn="base" hangingPunct="1">
              <a:spcBef>
                <a:spcPct val="0"/>
              </a:spcBef>
              <a:spcAft>
                <a:spcPct val="0"/>
              </a:spcAft>
              <a:defRPr kumimoji="1" sz="3200" b="1">
                <a:solidFill>
                  <a:srgbClr val="33CCCC"/>
                </a:solidFill>
                <a:latin typeface="Century Gothic" pitchFamily="34" charset="0"/>
              </a:defRPr>
            </a:lvl9pPr>
          </a:lstStyle>
          <a:p>
            <a:r>
              <a:rPr lang="en-US" sz="1100" dirty="0">
                <a:solidFill>
                  <a:schemeClr val="tx1">
                    <a:lumMod val="85000"/>
                    <a:lumOff val="15000"/>
                  </a:schemeClr>
                </a:solidFill>
                <a:latin typeface="Century Gothic" panose="020B0502020202020204" pitchFamily="34" charset="0"/>
                <a:cs typeface="Lato Regular"/>
              </a:rPr>
              <a:t>BONDING</a:t>
            </a:r>
          </a:p>
          <a:p>
            <a:r>
              <a:rPr lang="en-US" sz="1000" b="0" i="1" dirty="0">
                <a:solidFill>
                  <a:schemeClr val="tx1">
                    <a:lumMod val="85000"/>
                    <a:lumOff val="15000"/>
                  </a:schemeClr>
                </a:solidFill>
                <a:latin typeface="Century Gothic" panose="020B0502020202020204" pitchFamily="34" charset="0"/>
                <a:cs typeface="Lato Regular"/>
              </a:rPr>
              <a:t>Does it strengthen brand feelings?</a:t>
            </a:r>
          </a:p>
        </p:txBody>
      </p:sp>
      <p:grpSp>
        <p:nvGrpSpPr>
          <p:cNvPr id="7" name="Group 6"/>
          <p:cNvGrpSpPr/>
          <p:nvPr/>
        </p:nvGrpSpPr>
        <p:grpSpPr>
          <a:xfrm>
            <a:off x="1734042" y="4076477"/>
            <a:ext cx="460169" cy="300139"/>
            <a:chOff x="1959424" y="2446694"/>
            <a:chExt cx="460169" cy="300139"/>
          </a:xfrm>
        </p:grpSpPr>
        <p:sp>
          <p:nvSpPr>
            <p:cNvPr id="12" name="Round Diagonal Corner Rectangle 11"/>
            <p:cNvSpPr/>
            <p:nvPr/>
          </p:nvSpPr>
          <p:spPr>
            <a:xfrm>
              <a:off x="1962055" y="2446694"/>
              <a:ext cx="436109" cy="300099"/>
            </a:xfrm>
            <a:prstGeom prst="round2Diag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3" name="TextBox 72"/>
            <p:cNvSpPr txBox="1"/>
            <p:nvPr/>
          </p:nvSpPr>
          <p:spPr>
            <a:xfrm>
              <a:off x="1959424" y="2504459"/>
              <a:ext cx="460169" cy="242374"/>
            </a:xfrm>
            <a:prstGeom prst="rect">
              <a:avLst/>
            </a:prstGeom>
            <a:noFill/>
          </p:spPr>
          <p:txBody>
            <a:bodyPr wrap="square" rtlCol="0">
              <a:spAutoFit/>
            </a:bodyPr>
            <a:lstStyle/>
            <a:p>
              <a:pPr algn="ctr">
                <a:lnSpc>
                  <a:spcPct val="70000"/>
                </a:lnSpc>
                <a:spcBef>
                  <a:spcPts val="600"/>
                </a:spcBef>
              </a:pPr>
              <a:r>
                <a:rPr lang="en-US" sz="1300" b="1" dirty="0">
                  <a:solidFill>
                    <a:schemeClr val="bg1"/>
                  </a:solidFill>
                  <a:latin typeface="Century Gothic" panose="020B0502020202020204" pitchFamily="34" charset="0"/>
                  <a:cs typeface="piron v2 "/>
                </a:rPr>
                <a:t>6.8</a:t>
              </a:r>
              <a:endParaRPr lang="en-AU" sz="1300" b="1" dirty="0">
                <a:solidFill>
                  <a:schemeClr val="bg1"/>
                </a:solidFill>
                <a:latin typeface="Century Gothic" panose="020B0502020202020204" pitchFamily="34" charset="0"/>
                <a:cs typeface="piron v2 "/>
              </a:endParaRPr>
            </a:p>
          </p:txBody>
        </p:sp>
      </p:grpSp>
      <p:sp>
        <p:nvSpPr>
          <p:cNvPr id="28" name="Rectangle 27"/>
          <p:cNvSpPr/>
          <p:nvPr/>
        </p:nvSpPr>
        <p:spPr>
          <a:xfrm>
            <a:off x="348136" y="2665425"/>
            <a:ext cx="6110393" cy="272418"/>
          </a:xfrm>
          <a:prstGeom prst="rect">
            <a:avLst/>
          </a:prstGeom>
          <a:solidFill>
            <a:srgbClr val="8AD0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Impact" panose="020B0806030902050204" pitchFamily="34" charset="0"/>
            </a:endParaRPr>
          </a:p>
        </p:txBody>
      </p:sp>
      <p:grpSp>
        <p:nvGrpSpPr>
          <p:cNvPr id="20" name="Group 19">
            <a:extLst>
              <a:ext uri="{FF2B5EF4-FFF2-40B4-BE49-F238E27FC236}">
                <a16:creationId xmlns:a16="http://schemas.microsoft.com/office/drawing/2014/main" id="{8D77F51D-C93F-C645-95AB-21EE75105BED}"/>
              </a:ext>
            </a:extLst>
          </p:cNvPr>
          <p:cNvGrpSpPr/>
          <p:nvPr/>
        </p:nvGrpSpPr>
        <p:grpSpPr>
          <a:xfrm>
            <a:off x="1236754" y="4076516"/>
            <a:ext cx="450285" cy="300099"/>
            <a:chOff x="1063962" y="2769188"/>
            <a:chExt cx="450285" cy="300099"/>
          </a:xfrm>
        </p:grpSpPr>
        <p:sp>
          <p:nvSpPr>
            <p:cNvPr id="103" name="Round Diagonal Corner Rectangle 102"/>
            <p:cNvSpPr/>
            <p:nvPr/>
          </p:nvSpPr>
          <p:spPr>
            <a:xfrm>
              <a:off x="1078138" y="2769188"/>
              <a:ext cx="436109" cy="300099"/>
            </a:xfrm>
            <a:prstGeom prst="round2Diag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4" name="TextBox 103"/>
            <p:cNvSpPr txBox="1"/>
            <p:nvPr/>
          </p:nvSpPr>
          <p:spPr>
            <a:xfrm>
              <a:off x="1063962" y="2832599"/>
              <a:ext cx="438740" cy="196208"/>
            </a:xfrm>
            <a:prstGeom prst="rect">
              <a:avLst/>
            </a:prstGeom>
            <a:noFill/>
          </p:spPr>
          <p:txBody>
            <a:bodyPr wrap="square" rtlCol="0">
              <a:spAutoFit/>
            </a:bodyPr>
            <a:lstStyle/>
            <a:p>
              <a:pPr algn="ctr">
                <a:lnSpc>
                  <a:spcPct val="70000"/>
                </a:lnSpc>
                <a:spcBef>
                  <a:spcPts val="600"/>
                </a:spcBef>
              </a:pPr>
              <a:r>
                <a:rPr lang="en-AU" sz="900" b="1" dirty="0">
                  <a:solidFill>
                    <a:schemeClr val="bg1">
                      <a:lumMod val="50000"/>
                    </a:schemeClr>
                  </a:solidFill>
                  <a:latin typeface="Century Gothic" panose="020B0502020202020204" pitchFamily="34" charset="0"/>
                  <a:cs typeface="piron v2 "/>
                </a:rPr>
                <a:t>6.0</a:t>
              </a:r>
            </a:p>
          </p:txBody>
        </p:sp>
      </p:grpSp>
      <p:sp>
        <p:nvSpPr>
          <p:cNvPr id="105" name="TextBox 104"/>
          <p:cNvSpPr txBox="1"/>
          <p:nvPr/>
        </p:nvSpPr>
        <p:spPr>
          <a:xfrm>
            <a:off x="1032129" y="4376576"/>
            <a:ext cx="937466" cy="150041"/>
          </a:xfrm>
          <a:prstGeom prst="rect">
            <a:avLst/>
          </a:prstGeom>
          <a:noFill/>
        </p:spPr>
        <p:txBody>
          <a:bodyPr wrap="square" rtlCol="0">
            <a:spAutoFit/>
          </a:bodyPr>
          <a:lstStyle/>
          <a:p>
            <a:pPr algn="ctr">
              <a:lnSpc>
                <a:spcPct val="70000"/>
              </a:lnSpc>
              <a:spcBef>
                <a:spcPts val="600"/>
              </a:spcBef>
            </a:pPr>
            <a:r>
              <a:rPr lang="en-AU" sz="500" b="1" dirty="0">
                <a:solidFill>
                  <a:schemeClr val="bg1">
                    <a:lumMod val="50000"/>
                  </a:schemeClr>
                </a:solidFill>
                <a:latin typeface="Century Gothic" panose="020B0502020202020204" pitchFamily="34" charset="0"/>
                <a:cs typeface="piron v2 "/>
              </a:rPr>
              <a:t>BENCHMARK</a:t>
            </a:r>
          </a:p>
        </p:txBody>
      </p:sp>
      <p:sp>
        <p:nvSpPr>
          <p:cNvPr id="3" name="TextBox 2">
            <a:extLst>
              <a:ext uri="{FF2B5EF4-FFF2-40B4-BE49-F238E27FC236}">
                <a16:creationId xmlns:a16="http://schemas.microsoft.com/office/drawing/2014/main" id="{968ACEE2-4E94-43D6-9A63-DFE9A235DAE4}"/>
              </a:ext>
            </a:extLst>
          </p:cNvPr>
          <p:cNvSpPr txBox="1"/>
          <p:nvPr/>
        </p:nvSpPr>
        <p:spPr>
          <a:xfrm>
            <a:off x="240484" y="1168801"/>
            <a:ext cx="3268679" cy="1384995"/>
          </a:xfrm>
          <a:prstGeom prst="rect">
            <a:avLst/>
          </a:prstGeom>
          <a:noFill/>
        </p:spPr>
        <p:txBody>
          <a:bodyPr wrap="square" rtlCol="0">
            <a:spAutoFit/>
          </a:bodyPr>
          <a:lstStyle/>
          <a:p>
            <a:r>
              <a:rPr lang="en-AU" sz="1200" dirty="0">
                <a:latin typeface="Century Gothic" panose="020B0502020202020204" pitchFamily="34" charset="0"/>
              </a:rPr>
              <a:t>Using our </a:t>
            </a:r>
            <a:r>
              <a:rPr lang="en-AU" sz="1200" dirty="0" err="1">
                <a:latin typeface="Century Gothic" panose="020B0502020202020204" pitchFamily="34" charset="0"/>
              </a:rPr>
              <a:t>add+impact</a:t>
            </a:r>
            <a:r>
              <a:rPr lang="en-AU" sz="1200" baseline="30000" dirty="0">
                <a:latin typeface="Century Gothic" panose="020B0502020202020204" pitchFamily="34" charset="0"/>
              </a:rPr>
              <a:t>®</a:t>
            </a:r>
            <a:r>
              <a:rPr lang="en-AU" sz="1200" dirty="0">
                <a:latin typeface="Century Gothic" panose="020B0502020202020204" pitchFamily="34" charset="0"/>
              </a:rPr>
              <a:t> creative test we re-tested the Google Assistant ad ‘Loretta’ to see if consumers views had changed from Feb to April.  We were really interested to see if it was as effective during COVID-19 as it was when launched at the Super Bowl in Feb 2020.</a:t>
            </a:r>
          </a:p>
        </p:txBody>
      </p:sp>
      <p:grpSp>
        <p:nvGrpSpPr>
          <p:cNvPr id="11" name="Group 10">
            <a:extLst>
              <a:ext uri="{FF2B5EF4-FFF2-40B4-BE49-F238E27FC236}">
                <a16:creationId xmlns:a16="http://schemas.microsoft.com/office/drawing/2014/main" id="{E55B75FA-995D-1F45-AF4A-E72397C01F3B}"/>
              </a:ext>
            </a:extLst>
          </p:cNvPr>
          <p:cNvGrpSpPr/>
          <p:nvPr/>
        </p:nvGrpSpPr>
        <p:grpSpPr>
          <a:xfrm>
            <a:off x="2226841" y="4068523"/>
            <a:ext cx="460169" cy="300139"/>
            <a:chOff x="2054049" y="2772993"/>
            <a:chExt cx="460169" cy="300139"/>
          </a:xfrm>
        </p:grpSpPr>
        <p:sp>
          <p:nvSpPr>
            <p:cNvPr id="90" name="Round Diagonal Corner Rectangle 11">
              <a:extLst>
                <a:ext uri="{FF2B5EF4-FFF2-40B4-BE49-F238E27FC236}">
                  <a16:creationId xmlns:a16="http://schemas.microsoft.com/office/drawing/2014/main" id="{9A7C6F46-12D8-1C49-9D82-9CAA84167B1B}"/>
                </a:ext>
              </a:extLst>
            </p:cNvPr>
            <p:cNvSpPr/>
            <p:nvPr/>
          </p:nvSpPr>
          <p:spPr>
            <a:xfrm>
              <a:off x="2056680" y="2772993"/>
              <a:ext cx="436109" cy="300099"/>
            </a:xfrm>
            <a:prstGeom prst="round2DiagRect">
              <a:avLst/>
            </a:prstGeom>
            <a:solidFill>
              <a:srgbClr val="8BD0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1" name="TextBox 90">
              <a:extLst>
                <a:ext uri="{FF2B5EF4-FFF2-40B4-BE49-F238E27FC236}">
                  <a16:creationId xmlns:a16="http://schemas.microsoft.com/office/drawing/2014/main" id="{641934FC-3885-0F44-A5C5-A3FF87C6B5F3}"/>
                </a:ext>
              </a:extLst>
            </p:cNvPr>
            <p:cNvSpPr txBox="1"/>
            <p:nvPr/>
          </p:nvSpPr>
          <p:spPr>
            <a:xfrm>
              <a:off x="2054049" y="2830758"/>
              <a:ext cx="460169" cy="242374"/>
            </a:xfrm>
            <a:prstGeom prst="rect">
              <a:avLst/>
            </a:prstGeom>
            <a:noFill/>
          </p:spPr>
          <p:txBody>
            <a:bodyPr wrap="square" rtlCol="0">
              <a:spAutoFit/>
            </a:bodyPr>
            <a:lstStyle/>
            <a:p>
              <a:pPr algn="ctr">
                <a:lnSpc>
                  <a:spcPct val="70000"/>
                </a:lnSpc>
                <a:spcBef>
                  <a:spcPts val="600"/>
                </a:spcBef>
              </a:pPr>
              <a:r>
                <a:rPr lang="en-US" sz="1300" b="1" dirty="0">
                  <a:solidFill>
                    <a:schemeClr val="bg1"/>
                  </a:solidFill>
                  <a:latin typeface="Century Gothic" panose="020B0502020202020204" pitchFamily="34" charset="0"/>
                  <a:cs typeface="piron v2 "/>
                </a:rPr>
                <a:t>6.9</a:t>
              </a:r>
              <a:endParaRPr lang="en-AU" sz="1300" b="1" dirty="0">
                <a:solidFill>
                  <a:schemeClr val="bg1"/>
                </a:solidFill>
                <a:latin typeface="Century Gothic" panose="020B0502020202020204" pitchFamily="34" charset="0"/>
                <a:cs typeface="piron v2 "/>
              </a:endParaRPr>
            </a:p>
          </p:txBody>
        </p:sp>
      </p:grpSp>
      <p:sp>
        <p:nvSpPr>
          <p:cNvPr id="95" name="TextBox 94">
            <a:extLst>
              <a:ext uri="{FF2B5EF4-FFF2-40B4-BE49-F238E27FC236}">
                <a16:creationId xmlns:a16="http://schemas.microsoft.com/office/drawing/2014/main" id="{5784659F-4DD8-074A-9C63-FFE334EB1102}"/>
              </a:ext>
            </a:extLst>
          </p:cNvPr>
          <p:cNvSpPr txBox="1"/>
          <p:nvPr/>
        </p:nvSpPr>
        <p:spPr>
          <a:xfrm>
            <a:off x="1496607" y="4377096"/>
            <a:ext cx="937466" cy="150041"/>
          </a:xfrm>
          <a:prstGeom prst="rect">
            <a:avLst/>
          </a:prstGeom>
          <a:noFill/>
        </p:spPr>
        <p:txBody>
          <a:bodyPr wrap="square" rtlCol="0">
            <a:spAutoFit/>
          </a:bodyPr>
          <a:lstStyle/>
          <a:p>
            <a:pPr algn="ctr">
              <a:lnSpc>
                <a:spcPct val="70000"/>
              </a:lnSpc>
              <a:spcBef>
                <a:spcPts val="600"/>
              </a:spcBef>
            </a:pPr>
            <a:r>
              <a:rPr lang="en-AU" sz="500" b="1" dirty="0">
                <a:solidFill>
                  <a:schemeClr val="bg1">
                    <a:lumMod val="50000"/>
                  </a:schemeClr>
                </a:solidFill>
                <a:latin typeface="Century Gothic" panose="020B0502020202020204" pitchFamily="34" charset="0"/>
                <a:cs typeface="piron v2 "/>
              </a:rPr>
              <a:t>Feb 2020</a:t>
            </a:r>
          </a:p>
        </p:txBody>
      </p:sp>
      <p:sp>
        <p:nvSpPr>
          <p:cNvPr id="96" name="TextBox 95">
            <a:extLst>
              <a:ext uri="{FF2B5EF4-FFF2-40B4-BE49-F238E27FC236}">
                <a16:creationId xmlns:a16="http://schemas.microsoft.com/office/drawing/2014/main" id="{5A786A91-17D7-4C49-984C-46FDC5347899}"/>
              </a:ext>
            </a:extLst>
          </p:cNvPr>
          <p:cNvSpPr txBox="1"/>
          <p:nvPr/>
        </p:nvSpPr>
        <p:spPr>
          <a:xfrm>
            <a:off x="1979304" y="4375983"/>
            <a:ext cx="937466" cy="150041"/>
          </a:xfrm>
          <a:prstGeom prst="rect">
            <a:avLst/>
          </a:prstGeom>
          <a:noFill/>
        </p:spPr>
        <p:txBody>
          <a:bodyPr wrap="square" rtlCol="0">
            <a:spAutoFit/>
          </a:bodyPr>
          <a:lstStyle/>
          <a:p>
            <a:pPr algn="ctr">
              <a:lnSpc>
                <a:spcPct val="70000"/>
              </a:lnSpc>
              <a:spcBef>
                <a:spcPts val="600"/>
              </a:spcBef>
            </a:pPr>
            <a:r>
              <a:rPr lang="en-AU" sz="500" b="1" dirty="0">
                <a:solidFill>
                  <a:schemeClr val="bg1">
                    <a:lumMod val="50000"/>
                  </a:schemeClr>
                </a:solidFill>
                <a:latin typeface="Century Gothic" panose="020B0502020202020204" pitchFamily="34" charset="0"/>
                <a:cs typeface="piron v2 "/>
              </a:rPr>
              <a:t>April 2020</a:t>
            </a:r>
          </a:p>
        </p:txBody>
      </p:sp>
      <p:grpSp>
        <p:nvGrpSpPr>
          <p:cNvPr id="98" name="Group 97">
            <a:extLst>
              <a:ext uri="{FF2B5EF4-FFF2-40B4-BE49-F238E27FC236}">
                <a16:creationId xmlns:a16="http://schemas.microsoft.com/office/drawing/2014/main" id="{F55889C0-4E25-5F48-83FE-926A3869902E}"/>
              </a:ext>
            </a:extLst>
          </p:cNvPr>
          <p:cNvGrpSpPr/>
          <p:nvPr/>
        </p:nvGrpSpPr>
        <p:grpSpPr>
          <a:xfrm>
            <a:off x="4702411" y="4057790"/>
            <a:ext cx="460169" cy="300139"/>
            <a:chOff x="1959424" y="2446694"/>
            <a:chExt cx="460169" cy="300139"/>
          </a:xfrm>
        </p:grpSpPr>
        <p:sp>
          <p:nvSpPr>
            <p:cNvPr id="101" name="Round Diagonal Corner Rectangle 11">
              <a:extLst>
                <a:ext uri="{FF2B5EF4-FFF2-40B4-BE49-F238E27FC236}">
                  <a16:creationId xmlns:a16="http://schemas.microsoft.com/office/drawing/2014/main" id="{8F7AC742-A0CC-AE49-8572-11C6994F9A45}"/>
                </a:ext>
              </a:extLst>
            </p:cNvPr>
            <p:cNvSpPr/>
            <p:nvPr/>
          </p:nvSpPr>
          <p:spPr>
            <a:xfrm>
              <a:off x="1962055" y="2446694"/>
              <a:ext cx="436109" cy="300099"/>
            </a:xfrm>
            <a:prstGeom prst="round2Diag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2" name="TextBox 101">
              <a:extLst>
                <a:ext uri="{FF2B5EF4-FFF2-40B4-BE49-F238E27FC236}">
                  <a16:creationId xmlns:a16="http://schemas.microsoft.com/office/drawing/2014/main" id="{E5BDB4D0-281A-F74B-BCD9-FE9D128C4B3F}"/>
                </a:ext>
              </a:extLst>
            </p:cNvPr>
            <p:cNvSpPr txBox="1"/>
            <p:nvPr/>
          </p:nvSpPr>
          <p:spPr>
            <a:xfrm>
              <a:off x="1959424" y="2504459"/>
              <a:ext cx="460169" cy="242374"/>
            </a:xfrm>
            <a:prstGeom prst="rect">
              <a:avLst/>
            </a:prstGeom>
            <a:noFill/>
          </p:spPr>
          <p:txBody>
            <a:bodyPr wrap="square" rtlCol="0">
              <a:spAutoFit/>
            </a:bodyPr>
            <a:lstStyle/>
            <a:p>
              <a:pPr algn="ctr">
                <a:lnSpc>
                  <a:spcPct val="70000"/>
                </a:lnSpc>
                <a:spcBef>
                  <a:spcPts val="600"/>
                </a:spcBef>
              </a:pPr>
              <a:r>
                <a:rPr lang="en-US" sz="1300" b="1" dirty="0">
                  <a:solidFill>
                    <a:schemeClr val="bg1"/>
                  </a:solidFill>
                  <a:latin typeface="Century Gothic" panose="020B0502020202020204" pitchFamily="34" charset="0"/>
                  <a:cs typeface="piron v2 "/>
                </a:rPr>
                <a:t>7.5</a:t>
              </a:r>
              <a:endParaRPr lang="en-AU" sz="1300" b="1" dirty="0">
                <a:solidFill>
                  <a:schemeClr val="bg1"/>
                </a:solidFill>
                <a:latin typeface="Century Gothic" panose="020B0502020202020204" pitchFamily="34" charset="0"/>
                <a:cs typeface="piron v2 "/>
              </a:endParaRPr>
            </a:p>
          </p:txBody>
        </p:sp>
      </p:grpSp>
      <p:grpSp>
        <p:nvGrpSpPr>
          <p:cNvPr id="109" name="Group 108">
            <a:extLst>
              <a:ext uri="{FF2B5EF4-FFF2-40B4-BE49-F238E27FC236}">
                <a16:creationId xmlns:a16="http://schemas.microsoft.com/office/drawing/2014/main" id="{351ACA78-D3D1-BA41-BB86-BDC433844245}"/>
              </a:ext>
            </a:extLst>
          </p:cNvPr>
          <p:cNvGrpSpPr/>
          <p:nvPr/>
        </p:nvGrpSpPr>
        <p:grpSpPr>
          <a:xfrm>
            <a:off x="4205123" y="4057829"/>
            <a:ext cx="450285" cy="300099"/>
            <a:chOff x="1063962" y="2769188"/>
            <a:chExt cx="450285" cy="300099"/>
          </a:xfrm>
        </p:grpSpPr>
        <p:sp>
          <p:nvSpPr>
            <p:cNvPr id="110" name="Round Diagonal Corner Rectangle 102">
              <a:extLst>
                <a:ext uri="{FF2B5EF4-FFF2-40B4-BE49-F238E27FC236}">
                  <a16:creationId xmlns:a16="http://schemas.microsoft.com/office/drawing/2014/main" id="{14D53154-1B2D-F94C-A593-A61A90E289BC}"/>
                </a:ext>
              </a:extLst>
            </p:cNvPr>
            <p:cNvSpPr/>
            <p:nvPr/>
          </p:nvSpPr>
          <p:spPr>
            <a:xfrm>
              <a:off x="1078138" y="2769188"/>
              <a:ext cx="436109" cy="300099"/>
            </a:xfrm>
            <a:prstGeom prst="round2Diag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1" name="TextBox 110">
              <a:extLst>
                <a:ext uri="{FF2B5EF4-FFF2-40B4-BE49-F238E27FC236}">
                  <a16:creationId xmlns:a16="http://schemas.microsoft.com/office/drawing/2014/main" id="{CBA3B21E-3E17-4945-86A4-DB95B5F6B25B}"/>
                </a:ext>
              </a:extLst>
            </p:cNvPr>
            <p:cNvSpPr txBox="1"/>
            <p:nvPr/>
          </p:nvSpPr>
          <p:spPr>
            <a:xfrm>
              <a:off x="1063962" y="2832599"/>
              <a:ext cx="438740" cy="196208"/>
            </a:xfrm>
            <a:prstGeom prst="rect">
              <a:avLst/>
            </a:prstGeom>
            <a:noFill/>
          </p:spPr>
          <p:txBody>
            <a:bodyPr wrap="square" rtlCol="0">
              <a:spAutoFit/>
            </a:bodyPr>
            <a:lstStyle/>
            <a:p>
              <a:pPr algn="ctr">
                <a:lnSpc>
                  <a:spcPct val="70000"/>
                </a:lnSpc>
                <a:spcBef>
                  <a:spcPts val="600"/>
                </a:spcBef>
              </a:pPr>
              <a:r>
                <a:rPr lang="en-AU" sz="900" b="1" dirty="0">
                  <a:solidFill>
                    <a:schemeClr val="bg1">
                      <a:lumMod val="50000"/>
                    </a:schemeClr>
                  </a:solidFill>
                  <a:latin typeface="Century Gothic" panose="020B0502020202020204" pitchFamily="34" charset="0"/>
                  <a:cs typeface="piron v2 "/>
                </a:rPr>
                <a:t>6.0</a:t>
              </a:r>
            </a:p>
          </p:txBody>
        </p:sp>
      </p:grpSp>
      <p:sp>
        <p:nvSpPr>
          <p:cNvPr id="112" name="TextBox 111">
            <a:extLst>
              <a:ext uri="{FF2B5EF4-FFF2-40B4-BE49-F238E27FC236}">
                <a16:creationId xmlns:a16="http://schemas.microsoft.com/office/drawing/2014/main" id="{C81D7E4E-845B-AC49-BE93-228349C7E531}"/>
              </a:ext>
            </a:extLst>
          </p:cNvPr>
          <p:cNvSpPr txBox="1"/>
          <p:nvPr/>
        </p:nvSpPr>
        <p:spPr>
          <a:xfrm>
            <a:off x="3974112" y="4373218"/>
            <a:ext cx="937466" cy="150041"/>
          </a:xfrm>
          <a:prstGeom prst="rect">
            <a:avLst/>
          </a:prstGeom>
          <a:noFill/>
        </p:spPr>
        <p:txBody>
          <a:bodyPr wrap="square" rtlCol="0">
            <a:spAutoFit/>
          </a:bodyPr>
          <a:lstStyle/>
          <a:p>
            <a:pPr algn="ctr">
              <a:lnSpc>
                <a:spcPct val="70000"/>
              </a:lnSpc>
              <a:spcBef>
                <a:spcPts val="600"/>
              </a:spcBef>
            </a:pPr>
            <a:r>
              <a:rPr lang="en-AU" sz="500" b="1" dirty="0">
                <a:solidFill>
                  <a:schemeClr val="bg1">
                    <a:lumMod val="50000"/>
                  </a:schemeClr>
                </a:solidFill>
                <a:latin typeface="Century Gothic" panose="020B0502020202020204" pitchFamily="34" charset="0"/>
                <a:cs typeface="piron v2 "/>
              </a:rPr>
              <a:t>BENCHMARK</a:t>
            </a:r>
          </a:p>
        </p:txBody>
      </p:sp>
      <p:grpSp>
        <p:nvGrpSpPr>
          <p:cNvPr id="113" name="Group 112">
            <a:extLst>
              <a:ext uri="{FF2B5EF4-FFF2-40B4-BE49-F238E27FC236}">
                <a16:creationId xmlns:a16="http://schemas.microsoft.com/office/drawing/2014/main" id="{9963DFFE-BDB4-974D-BE3A-74F7ABEE9C77}"/>
              </a:ext>
            </a:extLst>
          </p:cNvPr>
          <p:cNvGrpSpPr/>
          <p:nvPr/>
        </p:nvGrpSpPr>
        <p:grpSpPr>
          <a:xfrm>
            <a:off x="5195210" y="4049836"/>
            <a:ext cx="460169" cy="300139"/>
            <a:chOff x="2054049" y="2772993"/>
            <a:chExt cx="460169" cy="300139"/>
          </a:xfrm>
        </p:grpSpPr>
        <p:sp>
          <p:nvSpPr>
            <p:cNvPr id="126" name="Round Diagonal Corner Rectangle 11">
              <a:extLst>
                <a:ext uri="{FF2B5EF4-FFF2-40B4-BE49-F238E27FC236}">
                  <a16:creationId xmlns:a16="http://schemas.microsoft.com/office/drawing/2014/main" id="{82B21FF8-2210-2949-BFCA-DFE9A4297D8C}"/>
                </a:ext>
              </a:extLst>
            </p:cNvPr>
            <p:cNvSpPr/>
            <p:nvPr/>
          </p:nvSpPr>
          <p:spPr>
            <a:xfrm>
              <a:off x="2056680" y="2772993"/>
              <a:ext cx="436109" cy="300099"/>
            </a:xfrm>
            <a:prstGeom prst="round2DiagRect">
              <a:avLst/>
            </a:prstGeom>
            <a:solidFill>
              <a:srgbClr val="8BD0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7" name="TextBox 126">
              <a:extLst>
                <a:ext uri="{FF2B5EF4-FFF2-40B4-BE49-F238E27FC236}">
                  <a16:creationId xmlns:a16="http://schemas.microsoft.com/office/drawing/2014/main" id="{57D276EE-2502-9E42-BC4D-62BA47F074A4}"/>
                </a:ext>
              </a:extLst>
            </p:cNvPr>
            <p:cNvSpPr txBox="1"/>
            <p:nvPr/>
          </p:nvSpPr>
          <p:spPr>
            <a:xfrm>
              <a:off x="2054049" y="2830758"/>
              <a:ext cx="460169" cy="242374"/>
            </a:xfrm>
            <a:prstGeom prst="rect">
              <a:avLst/>
            </a:prstGeom>
            <a:noFill/>
          </p:spPr>
          <p:txBody>
            <a:bodyPr wrap="square" rtlCol="0">
              <a:spAutoFit/>
            </a:bodyPr>
            <a:lstStyle/>
            <a:p>
              <a:pPr algn="ctr">
                <a:lnSpc>
                  <a:spcPct val="70000"/>
                </a:lnSpc>
                <a:spcBef>
                  <a:spcPts val="600"/>
                </a:spcBef>
              </a:pPr>
              <a:r>
                <a:rPr lang="en-US" sz="1300" b="1" dirty="0">
                  <a:solidFill>
                    <a:schemeClr val="bg1"/>
                  </a:solidFill>
                  <a:latin typeface="Century Gothic" panose="020B0502020202020204" pitchFamily="34" charset="0"/>
                  <a:cs typeface="piron v2 "/>
                </a:rPr>
                <a:t>7.4</a:t>
              </a:r>
              <a:endParaRPr lang="en-AU" sz="1300" b="1" dirty="0">
                <a:solidFill>
                  <a:schemeClr val="bg1"/>
                </a:solidFill>
                <a:latin typeface="Century Gothic" panose="020B0502020202020204" pitchFamily="34" charset="0"/>
                <a:cs typeface="piron v2 "/>
              </a:endParaRPr>
            </a:p>
          </p:txBody>
        </p:sp>
      </p:grpSp>
      <p:sp>
        <p:nvSpPr>
          <p:cNvPr id="129" name="TextBox 128">
            <a:extLst>
              <a:ext uri="{FF2B5EF4-FFF2-40B4-BE49-F238E27FC236}">
                <a16:creationId xmlns:a16="http://schemas.microsoft.com/office/drawing/2014/main" id="{B3D72184-5132-B645-A6C1-BE63B51CF5CF}"/>
              </a:ext>
            </a:extLst>
          </p:cNvPr>
          <p:cNvSpPr txBox="1"/>
          <p:nvPr/>
        </p:nvSpPr>
        <p:spPr>
          <a:xfrm>
            <a:off x="4449300" y="4374131"/>
            <a:ext cx="937466" cy="150041"/>
          </a:xfrm>
          <a:prstGeom prst="rect">
            <a:avLst/>
          </a:prstGeom>
          <a:noFill/>
        </p:spPr>
        <p:txBody>
          <a:bodyPr wrap="square" rtlCol="0">
            <a:spAutoFit/>
          </a:bodyPr>
          <a:lstStyle/>
          <a:p>
            <a:pPr algn="ctr">
              <a:lnSpc>
                <a:spcPct val="70000"/>
              </a:lnSpc>
              <a:spcBef>
                <a:spcPts val="600"/>
              </a:spcBef>
            </a:pPr>
            <a:r>
              <a:rPr lang="en-AU" sz="500" b="1" dirty="0">
                <a:solidFill>
                  <a:schemeClr val="bg1">
                    <a:lumMod val="50000"/>
                  </a:schemeClr>
                </a:solidFill>
                <a:latin typeface="Century Gothic" panose="020B0502020202020204" pitchFamily="34" charset="0"/>
                <a:cs typeface="piron v2 "/>
              </a:rPr>
              <a:t>Feb 2020</a:t>
            </a:r>
          </a:p>
        </p:txBody>
      </p:sp>
      <p:sp>
        <p:nvSpPr>
          <p:cNvPr id="132" name="TextBox 131">
            <a:extLst>
              <a:ext uri="{FF2B5EF4-FFF2-40B4-BE49-F238E27FC236}">
                <a16:creationId xmlns:a16="http://schemas.microsoft.com/office/drawing/2014/main" id="{ED5DA9BB-24CF-6640-8406-89CD2ADB0974}"/>
              </a:ext>
            </a:extLst>
          </p:cNvPr>
          <p:cNvSpPr txBox="1"/>
          <p:nvPr/>
        </p:nvSpPr>
        <p:spPr>
          <a:xfrm>
            <a:off x="4931997" y="4373018"/>
            <a:ext cx="937466" cy="150041"/>
          </a:xfrm>
          <a:prstGeom prst="rect">
            <a:avLst/>
          </a:prstGeom>
          <a:noFill/>
        </p:spPr>
        <p:txBody>
          <a:bodyPr wrap="square" rtlCol="0">
            <a:spAutoFit/>
          </a:bodyPr>
          <a:lstStyle/>
          <a:p>
            <a:pPr algn="ctr">
              <a:lnSpc>
                <a:spcPct val="70000"/>
              </a:lnSpc>
              <a:spcBef>
                <a:spcPts val="600"/>
              </a:spcBef>
            </a:pPr>
            <a:r>
              <a:rPr lang="en-AU" sz="500" b="1" dirty="0">
                <a:solidFill>
                  <a:schemeClr val="bg1">
                    <a:lumMod val="50000"/>
                  </a:schemeClr>
                </a:solidFill>
                <a:latin typeface="Century Gothic" panose="020B0502020202020204" pitchFamily="34" charset="0"/>
                <a:cs typeface="piron v2 "/>
              </a:rPr>
              <a:t>April 2020</a:t>
            </a:r>
          </a:p>
        </p:txBody>
      </p:sp>
      <p:grpSp>
        <p:nvGrpSpPr>
          <p:cNvPr id="123" name="Group 122">
            <a:extLst>
              <a:ext uri="{FF2B5EF4-FFF2-40B4-BE49-F238E27FC236}">
                <a16:creationId xmlns:a16="http://schemas.microsoft.com/office/drawing/2014/main" id="{883A27C6-284D-0447-8ED9-5B365EA8D22A}"/>
              </a:ext>
            </a:extLst>
          </p:cNvPr>
          <p:cNvGrpSpPr/>
          <p:nvPr/>
        </p:nvGrpSpPr>
        <p:grpSpPr>
          <a:xfrm>
            <a:off x="3718955" y="6151040"/>
            <a:ext cx="2703336" cy="2611607"/>
            <a:chOff x="3538414" y="4841396"/>
            <a:chExt cx="2341369" cy="2261922"/>
          </a:xfrm>
        </p:grpSpPr>
        <p:cxnSp>
          <p:nvCxnSpPr>
            <p:cNvPr id="125" name="Straight Connector 124">
              <a:extLst>
                <a:ext uri="{FF2B5EF4-FFF2-40B4-BE49-F238E27FC236}">
                  <a16:creationId xmlns:a16="http://schemas.microsoft.com/office/drawing/2014/main" id="{CD727EF0-B47F-D74B-BE19-04BCBF7FA2B6}"/>
                </a:ext>
              </a:extLst>
            </p:cNvPr>
            <p:cNvCxnSpPr>
              <a:cxnSpLocks/>
            </p:cNvCxnSpPr>
            <p:nvPr/>
          </p:nvCxnSpPr>
          <p:spPr>
            <a:xfrm flipH="1">
              <a:off x="3871197" y="5626161"/>
              <a:ext cx="2008586" cy="4415"/>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graphicFrame>
          <p:nvGraphicFramePr>
            <p:cNvPr id="128" name="Chart 127">
              <a:extLst>
                <a:ext uri="{FF2B5EF4-FFF2-40B4-BE49-F238E27FC236}">
                  <a16:creationId xmlns:a16="http://schemas.microsoft.com/office/drawing/2014/main" id="{C7667ABA-71B8-6442-9590-E40FD3F0F7B9}"/>
                </a:ext>
              </a:extLst>
            </p:cNvPr>
            <p:cNvGraphicFramePr/>
            <p:nvPr>
              <p:extLst>
                <p:ext uri="{D42A27DB-BD31-4B8C-83A1-F6EECF244321}">
                  <p14:modId xmlns:p14="http://schemas.microsoft.com/office/powerpoint/2010/main" val="1551809610"/>
                </p:ext>
              </p:extLst>
            </p:nvPr>
          </p:nvGraphicFramePr>
          <p:xfrm>
            <a:off x="3538414" y="4841396"/>
            <a:ext cx="2341369" cy="2261922"/>
          </p:xfrm>
          <a:graphic>
            <a:graphicData uri="http://schemas.openxmlformats.org/drawingml/2006/chart">
              <c:chart xmlns:c="http://schemas.openxmlformats.org/drawingml/2006/chart" xmlns:r="http://schemas.openxmlformats.org/officeDocument/2006/relationships" r:id="rId3"/>
            </a:graphicData>
          </a:graphic>
        </p:graphicFrame>
      </p:grpSp>
      <p:sp>
        <p:nvSpPr>
          <p:cNvPr id="137" name="Rectangle 3">
            <a:extLst>
              <a:ext uri="{FF2B5EF4-FFF2-40B4-BE49-F238E27FC236}">
                <a16:creationId xmlns:a16="http://schemas.microsoft.com/office/drawing/2014/main" id="{2CB794F0-EB32-F843-9268-C97F0C7F6A06}"/>
              </a:ext>
            </a:extLst>
          </p:cNvPr>
          <p:cNvSpPr txBox="1">
            <a:spLocks noChangeAspect="1" noChangeArrowheads="1"/>
          </p:cNvSpPr>
          <p:nvPr/>
        </p:nvSpPr>
        <p:spPr bwMode="auto">
          <a:xfrm>
            <a:off x="3096873" y="6959033"/>
            <a:ext cx="814197" cy="2334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91440" bIns="45720" numCol="1" anchor="ctr" anchorCtr="0" compatLnSpc="1">
            <a:prstTxWarp prst="textNoShape">
              <a:avLst/>
            </a:prstTxWarp>
          </a:bodyPr>
          <a:lstStyle>
            <a:lvl1pPr algn="ctr" rtl="0" eaLnBrk="1" fontAlgn="base" hangingPunct="1">
              <a:spcBef>
                <a:spcPct val="0"/>
              </a:spcBef>
              <a:spcAft>
                <a:spcPct val="0"/>
              </a:spcAft>
              <a:defRPr kumimoji="1" sz="3200" b="1">
                <a:solidFill>
                  <a:srgbClr val="83C8CF"/>
                </a:solidFill>
                <a:latin typeface="+mj-lt"/>
                <a:ea typeface="+mj-ea"/>
                <a:cs typeface="+mj-cs"/>
              </a:defRPr>
            </a:lvl1pPr>
            <a:lvl2pPr algn="l" rtl="0" eaLnBrk="1" fontAlgn="base" hangingPunct="1">
              <a:spcBef>
                <a:spcPct val="0"/>
              </a:spcBef>
              <a:spcAft>
                <a:spcPct val="0"/>
              </a:spcAft>
              <a:defRPr kumimoji="1" sz="3200" b="1">
                <a:solidFill>
                  <a:srgbClr val="33CCCC"/>
                </a:solidFill>
                <a:latin typeface="Century Gothic" pitchFamily="34" charset="0"/>
              </a:defRPr>
            </a:lvl2pPr>
            <a:lvl3pPr algn="l" rtl="0" eaLnBrk="1" fontAlgn="base" hangingPunct="1">
              <a:spcBef>
                <a:spcPct val="0"/>
              </a:spcBef>
              <a:spcAft>
                <a:spcPct val="0"/>
              </a:spcAft>
              <a:defRPr kumimoji="1" sz="3200" b="1">
                <a:solidFill>
                  <a:srgbClr val="33CCCC"/>
                </a:solidFill>
                <a:latin typeface="Century Gothic" pitchFamily="34" charset="0"/>
              </a:defRPr>
            </a:lvl3pPr>
            <a:lvl4pPr algn="l" rtl="0" eaLnBrk="1" fontAlgn="base" hangingPunct="1">
              <a:spcBef>
                <a:spcPct val="0"/>
              </a:spcBef>
              <a:spcAft>
                <a:spcPct val="0"/>
              </a:spcAft>
              <a:defRPr kumimoji="1" sz="3200" b="1">
                <a:solidFill>
                  <a:srgbClr val="33CCCC"/>
                </a:solidFill>
                <a:latin typeface="Century Gothic" pitchFamily="34" charset="0"/>
              </a:defRPr>
            </a:lvl4pPr>
            <a:lvl5pPr algn="l" rtl="0" eaLnBrk="1" fontAlgn="base" hangingPunct="1">
              <a:spcBef>
                <a:spcPct val="0"/>
              </a:spcBef>
              <a:spcAft>
                <a:spcPct val="0"/>
              </a:spcAft>
              <a:defRPr kumimoji="1" sz="3200" b="1">
                <a:solidFill>
                  <a:srgbClr val="33CCCC"/>
                </a:solidFill>
                <a:latin typeface="Century Gothic" pitchFamily="34" charset="0"/>
              </a:defRPr>
            </a:lvl5pPr>
            <a:lvl6pPr marL="457200" algn="l" rtl="0" eaLnBrk="1" fontAlgn="base" hangingPunct="1">
              <a:spcBef>
                <a:spcPct val="0"/>
              </a:spcBef>
              <a:spcAft>
                <a:spcPct val="0"/>
              </a:spcAft>
              <a:defRPr kumimoji="1" sz="3200" b="1">
                <a:solidFill>
                  <a:srgbClr val="33CCCC"/>
                </a:solidFill>
                <a:latin typeface="Century Gothic" pitchFamily="34" charset="0"/>
              </a:defRPr>
            </a:lvl6pPr>
            <a:lvl7pPr marL="914400" algn="l" rtl="0" eaLnBrk="1" fontAlgn="base" hangingPunct="1">
              <a:spcBef>
                <a:spcPct val="0"/>
              </a:spcBef>
              <a:spcAft>
                <a:spcPct val="0"/>
              </a:spcAft>
              <a:defRPr kumimoji="1" sz="3200" b="1">
                <a:solidFill>
                  <a:srgbClr val="33CCCC"/>
                </a:solidFill>
                <a:latin typeface="Century Gothic" pitchFamily="34" charset="0"/>
              </a:defRPr>
            </a:lvl7pPr>
            <a:lvl8pPr marL="1371600" algn="l" rtl="0" eaLnBrk="1" fontAlgn="base" hangingPunct="1">
              <a:spcBef>
                <a:spcPct val="0"/>
              </a:spcBef>
              <a:spcAft>
                <a:spcPct val="0"/>
              </a:spcAft>
              <a:defRPr kumimoji="1" sz="3200" b="1">
                <a:solidFill>
                  <a:srgbClr val="33CCCC"/>
                </a:solidFill>
                <a:latin typeface="Century Gothic" pitchFamily="34" charset="0"/>
              </a:defRPr>
            </a:lvl8pPr>
            <a:lvl9pPr marL="1828800" algn="l" rtl="0" eaLnBrk="1" fontAlgn="base" hangingPunct="1">
              <a:spcBef>
                <a:spcPct val="0"/>
              </a:spcBef>
              <a:spcAft>
                <a:spcPct val="0"/>
              </a:spcAft>
              <a:defRPr kumimoji="1" sz="3200" b="1">
                <a:solidFill>
                  <a:srgbClr val="33CCCC"/>
                </a:solidFill>
                <a:latin typeface="Century Gothic" pitchFamily="34" charset="0"/>
              </a:defRPr>
            </a:lvl9pPr>
          </a:lstStyle>
          <a:p>
            <a:pPr algn="l"/>
            <a:r>
              <a:rPr lang="en-US" sz="600" dirty="0">
                <a:solidFill>
                  <a:schemeClr val="bg1">
                    <a:lumMod val="65000"/>
                  </a:schemeClr>
                </a:solidFill>
                <a:latin typeface="Century Gothic" panose="020B0502020202020204" pitchFamily="34" charset="0"/>
                <a:cs typeface="Lato Regular"/>
              </a:rPr>
              <a:t>AD EFFECTIVENESS BENCHMARK = 6.0</a:t>
            </a:r>
            <a:endParaRPr lang="en-US" sz="600" b="0" i="1" dirty="0">
              <a:solidFill>
                <a:schemeClr val="bg1">
                  <a:lumMod val="65000"/>
                </a:schemeClr>
              </a:solidFill>
              <a:latin typeface="Century Gothic" panose="020B0502020202020204" pitchFamily="34" charset="0"/>
              <a:cs typeface="Lato Regular"/>
            </a:endParaRPr>
          </a:p>
        </p:txBody>
      </p:sp>
      <p:grpSp>
        <p:nvGrpSpPr>
          <p:cNvPr id="139" name="Group 138">
            <a:extLst>
              <a:ext uri="{FF2B5EF4-FFF2-40B4-BE49-F238E27FC236}">
                <a16:creationId xmlns:a16="http://schemas.microsoft.com/office/drawing/2014/main" id="{F9D2AD8B-4250-3A42-A26D-4D44BF053673}"/>
              </a:ext>
            </a:extLst>
          </p:cNvPr>
          <p:cNvGrpSpPr/>
          <p:nvPr/>
        </p:nvGrpSpPr>
        <p:grpSpPr>
          <a:xfrm>
            <a:off x="190412" y="6115267"/>
            <a:ext cx="2844638" cy="2661223"/>
            <a:chOff x="192444" y="4841396"/>
            <a:chExt cx="2463751" cy="2304895"/>
          </a:xfrm>
        </p:grpSpPr>
        <p:cxnSp>
          <p:nvCxnSpPr>
            <p:cNvPr id="146" name="Straight Connector 145">
              <a:extLst>
                <a:ext uri="{FF2B5EF4-FFF2-40B4-BE49-F238E27FC236}">
                  <a16:creationId xmlns:a16="http://schemas.microsoft.com/office/drawing/2014/main" id="{C4D4201C-7F26-874B-921A-761BF89B2ECD}"/>
                </a:ext>
              </a:extLst>
            </p:cNvPr>
            <p:cNvCxnSpPr>
              <a:cxnSpLocks/>
            </p:cNvCxnSpPr>
            <p:nvPr/>
          </p:nvCxnSpPr>
          <p:spPr>
            <a:xfrm flipH="1">
              <a:off x="649857" y="5646433"/>
              <a:ext cx="2002926" cy="0"/>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graphicFrame>
          <p:nvGraphicFramePr>
            <p:cNvPr id="150" name="Chart 149">
              <a:extLst>
                <a:ext uri="{FF2B5EF4-FFF2-40B4-BE49-F238E27FC236}">
                  <a16:creationId xmlns:a16="http://schemas.microsoft.com/office/drawing/2014/main" id="{3A771823-6AC3-EC46-978E-6F940B9708EF}"/>
                </a:ext>
              </a:extLst>
            </p:cNvPr>
            <p:cNvGraphicFramePr/>
            <p:nvPr>
              <p:extLst>
                <p:ext uri="{D42A27DB-BD31-4B8C-83A1-F6EECF244321}">
                  <p14:modId xmlns:p14="http://schemas.microsoft.com/office/powerpoint/2010/main" val="761584778"/>
                </p:ext>
              </p:extLst>
            </p:nvPr>
          </p:nvGraphicFramePr>
          <p:xfrm>
            <a:off x="192444" y="4841396"/>
            <a:ext cx="2463751" cy="2304895"/>
          </p:xfrm>
          <a:graphic>
            <a:graphicData uri="http://schemas.openxmlformats.org/drawingml/2006/chart">
              <c:chart xmlns:c="http://schemas.openxmlformats.org/drawingml/2006/chart" xmlns:r="http://schemas.openxmlformats.org/officeDocument/2006/relationships" r:id="rId4"/>
            </a:graphicData>
          </a:graphic>
        </p:graphicFrame>
      </p:grpSp>
      <p:sp>
        <p:nvSpPr>
          <p:cNvPr id="160" name="Rectangle 3">
            <a:extLst>
              <a:ext uri="{FF2B5EF4-FFF2-40B4-BE49-F238E27FC236}">
                <a16:creationId xmlns:a16="http://schemas.microsoft.com/office/drawing/2014/main" id="{9E630ADA-F19E-964C-8EA9-88E7462308C0}"/>
              </a:ext>
            </a:extLst>
          </p:cNvPr>
          <p:cNvSpPr txBox="1">
            <a:spLocks noChangeAspect="1" noChangeArrowheads="1"/>
          </p:cNvSpPr>
          <p:nvPr/>
        </p:nvSpPr>
        <p:spPr bwMode="auto">
          <a:xfrm>
            <a:off x="1255502" y="3488008"/>
            <a:ext cx="1544615" cy="3724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91440" bIns="45720" numCol="1" anchor="t" anchorCtr="0" compatLnSpc="1">
            <a:prstTxWarp prst="textNoShape">
              <a:avLst/>
            </a:prstTxWarp>
          </a:bodyPr>
          <a:lstStyle>
            <a:lvl1pPr algn="ctr" rtl="0" eaLnBrk="1" fontAlgn="base" hangingPunct="1">
              <a:spcBef>
                <a:spcPct val="0"/>
              </a:spcBef>
              <a:spcAft>
                <a:spcPct val="0"/>
              </a:spcAft>
              <a:defRPr kumimoji="1" sz="3200" b="1">
                <a:solidFill>
                  <a:srgbClr val="83C8CF"/>
                </a:solidFill>
                <a:latin typeface="+mj-lt"/>
                <a:ea typeface="+mj-ea"/>
                <a:cs typeface="+mj-cs"/>
              </a:defRPr>
            </a:lvl1pPr>
            <a:lvl2pPr algn="l" rtl="0" eaLnBrk="1" fontAlgn="base" hangingPunct="1">
              <a:spcBef>
                <a:spcPct val="0"/>
              </a:spcBef>
              <a:spcAft>
                <a:spcPct val="0"/>
              </a:spcAft>
              <a:defRPr kumimoji="1" sz="3200" b="1">
                <a:solidFill>
                  <a:srgbClr val="33CCCC"/>
                </a:solidFill>
                <a:latin typeface="Century Gothic" pitchFamily="34" charset="0"/>
              </a:defRPr>
            </a:lvl2pPr>
            <a:lvl3pPr algn="l" rtl="0" eaLnBrk="1" fontAlgn="base" hangingPunct="1">
              <a:spcBef>
                <a:spcPct val="0"/>
              </a:spcBef>
              <a:spcAft>
                <a:spcPct val="0"/>
              </a:spcAft>
              <a:defRPr kumimoji="1" sz="3200" b="1">
                <a:solidFill>
                  <a:srgbClr val="33CCCC"/>
                </a:solidFill>
                <a:latin typeface="Century Gothic" pitchFamily="34" charset="0"/>
              </a:defRPr>
            </a:lvl3pPr>
            <a:lvl4pPr algn="l" rtl="0" eaLnBrk="1" fontAlgn="base" hangingPunct="1">
              <a:spcBef>
                <a:spcPct val="0"/>
              </a:spcBef>
              <a:spcAft>
                <a:spcPct val="0"/>
              </a:spcAft>
              <a:defRPr kumimoji="1" sz="3200" b="1">
                <a:solidFill>
                  <a:srgbClr val="33CCCC"/>
                </a:solidFill>
                <a:latin typeface="Century Gothic" pitchFamily="34" charset="0"/>
              </a:defRPr>
            </a:lvl4pPr>
            <a:lvl5pPr algn="l" rtl="0" eaLnBrk="1" fontAlgn="base" hangingPunct="1">
              <a:spcBef>
                <a:spcPct val="0"/>
              </a:spcBef>
              <a:spcAft>
                <a:spcPct val="0"/>
              </a:spcAft>
              <a:defRPr kumimoji="1" sz="3200" b="1">
                <a:solidFill>
                  <a:srgbClr val="33CCCC"/>
                </a:solidFill>
                <a:latin typeface="Century Gothic" pitchFamily="34" charset="0"/>
              </a:defRPr>
            </a:lvl5pPr>
            <a:lvl6pPr marL="457200" algn="l" rtl="0" eaLnBrk="1" fontAlgn="base" hangingPunct="1">
              <a:spcBef>
                <a:spcPct val="0"/>
              </a:spcBef>
              <a:spcAft>
                <a:spcPct val="0"/>
              </a:spcAft>
              <a:defRPr kumimoji="1" sz="3200" b="1">
                <a:solidFill>
                  <a:srgbClr val="33CCCC"/>
                </a:solidFill>
                <a:latin typeface="Century Gothic" pitchFamily="34" charset="0"/>
              </a:defRPr>
            </a:lvl6pPr>
            <a:lvl7pPr marL="914400" algn="l" rtl="0" eaLnBrk="1" fontAlgn="base" hangingPunct="1">
              <a:spcBef>
                <a:spcPct val="0"/>
              </a:spcBef>
              <a:spcAft>
                <a:spcPct val="0"/>
              </a:spcAft>
              <a:defRPr kumimoji="1" sz="3200" b="1">
                <a:solidFill>
                  <a:srgbClr val="33CCCC"/>
                </a:solidFill>
                <a:latin typeface="Century Gothic" pitchFamily="34" charset="0"/>
              </a:defRPr>
            </a:lvl7pPr>
            <a:lvl8pPr marL="1371600" algn="l" rtl="0" eaLnBrk="1" fontAlgn="base" hangingPunct="1">
              <a:spcBef>
                <a:spcPct val="0"/>
              </a:spcBef>
              <a:spcAft>
                <a:spcPct val="0"/>
              </a:spcAft>
              <a:defRPr kumimoji="1" sz="3200" b="1">
                <a:solidFill>
                  <a:srgbClr val="33CCCC"/>
                </a:solidFill>
                <a:latin typeface="Century Gothic" pitchFamily="34" charset="0"/>
              </a:defRPr>
            </a:lvl8pPr>
            <a:lvl9pPr marL="1828800" algn="l" rtl="0" eaLnBrk="1" fontAlgn="base" hangingPunct="1">
              <a:spcBef>
                <a:spcPct val="0"/>
              </a:spcBef>
              <a:spcAft>
                <a:spcPct val="0"/>
              </a:spcAft>
              <a:defRPr kumimoji="1" sz="3200" b="1">
                <a:solidFill>
                  <a:srgbClr val="33CCCC"/>
                </a:solidFill>
                <a:latin typeface="Century Gothic" pitchFamily="34" charset="0"/>
              </a:defRPr>
            </a:lvl9pPr>
          </a:lstStyle>
          <a:p>
            <a:r>
              <a:rPr lang="en-US" sz="1100" dirty="0">
                <a:solidFill>
                  <a:schemeClr val="tx1">
                    <a:lumMod val="85000"/>
                    <a:lumOff val="15000"/>
                  </a:schemeClr>
                </a:solidFill>
                <a:latin typeface="Century Gothic" panose="020B0502020202020204" pitchFamily="34" charset="0"/>
                <a:cs typeface="Lato Regular"/>
              </a:rPr>
              <a:t>ATTENTION</a:t>
            </a:r>
          </a:p>
          <a:p>
            <a:r>
              <a:rPr lang="en-US" sz="1000" b="0" i="1" dirty="0">
                <a:solidFill>
                  <a:schemeClr val="tx1">
                    <a:lumMod val="85000"/>
                    <a:lumOff val="15000"/>
                  </a:schemeClr>
                </a:solidFill>
                <a:latin typeface="Century Gothic" panose="020B0502020202020204" pitchFamily="34" charset="0"/>
                <a:cs typeface="Lato Regular"/>
              </a:rPr>
              <a:t>Will the ad get noticed?</a:t>
            </a:r>
          </a:p>
        </p:txBody>
      </p:sp>
      <p:grpSp>
        <p:nvGrpSpPr>
          <p:cNvPr id="192" name="Group 191">
            <a:extLst>
              <a:ext uri="{FF2B5EF4-FFF2-40B4-BE49-F238E27FC236}">
                <a16:creationId xmlns:a16="http://schemas.microsoft.com/office/drawing/2014/main" id="{01292BF5-0349-484C-BC4E-5F3B5088CE4B}"/>
              </a:ext>
            </a:extLst>
          </p:cNvPr>
          <p:cNvGrpSpPr/>
          <p:nvPr/>
        </p:nvGrpSpPr>
        <p:grpSpPr>
          <a:xfrm>
            <a:off x="5932638" y="3506018"/>
            <a:ext cx="550070" cy="550071"/>
            <a:chOff x="6142245" y="2677361"/>
            <a:chExt cx="550070" cy="550071"/>
          </a:xfrm>
        </p:grpSpPr>
        <p:sp>
          <p:nvSpPr>
            <p:cNvPr id="193" name="Oval 192">
              <a:extLst>
                <a:ext uri="{FF2B5EF4-FFF2-40B4-BE49-F238E27FC236}">
                  <a16:creationId xmlns:a16="http://schemas.microsoft.com/office/drawing/2014/main" id="{5A515331-5CD0-D84B-BD78-D4301F1EF99A}"/>
                </a:ext>
              </a:extLst>
            </p:cNvPr>
            <p:cNvSpPr/>
            <p:nvPr/>
          </p:nvSpPr>
          <p:spPr bwMode="auto">
            <a:xfrm>
              <a:off x="6142245" y="2677361"/>
              <a:ext cx="550070" cy="550071"/>
            </a:xfrm>
            <a:prstGeom prst="ellipse">
              <a:avLst/>
            </a:prstGeom>
            <a:solidFill>
              <a:srgbClr val="8BCFE3"/>
            </a:solidFill>
            <a:ln w="50800">
              <a:noFill/>
              <a:round/>
              <a:headEnd/>
              <a:tailEnd/>
            </a:ln>
            <a:effectLst/>
          </p:spPr>
          <p:txBody>
            <a:bodyPr lIns="0" tIns="0" rIns="0" bIns="0" rtlCol="0" anchor="t" anchorCtr="0"/>
            <a:lstStyle/>
            <a:p>
              <a:pPr algn="just">
                <a:buClr>
                  <a:srgbClr val="5F5F5F"/>
                </a:buClr>
              </a:pPr>
              <a:endParaRPr lang="en-AU" dirty="0">
                <a:solidFill>
                  <a:srgbClr val="5F5F5F"/>
                </a:solidFill>
                <a:latin typeface="Century Gothic" panose="020B0502020202020204" pitchFamily="34" charset="0"/>
                <a:cs typeface="Arial" pitchFamily="34" charset="0"/>
              </a:endParaRPr>
            </a:p>
          </p:txBody>
        </p:sp>
        <p:pic>
          <p:nvPicPr>
            <p:cNvPr id="194" name="Picture 193" descr="heart-shaped-speedometer.gif">
              <a:extLst>
                <a:ext uri="{FF2B5EF4-FFF2-40B4-BE49-F238E27FC236}">
                  <a16:creationId xmlns:a16="http://schemas.microsoft.com/office/drawing/2014/main" id="{7CEAC2C8-2C54-C240-8B15-C640D824D4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4399" y="2780909"/>
              <a:ext cx="383582" cy="378513"/>
            </a:xfrm>
            <a:prstGeom prst="rect">
              <a:avLst/>
            </a:prstGeom>
          </p:spPr>
        </p:pic>
      </p:grpSp>
      <p:sp>
        <p:nvSpPr>
          <p:cNvPr id="107" name="TextBox 106">
            <a:extLst>
              <a:ext uri="{FF2B5EF4-FFF2-40B4-BE49-F238E27FC236}">
                <a16:creationId xmlns:a16="http://schemas.microsoft.com/office/drawing/2014/main" id="{AF8D15B0-DE9E-3C41-B60C-BF788DC64BE0}"/>
              </a:ext>
            </a:extLst>
          </p:cNvPr>
          <p:cNvSpPr txBox="1"/>
          <p:nvPr/>
        </p:nvSpPr>
        <p:spPr>
          <a:xfrm>
            <a:off x="408647" y="4868818"/>
            <a:ext cx="6110393" cy="646331"/>
          </a:xfrm>
          <a:prstGeom prst="rect">
            <a:avLst/>
          </a:prstGeom>
          <a:noFill/>
        </p:spPr>
        <p:txBody>
          <a:bodyPr wrap="square" rtlCol="0">
            <a:spAutoFit/>
          </a:bodyPr>
          <a:lstStyle/>
          <a:p>
            <a:pPr lvl="0" algn="just" defTabSz="914400">
              <a:spcAft>
                <a:spcPts val="600"/>
              </a:spcAft>
              <a:defRPr/>
            </a:pPr>
            <a:r>
              <a:rPr lang="en-AU" sz="1200" dirty="0">
                <a:solidFill>
                  <a:prstClr val="black"/>
                </a:solidFill>
                <a:latin typeface="Century Gothic"/>
              </a:rPr>
              <a:t>This highly emotional spot creates empathy and continues to generate strong brand feelings. The message is simple and relevant and people continue to relate well to the people.</a:t>
            </a:r>
          </a:p>
        </p:txBody>
      </p:sp>
      <p:sp>
        <p:nvSpPr>
          <p:cNvPr id="124" name="Title 1">
            <a:extLst>
              <a:ext uri="{FF2B5EF4-FFF2-40B4-BE49-F238E27FC236}">
                <a16:creationId xmlns:a16="http://schemas.microsoft.com/office/drawing/2014/main" id="{C200CEE2-9104-C346-85A5-82C1A321389C}"/>
              </a:ext>
            </a:extLst>
          </p:cNvPr>
          <p:cNvSpPr txBox="1">
            <a:spLocks/>
          </p:cNvSpPr>
          <p:nvPr/>
        </p:nvSpPr>
        <p:spPr>
          <a:xfrm>
            <a:off x="365662" y="796558"/>
            <a:ext cx="3608450" cy="2542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chemeClr val="bg1"/>
                </a:solidFill>
                <a:latin typeface="Impact" panose="020B0806030902050204" pitchFamily="34" charset="0"/>
                <a:cs typeface="piron v2 "/>
              </a:rPr>
              <a:t>Google</a:t>
            </a:r>
            <a:r>
              <a:rPr lang="en-US" sz="1600" b="1" dirty="0">
                <a:solidFill>
                  <a:schemeClr val="bg1"/>
                </a:solidFill>
                <a:latin typeface="Impact" panose="020B0806030902050204" pitchFamily="34" charset="0"/>
                <a:cs typeface="piron v2 "/>
              </a:rPr>
              <a:t> </a:t>
            </a:r>
            <a:r>
              <a:rPr lang="en-US" sz="1600" dirty="0">
                <a:solidFill>
                  <a:schemeClr val="bg1"/>
                </a:solidFill>
                <a:latin typeface="Impact" panose="020B0806030902050204" pitchFamily="34" charset="0"/>
                <a:cs typeface="piron v2 "/>
              </a:rPr>
              <a:t>’Loretta’</a:t>
            </a:r>
          </a:p>
        </p:txBody>
      </p:sp>
      <p:sp>
        <p:nvSpPr>
          <p:cNvPr id="131" name="Title 1">
            <a:extLst>
              <a:ext uri="{FF2B5EF4-FFF2-40B4-BE49-F238E27FC236}">
                <a16:creationId xmlns:a16="http://schemas.microsoft.com/office/drawing/2014/main" id="{FE166E42-1107-9349-8616-381346D895AC}"/>
              </a:ext>
            </a:extLst>
          </p:cNvPr>
          <p:cNvSpPr txBox="1">
            <a:spLocks/>
          </p:cNvSpPr>
          <p:nvPr/>
        </p:nvSpPr>
        <p:spPr>
          <a:xfrm>
            <a:off x="329475" y="2639537"/>
            <a:ext cx="3608450" cy="2724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chemeClr val="bg1"/>
                </a:solidFill>
                <a:latin typeface="Impact" panose="020B0806030902050204" pitchFamily="34" charset="0"/>
                <a:cs typeface="piron v2 "/>
              </a:rPr>
              <a:t>Key Findings</a:t>
            </a:r>
          </a:p>
        </p:txBody>
      </p:sp>
      <p:sp>
        <p:nvSpPr>
          <p:cNvPr id="136" name="TextBox 135">
            <a:extLst>
              <a:ext uri="{FF2B5EF4-FFF2-40B4-BE49-F238E27FC236}">
                <a16:creationId xmlns:a16="http://schemas.microsoft.com/office/drawing/2014/main" id="{435FAC8F-B98C-7E4F-B9ED-D126A5428C22}"/>
              </a:ext>
            </a:extLst>
          </p:cNvPr>
          <p:cNvSpPr txBox="1"/>
          <p:nvPr/>
        </p:nvSpPr>
        <p:spPr>
          <a:xfrm>
            <a:off x="376850" y="2947589"/>
            <a:ext cx="6081679" cy="276999"/>
          </a:xfrm>
          <a:prstGeom prst="rect">
            <a:avLst/>
          </a:prstGeom>
          <a:noFill/>
        </p:spPr>
        <p:txBody>
          <a:bodyPr wrap="square" rtlCol="0">
            <a:spAutoFit/>
          </a:bodyPr>
          <a:lstStyle/>
          <a:p>
            <a:pPr algn="l"/>
            <a:r>
              <a:rPr lang="en-AU" sz="1200" dirty="0">
                <a:latin typeface="Century Gothic" panose="020B0502020202020204" pitchFamily="34" charset="0"/>
              </a:rPr>
              <a:t>Loretta is as effective as it was before the pandemic. </a:t>
            </a:r>
          </a:p>
        </p:txBody>
      </p:sp>
      <p:cxnSp>
        <p:nvCxnSpPr>
          <p:cNvPr id="163" name="Straight Connector 162">
            <a:extLst>
              <a:ext uri="{FF2B5EF4-FFF2-40B4-BE49-F238E27FC236}">
                <a16:creationId xmlns:a16="http://schemas.microsoft.com/office/drawing/2014/main" id="{7BFF5BE4-118C-A64C-A171-59DB049DE0C5}"/>
              </a:ext>
            </a:extLst>
          </p:cNvPr>
          <p:cNvCxnSpPr>
            <a:cxnSpLocks/>
          </p:cNvCxnSpPr>
          <p:nvPr/>
        </p:nvCxnSpPr>
        <p:spPr>
          <a:xfrm>
            <a:off x="3429000" y="3488008"/>
            <a:ext cx="0" cy="1451128"/>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64" name="Rectangle 3">
            <a:extLst>
              <a:ext uri="{FF2B5EF4-FFF2-40B4-BE49-F238E27FC236}">
                <a16:creationId xmlns:a16="http://schemas.microsoft.com/office/drawing/2014/main" id="{C312D3FC-B18A-F849-BAFC-A059E424D73C}"/>
              </a:ext>
            </a:extLst>
          </p:cNvPr>
          <p:cNvSpPr txBox="1">
            <a:spLocks noChangeAspect="1" noChangeArrowheads="1"/>
          </p:cNvSpPr>
          <p:nvPr/>
        </p:nvSpPr>
        <p:spPr bwMode="auto">
          <a:xfrm>
            <a:off x="733273" y="5724525"/>
            <a:ext cx="2045074" cy="3724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91440" bIns="45720" numCol="1" anchor="t" anchorCtr="0" compatLnSpc="1">
            <a:prstTxWarp prst="textNoShape">
              <a:avLst/>
            </a:prstTxWarp>
          </a:bodyPr>
          <a:lstStyle>
            <a:lvl1pPr algn="ctr" rtl="0" eaLnBrk="1" fontAlgn="base" hangingPunct="1">
              <a:spcBef>
                <a:spcPct val="0"/>
              </a:spcBef>
              <a:spcAft>
                <a:spcPct val="0"/>
              </a:spcAft>
              <a:defRPr kumimoji="1" sz="3200" b="1">
                <a:solidFill>
                  <a:srgbClr val="83C8CF"/>
                </a:solidFill>
                <a:latin typeface="+mj-lt"/>
                <a:ea typeface="+mj-ea"/>
                <a:cs typeface="+mj-cs"/>
              </a:defRPr>
            </a:lvl1pPr>
            <a:lvl2pPr algn="l" rtl="0" eaLnBrk="1" fontAlgn="base" hangingPunct="1">
              <a:spcBef>
                <a:spcPct val="0"/>
              </a:spcBef>
              <a:spcAft>
                <a:spcPct val="0"/>
              </a:spcAft>
              <a:defRPr kumimoji="1" sz="3200" b="1">
                <a:solidFill>
                  <a:srgbClr val="33CCCC"/>
                </a:solidFill>
                <a:latin typeface="Century Gothic" pitchFamily="34" charset="0"/>
              </a:defRPr>
            </a:lvl2pPr>
            <a:lvl3pPr algn="l" rtl="0" eaLnBrk="1" fontAlgn="base" hangingPunct="1">
              <a:spcBef>
                <a:spcPct val="0"/>
              </a:spcBef>
              <a:spcAft>
                <a:spcPct val="0"/>
              </a:spcAft>
              <a:defRPr kumimoji="1" sz="3200" b="1">
                <a:solidFill>
                  <a:srgbClr val="33CCCC"/>
                </a:solidFill>
                <a:latin typeface="Century Gothic" pitchFamily="34" charset="0"/>
              </a:defRPr>
            </a:lvl3pPr>
            <a:lvl4pPr algn="l" rtl="0" eaLnBrk="1" fontAlgn="base" hangingPunct="1">
              <a:spcBef>
                <a:spcPct val="0"/>
              </a:spcBef>
              <a:spcAft>
                <a:spcPct val="0"/>
              </a:spcAft>
              <a:defRPr kumimoji="1" sz="3200" b="1">
                <a:solidFill>
                  <a:srgbClr val="33CCCC"/>
                </a:solidFill>
                <a:latin typeface="Century Gothic" pitchFamily="34" charset="0"/>
              </a:defRPr>
            </a:lvl4pPr>
            <a:lvl5pPr algn="l" rtl="0" eaLnBrk="1" fontAlgn="base" hangingPunct="1">
              <a:spcBef>
                <a:spcPct val="0"/>
              </a:spcBef>
              <a:spcAft>
                <a:spcPct val="0"/>
              </a:spcAft>
              <a:defRPr kumimoji="1" sz="3200" b="1">
                <a:solidFill>
                  <a:srgbClr val="33CCCC"/>
                </a:solidFill>
                <a:latin typeface="Century Gothic" pitchFamily="34" charset="0"/>
              </a:defRPr>
            </a:lvl5pPr>
            <a:lvl6pPr marL="457200" algn="l" rtl="0" eaLnBrk="1" fontAlgn="base" hangingPunct="1">
              <a:spcBef>
                <a:spcPct val="0"/>
              </a:spcBef>
              <a:spcAft>
                <a:spcPct val="0"/>
              </a:spcAft>
              <a:defRPr kumimoji="1" sz="3200" b="1">
                <a:solidFill>
                  <a:srgbClr val="33CCCC"/>
                </a:solidFill>
                <a:latin typeface="Century Gothic" pitchFamily="34" charset="0"/>
              </a:defRPr>
            </a:lvl6pPr>
            <a:lvl7pPr marL="914400" algn="l" rtl="0" eaLnBrk="1" fontAlgn="base" hangingPunct="1">
              <a:spcBef>
                <a:spcPct val="0"/>
              </a:spcBef>
              <a:spcAft>
                <a:spcPct val="0"/>
              </a:spcAft>
              <a:defRPr kumimoji="1" sz="3200" b="1">
                <a:solidFill>
                  <a:srgbClr val="33CCCC"/>
                </a:solidFill>
                <a:latin typeface="Century Gothic" pitchFamily="34" charset="0"/>
              </a:defRPr>
            </a:lvl7pPr>
            <a:lvl8pPr marL="1371600" algn="l" rtl="0" eaLnBrk="1" fontAlgn="base" hangingPunct="1">
              <a:spcBef>
                <a:spcPct val="0"/>
              </a:spcBef>
              <a:spcAft>
                <a:spcPct val="0"/>
              </a:spcAft>
              <a:defRPr kumimoji="1" sz="3200" b="1">
                <a:solidFill>
                  <a:srgbClr val="33CCCC"/>
                </a:solidFill>
                <a:latin typeface="Century Gothic" pitchFamily="34" charset="0"/>
              </a:defRPr>
            </a:lvl8pPr>
            <a:lvl9pPr marL="1828800" algn="l" rtl="0" eaLnBrk="1" fontAlgn="base" hangingPunct="1">
              <a:spcBef>
                <a:spcPct val="0"/>
              </a:spcBef>
              <a:spcAft>
                <a:spcPct val="0"/>
              </a:spcAft>
              <a:defRPr kumimoji="1" sz="3200" b="1">
                <a:solidFill>
                  <a:srgbClr val="33CCCC"/>
                </a:solidFill>
                <a:latin typeface="Century Gothic" pitchFamily="34" charset="0"/>
              </a:defRPr>
            </a:lvl9pPr>
          </a:lstStyle>
          <a:p>
            <a:r>
              <a:rPr lang="en-US" sz="1100" dirty="0">
                <a:solidFill>
                  <a:schemeClr val="tx1">
                    <a:lumMod val="85000"/>
                    <a:lumOff val="15000"/>
                  </a:schemeClr>
                </a:solidFill>
                <a:latin typeface="Century Gothic" panose="020B0502020202020204" pitchFamily="34" charset="0"/>
                <a:cs typeface="Lato Regular"/>
              </a:rPr>
              <a:t>Attention Diagnostics</a:t>
            </a:r>
          </a:p>
          <a:p>
            <a:r>
              <a:rPr lang="en-US" sz="1000" b="0" i="1" dirty="0">
                <a:solidFill>
                  <a:schemeClr val="tx1">
                    <a:lumMod val="85000"/>
                    <a:lumOff val="15000"/>
                  </a:schemeClr>
                </a:solidFill>
                <a:latin typeface="Century Gothic" panose="020B0502020202020204" pitchFamily="34" charset="0"/>
                <a:cs typeface="Lato Regular"/>
              </a:rPr>
              <a:t>Strengths &amp; Weaknesses</a:t>
            </a:r>
          </a:p>
        </p:txBody>
      </p:sp>
      <p:sp>
        <p:nvSpPr>
          <p:cNvPr id="165" name="Rectangle 3">
            <a:extLst>
              <a:ext uri="{FF2B5EF4-FFF2-40B4-BE49-F238E27FC236}">
                <a16:creationId xmlns:a16="http://schemas.microsoft.com/office/drawing/2014/main" id="{784D3F54-6541-4E48-9174-6B4602ECAAE4}"/>
              </a:ext>
            </a:extLst>
          </p:cNvPr>
          <p:cNvSpPr txBox="1">
            <a:spLocks noChangeAspect="1" noChangeArrowheads="1"/>
          </p:cNvSpPr>
          <p:nvPr/>
        </p:nvSpPr>
        <p:spPr bwMode="auto">
          <a:xfrm>
            <a:off x="4172673" y="5724525"/>
            <a:ext cx="2045074" cy="3724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91440" bIns="45720" numCol="1" anchor="t" anchorCtr="0" compatLnSpc="1">
            <a:prstTxWarp prst="textNoShape">
              <a:avLst/>
            </a:prstTxWarp>
          </a:bodyPr>
          <a:lstStyle>
            <a:lvl1pPr algn="ctr" rtl="0" eaLnBrk="1" fontAlgn="base" hangingPunct="1">
              <a:spcBef>
                <a:spcPct val="0"/>
              </a:spcBef>
              <a:spcAft>
                <a:spcPct val="0"/>
              </a:spcAft>
              <a:defRPr kumimoji="1" sz="3200" b="1">
                <a:solidFill>
                  <a:srgbClr val="83C8CF"/>
                </a:solidFill>
                <a:latin typeface="+mj-lt"/>
                <a:ea typeface="+mj-ea"/>
                <a:cs typeface="+mj-cs"/>
              </a:defRPr>
            </a:lvl1pPr>
            <a:lvl2pPr algn="l" rtl="0" eaLnBrk="1" fontAlgn="base" hangingPunct="1">
              <a:spcBef>
                <a:spcPct val="0"/>
              </a:spcBef>
              <a:spcAft>
                <a:spcPct val="0"/>
              </a:spcAft>
              <a:defRPr kumimoji="1" sz="3200" b="1">
                <a:solidFill>
                  <a:srgbClr val="33CCCC"/>
                </a:solidFill>
                <a:latin typeface="Century Gothic" pitchFamily="34" charset="0"/>
              </a:defRPr>
            </a:lvl2pPr>
            <a:lvl3pPr algn="l" rtl="0" eaLnBrk="1" fontAlgn="base" hangingPunct="1">
              <a:spcBef>
                <a:spcPct val="0"/>
              </a:spcBef>
              <a:spcAft>
                <a:spcPct val="0"/>
              </a:spcAft>
              <a:defRPr kumimoji="1" sz="3200" b="1">
                <a:solidFill>
                  <a:srgbClr val="33CCCC"/>
                </a:solidFill>
                <a:latin typeface="Century Gothic" pitchFamily="34" charset="0"/>
              </a:defRPr>
            </a:lvl3pPr>
            <a:lvl4pPr algn="l" rtl="0" eaLnBrk="1" fontAlgn="base" hangingPunct="1">
              <a:spcBef>
                <a:spcPct val="0"/>
              </a:spcBef>
              <a:spcAft>
                <a:spcPct val="0"/>
              </a:spcAft>
              <a:defRPr kumimoji="1" sz="3200" b="1">
                <a:solidFill>
                  <a:srgbClr val="33CCCC"/>
                </a:solidFill>
                <a:latin typeface="Century Gothic" pitchFamily="34" charset="0"/>
              </a:defRPr>
            </a:lvl4pPr>
            <a:lvl5pPr algn="l" rtl="0" eaLnBrk="1" fontAlgn="base" hangingPunct="1">
              <a:spcBef>
                <a:spcPct val="0"/>
              </a:spcBef>
              <a:spcAft>
                <a:spcPct val="0"/>
              </a:spcAft>
              <a:defRPr kumimoji="1" sz="3200" b="1">
                <a:solidFill>
                  <a:srgbClr val="33CCCC"/>
                </a:solidFill>
                <a:latin typeface="Century Gothic" pitchFamily="34" charset="0"/>
              </a:defRPr>
            </a:lvl5pPr>
            <a:lvl6pPr marL="457200" algn="l" rtl="0" eaLnBrk="1" fontAlgn="base" hangingPunct="1">
              <a:spcBef>
                <a:spcPct val="0"/>
              </a:spcBef>
              <a:spcAft>
                <a:spcPct val="0"/>
              </a:spcAft>
              <a:defRPr kumimoji="1" sz="3200" b="1">
                <a:solidFill>
                  <a:srgbClr val="33CCCC"/>
                </a:solidFill>
                <a:latin typeface="Century Gothic" pitchFamily="34" charset="0"/>
              </a:defRPr>
            </a:lvl6pPr>
            <a:lvl7pPr marL="914400" algn="l" rtl="0" eaLnBrk="1" fontAlgn="base" hangingPunct="1">
              <a:spcBef>
                <a:spcPct val="0"/>
              </a:spcBef>
              <a:spcAft>
                <a:spcPct val="0"/>
              </a:spcAft>
              <a:defRPr kumimoji="1" sz="3200" b="1">
                <a:solidFill>
                  <a:srgbClr val="33CCCC"/>
                </a:solidFill>
                <a:latin typeface="Century Gothic" pitchFamily="34" charset="0"/>
              </a:defRPr>
            </a:lvl7pPr>
            <a:lvl8pPr marL="1371600" algn="l" rtl="0" eaLnBrk="1" fontAlgn="base" hangingPunct="1">
              <a:spcBef>
                <a:spcPct val="0"/>
              </a:spcBef>
              <a:spcAft>
                <a:spcPct val="0"/>
              </a:spcAft>
              <a:defRPr kumimoji="1" sz="3200" b="1">
                <a:solidFill>
                  <a:srgbClr val="33CCCC"/>
                </a:solidFill>
                <a:latin typeface="Century Gothic" pitchFamily="34" charset="0"/>
              </a:defRPr>
            </a:lvl8pPr>
            <a:lvl9pPr marL="1828800" algn="l" rtl="0" eaLnBrk="1" fontAlgn="base" hangingPunct="1">
              <a:spcBef>
                <a:spcPct val="0"/>
              </a:spcBef>
              <a:spcAft>
                <a:spcPct val="0"/>
              </a:spcAft>
              <a:defRPr kumimoji="1" sz="3200" b="1">
                <a:solidFill>
                  <a:srgbClr val="33CCCC"/>
                </a:solidFill>
                <a:latin typeface="Century Gothic" pitchFamily="34" charset="0"/>
              </a:defRPr>
            </a:lvl9pPr>
          </a:lstStyle>
          <a:p>
            <a:r>
              <a:rPr lang="en-US" sz="1100" dirty="0">
                <a:solidFill>
                  <a:schemeClr val="tx1">
                    <a:lumMod val="85000"/>
                    <a:lumOff val="15000"/>
                  </a:schemeClr>
                </a:solidFill>
                <a:latin typeface="Century Gothic" panose="020B0502020202020204" pitchFamily="34" charset="0"/>
                <a:cs typeface="Lato Regular"/>
              </a:rPr>
              <a:t>Bonding Diagnostics</a:t>
            </a:r>
          </a:p>
          <a:p>
            <a:r>
              <a:rPr lang="en-US" sz="1000" b="0" i="1" dirty="0">
                <a:solidFill>
                  <a:schemeClr val="tx1">
                    <a:lumMod val="85000"/>
                    <a:lumOff val="15000"/>
                  </a:schemeClr>
                </a:solidFill>
                <a:latin typeface="Century Gothic" panose="020B0502020202020204" pitchFamily="34" charset="0"/>
                <a:cs typeface="Lato Regular"/>
              </a:rPr>
              <a:t>What is driving Brand Feelings?</a:t>
            </a:r>
          </a:p>
        </p:txBody>
      </p:sp>
      <p:pic>
        <p:nvPicPr>
          <p:cNvPr id="15" name="Picture 14" descr="A picture containing photo, man, suit, woman&#10;&#10;Description automatically generated">
            <a:hlinkClick r:id="rId6"/>
            <a:extLst>
              <a:ext uri="{FF2B5EF4-FFF2-40B4-BE49-F238E27FC236}">
                <a16:creationId xmlns:a16="http://schemas.microsoft.com/office/drawing/2014/main" id="{1F3F9436-1BBB-DD4D-B29F-408E9A0A14AC}"/>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3989650" y="1190364"/>
            <a:ext cx="2408724" cy="1344571"/>
          </a:xfrm>
          <a:prstGeom prst="rect">
            <a:avLst/>
          </a:prstGeom>
        </p:spPr>
      </p:pic>
    </p:spTree>
    <p:extLst>
      <p:ext uri="{BB962C8B-B14F-4D97-AF65-F5344CB8AC3E}">
        <p14:creationId xmlns:p14="http://schemas.microsoft.com/office/powerpoint/2010/main" val="2862844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161">
            <a:extLst>
              <a:ext uri="{FF2B5EF4-FFF2-40B4-BE49-F238E27FC236}">
                <a16:creationId xmlns:a16="http://schemas.microsoft.com/office/drawing/2014/main" id="{9F535EF8-4094-3845-A8A9-8961B61FFA29}"/>
              </a:ext>
            </a:extLst>
          </p:cNvPr>
          <p:cNvSpPr/>
          <p:nvPr/>
        </p:nvSpPr>
        <p:spPr>
          <a:xfrm>
            <a:off x="387893" y="781507"/>
            <a:ext cx="6110393" cy="272418"/>
          </a:xfrm>
          <a:prstGeom prst="rect">
            <a:avLst/>
          </a:prstGeom>
          <a:solidFill>
            <a:srgbClr val="8AD0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2" name="Group 1"/>
          <p:cNvGrpSpPr/>
          <p:nvPr/>
        </p:nvGrpSpPr>
        <p:grpSpPr>
          <a:xfrm>
            <a:off x="563779" y="3509479"/>
            <a:ext cx="550070" cy="550071"/>
            <a:chOff x="565201" y="2217838"/>
            <a:chExt cx="550070" cy="550071"/>
          </a:xfrm>
        </p:grpSpPr>
        <p:sp>
          <p:nvSpPr>
            <p:cNvPr id="41" name="Oval 40"/>
            <p:cNvSpPr/>
            <p:nvPr/>
          </p:nvSpPr>
          <p:spPr bwMode="auto">
            <a:xfrm>
              <a:off x="565201" y="2217838"/>
              <a:ext cx="550070" cy="550071"/>
            </a:xfrm>
            <a:prstGeom prst="ellipse">
              <a:avLst/>
            </a:prstGeom>
            <a:solidFill>
              <a:srgbClr val="8BCFE3"/>
            </a:solidFill>
            <a:ln w="50800">
              <a:noFill/>
              <a:round/>
              <a:headEnd/>
              <a:tailEnd/>
            </a:ln>
            <a:effectLst/>
          </p:spPr>
          <p:txBody>
            <a:bodyPr lIns="0" tIns="0" rIns="0" bIns="0" rtlCol="0" anchor="t" anchorCtr="0"/>
            <a:lstStyle/>
            <a:p>
              <a:pPr algn="just">
                <a:buClr>
                  <a:srgbClr val="5F5F5F"/>
                </a:buClr>
              </a:pPr>
              <a:endParaRPr lang="en-AU" dirty="0">
                <a:solidFill>
                  <a:srgbClr val="5F5F5F"/>
                </a:solidFill>
                <a:latin typeface="Century Gothic" panose="020B0502020202020204" pitchFamily="34" charset="0"/>
                <a:cs typeface="Arial" pitchFamily="34" charset="0"/>
              </a:endParaRPr>
            </a:p>
          </p:txBody>
        </p:sp>
        <p:pic>
          <p:nvPicPr>
            <p:cNvPr id="5" name="Picture 4" descr="megaphone-atten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55" y="2354508"/>
              <a:ext cx="422211" cy="277134"/>
            </a:xfrm>
            <a:prstGeom prst="rect">
              <a:avLst/>
            </a:prstGeom>
          </p:spPr>
        </p:pic>
      </p:grpSp>
      <p:sp>
        <p:nvSpPr>
          <p:cNvPr id="69" name="Rectangle 3"/>
          <p:cNvSpPr txBox="1">
            <a:spLocks noChangeAspect="1" noChangeArrowheads="1"/>
          </p:cNvSpPr>
          <p:nvPr/>
        </p:nvSpPr>
        <p:spPr bwMode="auto">
          <a:xfrm>
            <a:off x="3974112" y="3495118"/>
            <a:ext cx="2045074" cy="3724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91440" bIns="45720" numCol="1" anchor="t" anchorCtr="0" compatLnSpc="1">
            <a:prstTxWarp prst="textNoShape">
              <a:avLst/>
            </a:prstTxWarp>
          </a:bodyPr>
          <a:lstStyle>
            <a:lvl1pPr algn="ctr" rtl="0" eaLnBrk="1" fontAlgn="base" hangingPunct="1">
              <a:spcBef>
                <a:spcPct val="0"/>
              </a:spcBef>
              <a:spcAft>
                <a:spcPct val="0"/>
              </a:spcAft>
              <a:defRPr kumimoji="1" sz="3200" b="1">
                <a:solidFill>
                  <a:srgbClr val="83C8CF"/>
                </a:solidFill>
                <a:latin typeface="+mj-lt"/>
                <a:ea typeface="+mj-ea"/>
                <a:cs typeface="+mj-cs"/>
              </a:defRPr>
            </a:lvl1pPr>
            <a:lvl2pPr algn="l" rtl="0" eaLnBrk="1" fontAlgn="base" hangingPunct="1">
              <a:spcBef>
                <a:spcPct val="0"/>
              </a:spcBef>
              <a:spcAft>
                <a:spcPct val="0"/>
              </a:spcAft>
              <a:defRPr kumimoji="1" sz="3200" b="1">
                <a:solidFill>
                  <a:srgbClr val="33CCCC"/>
                </a:solidFill>
                <a:latin typeface="Century Gothic" pitchFamily="34" charset="0"/>
              </a:defRPr>
            </a:lvl2pPr>
            <a:lvl3pPr algn="l" rtl="0" eaLnBrk="1" fontAlgn="base" hangingPunct="1">
              <a:spcBef>
                <a:spcPct val="0"/>
              </a:spcBef>
              <a:spcAft>
                <a:spcPct val="0"/>
              </a:spcAft>
              <a:defRPr kumimoji="1" sz="3200" b="1">
                <a:solidFill>
                  <a:srgbClr val="33CCCC"/>
                </a:solidFill>
                <a:latin typeface="Century Gothic" pitchFamily="34" charset="0"/>
              </a:defRPr>
            </a:lvl3pPr>
            <a:lvl4pPr algn="l" rtl="0" eaLnBrk="1" fontAlgn="base" hangingPunct="1">
              <a:spcBef>
                <a:spcPct val="0"/>
              </a:spcBef>
              <a:spcAft>
                <a:spcPct val="0"/>
              </a:spcAft>
              <a:defRPr kumimoji="1" sz="3200" b="1">
                <a:solidFill>
                  <a:srgbClr val="33CCCC"/>
                </a:solidFill>
                <a:latin typeface="Century Gothic" pitchFamily="34" charset="0"/>
              </a:defRPr>
            </a:lvl4pPr>
            <a:lvl5pPr algn="l" rtl="0" eaLnBrk="1" fontAlgn="base" hangingPunct="1">
              <a:spcBef>
                <a:spcPct val="0"/>
              </a:spcBef>
              <a:spcAft>
                <a:spcPct val="0"/>
              </a:spcAft>
              <a:defRPr kumimoji="1" sz="3200" b="1">
                <a:solidFill>
                  <a:srgbClr val="33CCCC"/>
                </a:solidFill>
                <a:latin typeface="Century Gothic" pitchFamily="34" charset="0"/>
              </a:defRPr>
            </a:lvl5pPr>
            <a:lvl6pPr marL="457200" algn="l" rtl="0" eaLnBrk="1" fontAlgn="base" hangingPunct="1">
              <a:spcBef>
                <a:spcPct val="0"/>
              </a:spcBef>
              <a:spcAft>
                <a:spcPct val="0"/>
              </a:spcAft>
              <a:defRPr kumimoji="1" sz="3200" b="1">
                <a:solidFill>
                  <a:srgbClr val="33CCCC"/>
                </a:solidFill>
                <a:latin typeface="Century Gothic" pitchFamily="34" charset="0"/>
              </a:defRPr>
            </a:lvl6pPr>
            <a:lvl7pPr marL="914400" algn="l" rtl="0" eaLnBrk="1" fontAlgn="base" hangingPunct="1">
              <a:spcBef>
                <a:spcPct val="0"/>
              </a:spcBef>
              <a:spcAft>
                <a:spcPct val="0"/>
              </a:spcAft>
              <a:defRPr kumimoji="1" sz="3200" b="1">
                <a:solidFill>
                  <a:srgbClr val="33CCCC"/>
                </a:solidFill>
                <a:latin typeface="Century Gothic" pitchFamily="34" charset="0"/>
              </a:defRPr>
            </a:lvl7pPr>
            <a:lvl8pPr marL="1371600" algn="l" rtl="0" eaLnBrk="1" fontAlgn="base" hangingPunct="1">
              <a:spcBef>
                <a:spcPct val="0"/>
              </a:spcBef>
              <a:spcAft>
                <a:spcPct val="0"/>
              </a:spcAft>
              <a:defRPr kumimoji="1" sz="3200" b="1">
                <a:solidFill>
                  <a:srgbClr val="33CCCC"/>
                </a:solidFill>
                <a:latin typeface="Century Gothic" pitchFamily="34" charset="0"/>
              </a:defRPr>
            </a:lvl8pPr>
            <a:lvl9pPr marL="1828800" algn="l" rtl="0" eaLnBrk="1" fontAlgn="base" hangingPunct="1">
              <a:spcBef>
                <a:spcPct val="0"/>
              </a:spcBef>
              <a:spcAft>
                <a:spcPct val="0"/>
              </a:spcAft>
              <a:defRPr kumimoji="1" sz="3200" b="1">
                <a:solidFill>
                  <a:srgbClr val="33CCCC"/>
                </a:solidFill>
                <a:latin typeface="Century Gothic" pitchFamily="34" charset="0"/>
              </a:defRPr>
            </a:lvl9pPr>
          </a:lstStyle>
          <a:p>
            <a:r>
              <a:rPr lang="en-US" sz="1100" dirty="0">
                <a:solidFill>
                  <a:schemeClr val="tx1">
                    <a:lumMod val="85000"/>
                    <a:lumOff val="15000"/>
                  </a:schemeClr>
                </a:solidFill>
                <a:latin typeface="Century Gothic" panose="020B0502020202020204" pitchFamily="34" charset="0"/>
                <a:cs typeface="Lato Regular"/>
              </a:rPr>
              <a:t>BONDING</a:t>
            </a:r>
          </a:p>
          <a:p>
            <a:r>
              <a:rPr lang="en-US" sz="1000" b="0" i="1" dirty="0">
                <a:solidFill>
                  <a:schemeClr val="tx1">
                    <a:lumMod val="85000"/>
                    <a:lumOff val="15000"/>
                  </a:schemeClr>
                </a:solidFill>
                <a:latin typeface="Century Gothic" panose="020B0502020202020204" pitchFamily="34" charset="0"/>
                <a:cs typeface="Lato Regular"/>
              </a:rPr>
              <a:t>Does it strengthen brand feelings?</a:t>
            </a:r>
          </a:p>
        </p:txBody>
      </p:sp>
      <p:grpSp>
        <p:nvGrpSpPr>
          <p:cNvPr id="7" name="Group 6"/>
          <p:cNvGrpSpPr/>
          <p:nvPr/>
        </p:nvGrpSpPr>
        <p:grpSpPr>
          <a:xfrm>
            <a:off x="1734042" y="4076477"/>
            <a:ext cx="460169" cy="300139"/>
            <a:chOff x="1959424" y="2446694"/>
            <a:chExt cx="460169" cy="300139"/>
          </a:xfrm>
        </p:grpSpPr>
        <p:sp>
          <p:nvSpPr>
            <p:cNvPr id="12" name="Round Diagonal Corner Rectangle 11"/>
            <p:cNvSpPr/>
            <p:nvPr/>
          </p:nvSpPr>
          <p:spPr>
            <a:xfrm>
              <a:off x="1962055" y="2446694"/>
              <a:ext cx="436109" cy="300099"/>
            </a:xfrm>
            <a:prstGeom prst="round2Diag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3" name="TextBox 72"/>
            <p:cNvSpPr txBox="1"/>
            <p:nvPr/>
          </p:nvSpPr>
          <p:spPr>
            <a:xfrm>
              <a:off x="1959424" y="2504459"/>
              <a:ext cx="460169" cy="242374"/>
            </a:xfrm>
            <a:prstGeom prst="rect">
              <a:avLst/>
            </a:prstGeom>
            <a:noFill/>
          </p:spPr>
          <p:txBody>
            <a:bodyPr wrap="square" rtlCol="0">
              <a:spAutoFit/>
            </a:bodyPr>
            <a:lstStyle/>
            <a:p>
              <a:pPr algn="ctr">
                <a:lnSpc>
                  <a:spcPct val="70000"/>
                </a:lnSpc>
                <a:spcBef>
                  <a:spcPts val="600"/>
                </a:spcBef>
              </a:pPr>
              <a:r>
                <a:rPr lang="en-US" sz="1300" b="1" dirty="0">
                  <a:solidFill>
                    <a:schemeClr val="bg1"/>
                  </a:solidFill>
                  <a:latin typeface="Century Gothic" panose="020B0502020202020204" pitchFamily="34" charset="0"/>
                  <a:cs typeface="piron v2 "/>
                </a:rPr>
                <a:t>6.6</a:t>
              </a:r>
              <a:endParaRPr lang="en-AU" sz="1300" b="1" dirty="0">
                <a:solidFill>
                  <a:schemeClr val="bg1"/>
                </a:solidFill>
                <a:latin typeface="Century Gothic" panose="020B0502020202020204" pitchFamily="34" charset="0"/>
                <a:cs typeface="piron v2 "/>
              </a:endParaRPr>
            </a:p>
          </p:txBody>
        </p:sp>
      </p:grpSp>
      <p:grpSp>
        <p:nvGrpSpPr>
          <p:cNvPr id="20" name="Group 19">
            <a:extLst>
              <a:ext uri="{FF2B5EF4-FFF2-40B4-BE49-F238E27FC236}">
                <a16:creationId xmlns:a16="http://schemas.microsoft.com/office/drawing/2014/main" id="{8D77F51D-C93F-C645-95AB-21EE75105BED}"/>
              </a:ext>
            </a:extLst>
          </p:cNvPr>
          <p:cNvGrpSpPr/>
          <p:nvPr/>
        </p:nvGrpSpPr>
        <p:grpSpPr>
          <a:xfrm>
            <a:off x="1236754" y="4076516"/>
            <a:ext cx="450285" cy="300099"/>
            <a:chOff x="1063962" y="2769188"/>
            <a:chExt cx="450285" cy="300099"/>
          </a:xfrm>
        </p:grpSpPr>
        <p:sp>
          <p:nvSpPr>
            <p:cNvPr id="103" name="Round Diagonal Corner Rectangle 102"/>
            <p:cNvSpPr/>
            <p:nvPr/>
          </p:nvSpPr>
          <p:spPr>
            <a:xfrm>
              <a:off x="1078138" y="2769188"/>
              <a:ext cx="436109" cy="300099"/>
            </a:xfrm>
            <a:prstGeom prst="round2Diag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4" name="TextBox 103"/>
            <p:cNvSpPr txBox="1"/>
            <p:nvPr/>
          </p:nvSpPr>
          <p:spPr>
            <a:xfrm>
              <a:off x="1063962" y="2832599"/>
              <a:ext cx="438740" cy="196208"/>
            </a:xfrm>
            <a:prstGeom prst="rect">
              <a:avLst/>
            </a:prstGeom>
            <a:noFill/>
          </p:spPr>
          <p:txBody>
            <a:bodyPr wrap="square" rtlCol="0">
              <a:spAutoFit/>
            </a:bodyPr>
            <a:lstStyle/>
            <a:p>
              <a:pPr algn="ctr">
                <a:lnSpc>
                  <a:spcPct val="70000"/>
                </a:lnSpc>
                <a:spcBef>
                  <a:spcPts val="600"/>
                </a:spcBef>
              </a:pPr>
              <a:r>
                <a:rPr lang="en-AU" sz="900" b="1" dirty="0">
                  <a:solidFill>
                    <a:schemeClr val="bg1">
                      <a:lumMod val="50000"/>
                    </a:schemeClr>
                  </a:solidFill>
                  <a:latin typeface="Century Gothic" panose="020B0502020202020204" pitchFamily="34" charset="0"/>
                  <a:cs typeface="piron v2 "/>
                </a:rPr>
                <a:t>6.0</a:t>
              </a:r>
            </a:p>
          </p:txBody>
        </p:sp>
      </p:grpSp>
      <p:sp>
        <p:nvSpPr>
          <p:cNvPr id="105" name="TextBox 104"/>
          <p:cNvSpPr txBox="1"/>
          <p:nvPr/>
        </p:nvSpPr>
        <p:spPr>
          <a:xfrm>
            <a:off x="1032129" y="4376576"/>
            <a:ext cx="937466" cy="150041"/>
          </a:xfrm>
          <a:prstGeom prst="rect">
            <a:avLst/>
          </a:prstGeom>
          <a:noFill/>
        </p:spPr>
        <p:txBody>
          <a:bodyPr wrap="square" rtlCol="0">
            <a:spAutoFit/>
          </a:bodyPr>
          <a:lstStyle/>
          <a:p>
            <a:pPr algn="ctr">
              <a:lnSpc>
                <a:spcPct val="70000"/>
              </a:lnSpc>
              <a:spcBef>
                <a:spcPts val="600"/>
              </a:spcBef>
            </a:pPr>
            <a:r>
              <a:rPr lang="en-AU" sz="500" b="1" dirty="0">
                <a:solidFill>
                  <a:schemeClr val="bg1">
                    <a:lumMod val="50000"/>
                  </a:schemeClr>
                </a:solidFill>
                <a:latin typeface="Century Gothic" panose="020B0502020202020204" pitchFamily="34" charset="0"/>
                <a:cs typeface="piron v2 "/>
              </a:rPr>
              <a:t>BENCHMARK</a:t>
            </a:r>
          </a:p>
        </p:txBody>
      </p:sp>
      <p:grpSp>
        <p:nvGrpSpPr>
          <p:cNvPr id="11" name="Group 10">
            <a:extLst>
              <a:ext uri="{FF2B5EF4-FFF2-40B4-BE49-F238E27FC236}">
                <a16:creationId xmlns:a16="http://schemas.microsoft.com/office/drawing/2014/main" id="{E55B75FA-995D-1F45-AF4A-E72397C01F3B}"/>
              </a:ext>
            </a:extLst>
          </p:cNvPr>
          <p:cNvGrpSpPr/>
          <p:nvPr/>
        </p:nvGrpSpPr>
        <p:grpSpPr>
          <a:xfrm>
            <a:off x="2226841" y="4068523"/>
            <a:ext cx="460169" cy="300139"/>
            <a:chOff x="2054049" y="2772993"/>
            <a:chExt cx="460169" cy="300139"/>
          </a:xfrm>
        </p:grpSpPr>
        <p:sp>
          <p:nvSpPr>
            <p:cNvPr id="90" name="Round Diagonal Corner Rectangle 11">
              <a:extLst>
                <a:ext uri="{FF2B5EF4-FFF2-40B4-BE49-F238E27FC236}">
                  <a16:creationId xmlns:a16="http://schemas.microsoft.com/office/drawing/2014/main" id="{9A7C6F46-12D8-1C49-9D82-9CAA84167B1B}"/>
                </a:ext>
              </a:extLst>
            </p:cNvPr>
            <p:cNvSpPr/>
            <p:nvPr/>
          </p:nvSpPr>
          <p:spPr>
            <a:xfrm>
              <a:off x="2056680" y="2772993"/>
              <a:ext cx="436109" cy="300099"/>
            </a:xfrm>
            <a:prstGeom prst="round2DiagRect">
              <a:avLst/>
            </a:prstGeom>
            <a:solidFill>
              <a:srgbClr val="8BD0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1" name="TextBox 90">
              <a:extLst>
                <a:ext uri="{FF2B5EF4-FFF2-40B4-BE49-F238E27FC236}">
                  <a16:creationId xmlns:a16="http://schemas.microsoft.com/office/drawing/2014/main" id="{641934FC-3885-0F44-A5C5-A3FF87C6B5F3}"/>
                </a:ext>
              </a:extLst>
            </p:cNvPr>
            <p:cNvSpPr txBox="1"/>
            <p:nvPr/>
          </p:nvSpPr>
          <p:spPr>
            <a:xfrm>
              <a:off x="2054049" y="2830758"/>
              <a:ext cx="460169" cy="242374"/>
            </a:xfrm>
            <a:prstGeom prst="rect">
              <a:avLst/>
            </a:prstGeom>
            <a:noFill/>
          </p:spPr>
          <p:txBody>
            <a:bodyPr wrap="square" rtlCol="0">
              <a:spAutoFit/>
            </a:bodyPr>
            <a:lstStyle/>
            <a:p>
              <a:pPr algn="ctr">
                <a:lnSpc>
                  <a:spcPct val="70000"/>
                </a:lnSpc>
                <a:spcBef>
                  <a:spcPts val="600"/>
                </a:spcBef>
              </a:pPr>
              <a:r>
                <a:rPr lang="en-US" sz="1300" b="1" dirty="0">
                  <a:solidFill>
                    <a:schemeClr val="bg1"/>
                  </a:solidFill>
                  <a:latin typeface="Century Gothic" panose="020B0502020202020204" pitchFamily="34" charset="0"/>
                  <a:cs typeface="piron v2 "/>
                </a:rPr>
                <a:t>6.7</a:t>
              </a:r>
              <a:endParaRPr lang="en-AU" sz="1300" b="1" dirty="0">
                <a:solidFill>
                  <a:schemeClr val="bg1"/>
                </a:solidFill>
                <a:latin typeface="Century Gothic" panose="020B0502020202020204" pitchFamily="34" charset="0"/>
                <a:cs typeface="piron v2 "/>
              </a:endParaRPr>
            </a:p>
          </p:txBody>
        </p:sp>
      </p:grpSp>
      <p:sp>
        <p:nvSpPr>
          <p:cNvPr id="95" name="TextBox 94">
            <a:extLst>
              <a:ext uri="{FF2B5EF4-FFF2-40B4-BE49-F238E27FC236}">
                <a16:creationId xmlns:a16="http://schemas.microsoft.com/office/drawing/2014/main" id="{5784659F-4DD8-074A-9C63-FFE334EB1102}"/>
              </a:ext>
            </a:extLst>
          </p:cNvPr>
          <p:cNvSpPr txBox="1"/>
          <p:nvPr/>
        </p:nvSpPr>
        <p:spPr>
          <a:xfrm>
            <a:off x="1496607" y="4377096"/>
            <a:ext cx="937466" cy="150041"/>
          </a:xfrm>
          <a:prstGeom prst="rect">
            <a:avLst/>
          </a:prstGeom>
          <a:noFill/>
        </p:spPr>
        <p:txBody>
          <a:bodyPr wrap="square" rtlCol="0">
            <a:spAutoFit/>
          </a:bodyPr>
          <a:lstStyle/>
          <a:p>
            <a:pPr algn="ctr">
              <a:lnSpc>
                <a:spcPct val="70000"/>
              </a:lnSpc>
              <a:spcBef>
                <a:spcPts val="600"/>
              </a:spcBef>
            </a:pPr>
            <a:r>
              <a:rPr lang="en-AU" sz="500" b="1" dirty="0">
                <a:solidFill>
                  <a:schemeClr val="bg1">
                    <a:lumMod val="50000"/>
                  </a:schemeClr>
                </a:solidFill>
                <a:latin typeface="Century Gothic" panose="020B0502020202020204" pitchFamily="34" charset="0"/>
                <a:cs typeface="piron v2 "/>
              </a:rPr>
              <a:t>Feb 2020</a:t>
            </a:r>
          </a:p>
        </p:txBody>
      </p:sp>
      <p:sp>
        <p:nvSpPr>
          <p:cNvPr id="96" name="TextBox 95">
            <a:extLst>
              <a:ext uri="{FF2B5EF4-FFF2-40B4-BE49-F238E27FC236}">
                <a16:creationId xmlns:a16="http://schemas.microsoft.com/office/drawing/2014/main" id="{5A786A91-17D7-4C49-984C-46FDC5347899}"/>
              </a:ext>
            </a:extLst>
          </p:cNvPr>
          <p:cNvSpPr txBox="1"/>
          <p:nvPr/>
        </p:nvSpPr>
        <p:spPr>
          <a:xfrm>
            <a:off x="1979304" y="4375983"/>
            <a:ext cx="937466" cy="150041"/>
          </a:xfrm>
          <a:prstGeom prst="rect">
            <a:avLst/>
          </a:prstGeom>
          <a:noFill/>
        </p:spPr>
        <p:txBody>
          <a:bodyPr wrap="square" rtlCol="0">
            <a:spAutoFit/>
          </a:bodyPr>
          <a:lstStyle/>
          <a:p>
            <a:pPr algn="ctr">
              <a:lnSpc>
                <a:spcPct val="70000"/>
              </a:lnSpc>
              <a:spcBef>
                <a:spcPts val="600"/>
              </a:spcBef>
            </a:pPr>
            <a:r>
              <a:rPr lang="en-AU" sz="500" b="1" dirty="0">
                <a:solidFill>
                  <a:schemeClr val="bg1">
                    <a:lumMod val="50000"/>
                  </a:schemeClr>
                </a:solidFill>
                <a:latin typeface="Century Gothic" panose="020B0502020202020204" pitchFamily="34" charset="0"/>
                <a:cs typeface="piron v2 "/>
              </a:rPr>
              <a:t>April 2020</a:t>
            </a:r>
          </a:p>
        </p:txBody>
      </p:sp>
      <p:grpSp>
        <p:nvGrpSpPr>
          <p:cNvPr id="98" name="Group 97">
            <a:extLst>
              <a:ext uri="{FF2B5EF4-FFF2-40B4-BE49-F238E27FC236}">
                <a16:creationId xmlns:a16="http://schemas.microsoft.com/office/drawing/2014/main" id="{F55889C0-4E25-5F48-83FE-926A3869902E}"/>
              </a:ext>
            </a:extLst>
          </p:cNvPr>
          <p:cNvGrpSpPr/>
          <p:nvPr/>
        </p:nvGrpSpPr>
        <p:grpSpPr>
          <a:xfrm>
            <a:off x="4702411" y="4057790"/>
            <a:ext cx="460169" cy="300139"/>
            <a:chOff x="1959424" y="2446694"/>
            <a:chExt cx="460169" cy="300139"/>
          </a:xfrm>
        </p:grpSpPr>
        <p:sp>
          <p:nvSpPr>
            <p:cNvPr id="101" name="Round Diagonal Corner Rectangle 11">
              <a:extLst>
                <a:ext uri="{FF2B5EF4-FFF2-40B4-BE49-F238E27FC236}">
                  <a16:creationId xmlns:a16="http://schemas.microsoft.com/office/drawing/2014/main" id="{8F7AC742-A0CC-AE49-8572-11C6994F9A45}"/>
                </a:ext>
              </a:extLst>
            </p:cNvPr>
            <p:cNvSpPr/>
            <p:nvPr/>
          </p:nvSpPr>
          <p:spPr>
            <a:xfrm>
              <a:off x="1962055" y="2446694"/>
              <a:ext cx="436109" cy="300099"/>
            </a:xfrm>
            <a:prstGeom prst="round2Diag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2" name="TextBox 101">
              <a:extLst>
                <a:ext uri="{FF2B5EF4-FFF2-40B4-BE49-F238E27FC236}">
                  <a16:creationId xmlns:a16="http://schemas.microsoft.com/office/drawing/2014/main" id="{E5BDB4D0-281A-F74B-BCD9-FE9D128C4B3F}"/>
                </a:ext>
              </a:extLst>
            </p:cNvPr>
            <p:cNvSpPr txBox="1"/>
            <p:nvPr/>
          </p:nvSpPr>
          <p:spPr>
            <a:xfrm>
              <a:off x="1959424" y="2504459"/>
              <a:ext cx="460169" cy="242374"/>
            </a:xfrm>
            <a:prstGeom prst="rect">
              <a:avLst/>
            </a:prstGeom>
            <a:noFill/>
          </p:spPr>
          <p:txBody>
            <a:bodyPr wrap="square" rtlCol="0">
              <a:spAutoFit/>
            </a:bodyPr>
            <a:lstStyle/>
            <a:p>
              <a:pPr algn="ctr">
                <a:lnSpc>
                  <a:spcPct val="70000"/>
                </a:lnSpc>
                <a:spcBef>
                  <a:spcPts val="600"/>
                </a:spcBef>
              </a:pPr>
              <a:r>
                <a:rPr lang="en-US" sz="1300" b="1" dirty="0">
                  <a:solidFill>
                    <a:schemeClr val="bg1"/>
                  </a:solidFill>
                  <a:latin typeface="Century Gothic" panose="020B0502020202020204" pitchFamily="34" charset="0"/>
                  <a:cs typeface="piron v2 "/>
                </a:rPr>
                <a:t>6.6</a:t>
              </a:r>
              <a:endParaRPr lang="en-AU" sz="1300" b="1" dirty="0">
                <a:solidFill>
                  <a:schemeClr val="bg1"/>
                </a:solidFill>
                <a:latin typeface="Century Gothic" panose="020B0502020202020204" pitchFamily="34" charset="0"/>
                <a:cs typeface="piron v2 "/>
              </a:endParaRPr>
            </a:p>
          </p:txBody>
        </p:sp>
      </p:grpSp>
      <p:grpSp>
        <p:nvGrpSpPr>
          <p:cNvPr id="109" name="Group 108">
            <a:extLst>
              <a:ext uri="{FF2B5EF4-FFF2-40B4-BE49-F238E27FC236}">
                <a16:creationId xmlns:a16="http://schemas.microsoft.com/office/drawing/2014/main" id="{351ACA78-D3D1-BA41-BB86-BDC433844245}"/>
              </a:ext>
            </a:extLst>
          </p:cNvPr>
          <p:cNvGrpSpPr/>
          <p:nvPr/>
        </p:nvGrpSpPr>
        <p:grpSpPr>
          <a:xfrm>
            <a:off x="4205123" y="4057829"/>
            <a:ext cx="450285" cy="300099"/>
            <a:chOff x="1063962" y="2769188"/>
            <a:chExt cx="450285" cy="300099"/>
          </a:xfrm>
        </p:grpSpPr>
        <p:sp>
          <p:nvSpPr>
            <p:cNvPr id="110" name="Round Diagonal Corner Rectangle 102">
              <a:extLst>
                <a:ext uri="{FF2B5EF4-FFF2-40B4-BE49-F238E27FC236}">
                  <a16:creationId xmlns:a16="http://schemas.microsoft.com/office/drawing/2014/main" id="{14D53154-1B2D-F94C-A593-A61A90E289BC}"/>
                </a:ext>
              </a:extLst>
            </p:cNvPr>
            <p:cNvSpPr/>
            <p:nvPr/>
          </p:nvSpPr>
          <p:spPr>
            <a:xfrm>
              <a:off x="1078138" y="2769188"/>
              <a:ext cx="436109" cy="300099"/>
            </a:xfrm>
            <a:prstGeom prst="round2Diag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1" name="TextBox 110">
              <a:extLst>
                <a:ext uri="{FF2B5EF4-FFF2-40B4-BE49-F238E27FC236}">
                  <a16:creationId xmlns:a16="http://schemas.microsoft.com/office/drawing/2014/main" id="{CBA3B21E-3E17-4945-86A4-DB95B5F6B25B}"/>
                </a:ext>
              </a:extLst>
            </p:cNvPr>
            <p:cNvSpPr txBox="1"/>
            <p:nvPr/>
          </p:nvSpPr>
          <p:spPr>
            <a:xfrm>
              <a:off x="1063962" y="2832599"/>
              <a:ext cx="438740" cy="196208"/>
            </a:xfrm>
            <a:prstGeom prst="rect">
              <a:avLst/>
            </a:prstGeom>
            <a:noFill/>
          </p:spPr>
          <p:txBody>
            <a:bodyPr wrap="square" rtlCol="0">
              <a:spAutoFit/>
            </a:bodyPr>
            <a:lstStyle/>
            <a:p>
              <a:pPr algn="ctr">
                <a:lnSpc>
                  <a:spcPct val="70000"/>
                </a:lnSpc>
                <a:spcBef>
                  <a:spcPts val="600"/>
                </a:spcBef>
              </a:pPr>
              <a:r>
                <a:rPr lang="en-AU" sz="900" b="1" dirty="0">
                  <a:solidFill>
                    <a:schemeClr val="bg1">
                      <a:lumMod val="50000"/>
                    </a:schemeClr>
                  </a:solidFill>
                  <a:latin typeface="Century Gothic" panose="020B0502020202020204" pitchFamily="34" charset="0"/>
                  <a:cs typeface="piron v2 "/>
                </a:rPr>
                <a:t>6.0</a:t>
              </a:r>
            </a:p>
          </p:txBody>
        </p:sp>
      </p:grpSp>
      <p:sp>
        <p:nvSpPr>
          <p:cNvPr id="112" name="TextBox 111">
            <a:extLst>
              <a:ext uri="{FF2B5EF4-FFF2-40B4-BE49-F238E27FC236}">
                <a16:creationId xmlns:a16="http://schemas.microsoft.com/office/drawing/2014/main" id="{C81D7E4E-845B-AC49-BE93-228349C7E531}"/>
              </a:ext>
            </a:extLst>
          </p:cNvPr>
          <p:cNvSpPr txBox="1"/>
          <p:nvPr/>
        </p:nvSpPr>
        <p:spPr>
          <a:xfrm>
            <a:off x="3974112" y="4373218"/>
            <a:ext cx="937466" cy="150041"/>
          </a:xfrm>
          <a:prstGeom prst="rect">
            <a:avLst/>
          </a:prstGeom>
          <a:noFill/>
        </p:spPr>
        <p:txBody>
          <a:bodyPr wrap="square" rtlCol="0">
            <a:spAutoFit/>
          </a:bodyPr>
          <a:lstStyle/>
          <a:p>
            <a:pPr algn="ctr">
              <a:lnSpc>
                <a:spcPct val="70000"/>
              </a:lnSpc>
              <a:spcBef>
                <a:spcPts val="600"/>
              </a:spcBef>
            </a:pPr>
            <a:r>
              <a:rPr lang="en-AU" sz="500" b="1" dirty="0">
                <a:solidFill>
                  <a:schemeClr val="bg1">
                    <a:lumMod val="50000"/>
                  </a:schemeClr>
                </a:solidFill>
                <a:latin typeface="Century Gothic" panose="020B0502020202020204" pitchFamily="34" charset="0"/>
                <a:cs typeface="piron v2 "/>
              </a:rPr>
              <a:t>BENCHMARK</a:t>
            </a:r>
          </a:p>
        </p:txBody>
      </p:sp>
      <p:grpSp>
        <p:nvGrpSpPr>
          <p:cNvPr id="113" name="Group 112">
            <a:extLst>
              <a:ext uri="{FF2B5EF4-FFF2-40B4-BE49-F238E27FC236}">
                <a16:creationId xmlns:a16="http://schemas.microsoft.com/office/drawing/2014/main" id="{9963DFFE-BDB4-974D-BE3A-74F7ABEE9C77}"/>
              </a:ext>
            </a:extLst>
          </p:cNvPr>
          <p:cNvGrpSpPr/>
          <p:nvPr/>
        </p:nvGrpSpPr>
        <p:grpSpPr>
          <a:xfrm>
            <a:off x="5195210" y="4049836"/>
            <a:ext cx="460169" cy="300139"/>
            <a:chOff x="2054049" y="2772993"/>
            <a:chExt cx="460169" cy="300139"/>
          </a:xfrm>
        </p:grpSpPr>
        <p:sp>
          <p:nvSpPr>
            <p:cNvPr id="126" name="Round Diagonal Corner Rectangle 11">
              <a:extLst>
                <a:ext uri="{FF2B5EF4-FFF2-40B4-BE49-F238E27FC236}">
                  <a16:creationId xmlns:a16="http://schemas.microsoft.com/office/drawing/2014/main" id="{82B21FF8-2210-2949-BFCA-DFE9A4297D8C}"/>
                </a:ext>
              </a:extLst>
            </p:cNvPr>
            <p:cNvSpPr/>
            <p:nvPr/>
          </p:nvSpPr>
          <p:spPr>
            <a:xfrm>
              <a:off x="2056680" y="2772993"/>
              <a:ext cx="436109" cy="300099"/>
            </a:xfrm>
            <a:prstGeom prst="round2DiagRect">
              <a:avLst/>
            </a:prstGeom>
            <a:solidFill>
              <a:srgbClr val="8BD0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7" name="TextBox 126">
              <a:extLst>
                <a:ext uri="{FF2B5EF4-FFF2-40B4-BE49-F238E27FC236}">
                  <a16:creationId xmlns:a16="http://schemas.microsoft.com/office/drawing/2014/main" id="{57D276EE-2502-9E42-BC4D-62BA47F074A4}"/>
                </a:ext>
              </a:extLst>
            </p:cNvPr>
            <p:cNvSpPr txBox="1"/>
            <p:nvPr/>
          </p:nvSpPr>
          <p:spPr>
            <a:xfrm>
              <a:off x="2054049" y="2830758"/>
              <a:ext cx="460169" cy="242374"/>
            </a:xfrm>
            <a:prstGeom prst="rect">
              <a:avLst/>
            </a:prstGeom>
            <a:noFill/>
          </p:spPr>
          <p:txBody>
            <a:bodyPr wrap="square" rtlCol="0">
              <a:spAutoFit/>
            </a:bodyPr>
            <a:lstStyle/>
            <a:p>
              <a:pPr algn="ctr">
                <a:lnSpc>
                  <a:spcPct val="70000"/>
                </a:lnSpc>
                <a:spcBef>
                  <a:spcPts val="600"/>
                </a:spcBef>
              </a:pPr>
              <a:r>
                <a:rPr lang="en-US" sz="1300" b="1" dirty="0">
                  <a:solidFill>
                    <a:schemeClr val="bg1"/>
                  </a:solidFill>
                  <a:latin typeface="Century Gothic" panose="020B0502020202020204" pitchFamily="34" charset="0"/>
                  <a:cs typeface="piron v2 "/>
                </a:rPr>
                <a:t>7.1</a:t>
              </a:r>
              <a:endParaRPr lang="en-AU" sz="1300" b="1" dirty="0">
                <a:solidFill>
                  <a:schemeClr val="bg1"/>
                </a:solidFill>
                <a:latin typeface="Century Gothic" panose="020B0502020202020204" pitchFamily="34" charset="0"/>
                <a:cs typeface="piron v2 "/>
              </a:endParaRPr>
            </a:p>
          </p:txBody>
        </p:sp>
      </p:grpSp>
      <p:sp>
        <p:nvSpPr>
          <p:cNvPr id="129" name="TextBox 128">
            <a:extLst>
              <a:ext uri="{FF2B5EF4-FFF2-40B4-BE49-F238E27FC236}">
                <a16:creationId xmlns:a16="http://schemas.microsoft.com/office/drawing/2014/main" id="{B3D72184-5132-B645-A6C1-BE63B51CF5CF}"/>
              </a:ext>
            </a:extLst>
          </p:cNvPr>
          <p:cNvSpPr txBox="1"/>
          <p:nvPr/>
        </p:nvSpPr>
        <p:spPr>
          <a:xfrm>
            <a:off x="4449300" y="4374131"/>
            <a:ext cx="937466" cy="150041"/>
          </a:xfrm>
          <a:prstGeom prst="rect">
            <a:avLst/>
          </a:prstGeom>
          <a:noFill/>
        </p:spPr>
        <p:txBody>
          <a:bodyPr wrap="square" rtlCol="0">
            <a:spAutoFit/>
          </a:bodyPr>
          <a:lstStyle/>
          <a:p>
            <a:pPr algn="ctr">
              <a:lnSpc>
                <a:spcPct val="70000"/>
              </a:lnSpc>
              <a:spcBef>
                <a:spcPts val="600"/>
              </a:spcBef>
            </a:pPr>
            <a:r>
              <a:rPr lang="en-AU" sz="500" b="1" dirty="0">
                <a:solidFill>
                  <a:schemeClr val="bg1">
                    <a:lumMod val="50000"/>
                  </a:schemeClr>
                </a:solidFill>
                <a:latin typeface="Century Gothic" panose="020B0502020202020204" pitchFamily="34" charset="0"/>
                <a:cs typeface="piron v2 "/>
              </a:rPr>
              <a:t>Feb 2020</a:t>
            </a:r>
          </a:p>
        </p:txBody>
      </p:sp>
      <p:sp>
        <p:nvSpPr>
          <p:cNvPr id="132" name="TextBox 131">
            <a:extLst>
              <a:ext uri="{FF2B5EF4-FFF2-40B4-BE49-F238E27FC236}">
                <a16:creationId xmlns:a16="http://schemas.microsoft.com/office/drawing/2014/main" id="{ED5DA9BB-24CF-6640-8406-89CD2ADB0974}"/>
              </a:ext>
            </a:extLst>
          </p:cNvPr>
          <p:cNvSpPr txBox="1"/>
          <p:nvPr/>
        </p:nvSpPr>
        <p:spPr>
          <a:xfrm>
            <a:off x="4931997" y="4373018"/>
            <a:ext cx="937466" cy="150041"/>
          </a:xfrm>
          <a:prstGeom prst="rect">
            <a:avLst/>
          </a:prstGeom>
          <a:noFill/>
        </p:spPr>
        <p:txBody>
          <a:bodyPr wrap="square" rtlCol="0">
            <a:spAutoFit/>
          </a:bodyPr>
          <a:lstStyle/>
          <a:p>
            <a:pPr algn="ctr">
              <a:lnSpc>
                <a:spcPct val="70000"/>
              </a:lnSpc>
              <a:spcBef>
                <a:spcPts val="600"/>
              </a:spcBef>
            </a:pPr>
            <a:r>
              <a:rPr lang="en-AU" sz="500" b="1" dirty="0">
                <a:solidFill>
                  <a:schemeClr val="bg1">
                    <a:lumMod val="50000"/>
                  </a:schemeClr>
                </a:solidFill>
                <a:latin typeface="Century Gothic" panose="020B0502020202020204" pitchFamily="34" charset="0"/>
                <a:cs typeface="piron v2 "/>
              </a:rPr>
              <a:t>April 2020</a:t>
            </a:r>
          </a:p>
        </p:txBody>
      </p:sp>
      <p:grpSp>
        <p:nvGrpSpPr>
          <p:cNvPr id="123" name="Group 122">
            <a:extLst>
              <a:ext uri="{FF2B5EF4-FFF2-40B4-BE49-F238E27FC236}">
                <a16:creationId xmlns:a16="http://schemas.microsoft.com/office/drawing/2014/main" id="{883A27C6-284D-0447-8ED9-5B365EA8D22A}"/>
              </a:ext>
            </a:extLst>
          </p:cNvPr>
          <p:cNvGrpSpPr/>
          <p:nvPr/>
        </p:nvGrpSpPr>
        <p:grpSpPr>
          <a:xfrm>
            <a:off x="3718955" y="6151040"/>
            <a:ext cx="2703336" cy="2611607"/>
            <a:chOff x="3538414" y="4841396"/>
            <a:chExt cx="2341369" cy="2261922"/>
          </a:xfrm>
        </p:grpSpPr>
        <p:cxnSp>
          <p:nvCxnSpPr>
            <p:cNvPr id="125" name="Straight Connector 124">
              <a:extLst>
                <a:ext uri="{FF2B5EF4-FFF2-40B4-BE49-F238E27FC236}">
                  <a16:creationId xmlns:a16="http://schemas.microsoft.com/office/drawing/2014/main" id="{CD727EF0-B47F-D74B-BE19-04BCBF7FA2B6}"/>
                </a:ext>
              </a:extLst>
            </p:cNvPr>
            <p:cNvCxnSpPr>
              <a:cxnSpLocks/>
            </p:cNvCxnSpPr>
            <p:nvPr/>
          </p:nvCxnSpPr>
          <p:spPr>
            <a:xfrm flipH="1">
              <a:off x="3871197" y="5626161"/>
              <a:ext cx="2008586" cy="4415"/>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graphicFrame>
          <p:nvGraphicFramePr>
            <p:cNvPr id="128" name="Chart 127">
              <a:extLst>
                <a:ext uri="{FF2B5EF4-FFF2-40B4-BE49-F238E27FC236}">
                  <a16:creationId xmlns:a16="http://schemas.microsoft.com/office/drawing/2014/main" id="{C7667ABA-71B8-6442-9590-E40FD3F0F7B9}"/>
                </a:ext>
              </a:extLst>
            </p:cNvPr>
            <p:cNvGraphicFramePr/>
            <p:nvPr>
              <p:extLst>
                <p:ext uri="{D42A27DB-BD31-4B8C-83A1-F6EECF244321}">
                  <p14:modId xmlns:p14="http://schemas.microsoft.com/office/powerpoint/2010/main" val="3623042262"/>
                </p:ext>
              </p:extLst>
            </p:nvPr>
          </p:nvGraphicFramePr>
          <p:xfrm>
            <a:off x="3538414" y="4841396"/>
            <a:ext cx="2341369" cy="2261922"/>
          </p:xfrm>
          <a:graphic>
            <a:graphicData uri="http://schemas.openxmlformats.org/drawingml/2006/chart">
              <c:chart xmlns:c="http://schemas.openxmlformats.org/drawingml/2006/chart" xmlns:r="http://schemas.openxmlformats.org/officeDocument/2006/relationships" r:id="rId3"/>
            </a:graphicData>
          </a:graphic>
        </p:graphicFrame>
      </p:grpSp>
      <p:sp>
        <p:nvSpPr>
          <p:cNvPr id="137" name="Rectangle 3">
            <a:extLst>
              <a:ext uri="{FF2B5EF4-FFF2-40B4-BE49-F238E27FC236}">
                <a16:creationId xmlns:a16="http://schemas.microsoft.com/office/drawing/2014/main" id="{2CB794F0-EB32-F843-9268-C97F0C7F6A06}"/>
              </a:ext>
            </a:extLst>
          </p:cNvPr>
          <p:cNvSpPr txBox="1">
            <a:spLocks noChangeAspect="1" noChangeArrowheads="1"/>
          </p:cNvSpPr>
          <p:nvPr/>
        </p:nvSpPr>
        <p:spPr bwMode="auto">
          <a:xfrm>
            <a:off x="3096873" y="6959033"/>
            <a:ext cx="814197" cy="2334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91440" bIns="45720" numCol="1" anchor="ctr" anchorCtr="0" compatLnSpc="1">
            <a:prstTxWarp prst="textNoShape">
              <a:avLst/>
            </a:prstTxWarp>
          </a:bodyPr>
          <a:lstStyle>
            <a:lvl1pPr algn="ctr" rtl="0" eaLnBrk="1" fontAlgn="base" hangingPunct="1">
              <a:spcBef>
                <a:spcPct val="0"/>
              </a:spcBef>
              <a:spcAft>
                <a:spcPct val="0"/>
              </a:spcAft>
              <a:defRPr kumimoji="1" sz="3200" b="1">
                <a:solidFill>
                  <a:srgbClr val="83C8CF"/>
                </a:solidFill>
                <a:latin typeface="+mj-lt"/>
                <a:ea typeface="+mj-ea"/>
                <a:cs typeface="+mj-cs"/>
              </a:defRPr>
            </a:lvl1pPr>
            <a:lvl2pPr algn="l" rtl="0" eaLnBrk="1" fontAlgn="base" hangingPunct="1">
              <a:spcBef>
                <a:spcPct val="0"/>
              </a:spcBef>
              <a:spcAft>
                <a:spcPct val="0"/>
              </a:spcAft>
              <a:defRPr kumimoji="1" sz="3200" b="1">
                <a:solidFill>
                  <a:srgbClr val="33CCCC"/>
                </a:solidFill>
                <a:latin typeface="Century Gothic" pitchFamily="34" charset="0"/>
              </a:defRPr>
            </a:lvl2pPr>
            <a:lvl3pPr algn="l" rtl="0" eaLnBrk="1" fontAlgn="base" hangingPunct="1">
              <a:spcBef>
                <a:spcPct val="0"/>
              </a:spcBef>
              <a:spcAft>
                <a:spcPct val="0"/>
              </a:spcAft>
              <a:defRPr kumimoji="1" sz="3200" b="1">
                <a:solidFill>
                  <a:srgbClr val="33CCCC"/>
                </a:solidFill>
                <a:latin typeface="Century Gothic" pitchFamily="34" charset="0"/>
              </a:defRPr>
            </a:lvl3pPr>
            <a:lvl4pPr algn="l" rtl="0" eaLnBrk="1" fontAlgn="base" hangingPunct="1">
              <a:spcBef>
                <a:spcPct val="0"/>
              </a:spcBef>
              <a:spcAft>
                <a:spcPct val="0"/>
              </a:spcAft>
              <a:defRPr kumimoji="1" sz="3200" b="1">
                <a:solidFill>
                  <a:srgbClr val="33CCCC"/>
                </a:solidFill>
                <a:latin typeface="Century Gothic" pitchFamily="34" charset="0"/>
              </a:defRPr>
            </a:lvl4pPr>
            <a:lvl5pPr algn="l" rtl="0" eaLnBrk="1" fontAlgn="base" hangingPunct="1">
              <a:spcBef>
                <a:spcPct val="0"/>
              </a:spcBef>
              <a:spcAft>
                <a:spcPct val="0"/>
              </a:spcAft>
              <a:defRPr kumimoji="1" sz="3200" b="1">
                <a:solidFill>
                  <a:srgbClr val="33CCCC"/>
                </a:solidFill>
                <a:latin typeface="Century Gothic" pitchFamily="34" charset="0"/>
              </a:defRPr>
            </a:lvl5pPr>
            <a:lvl6pPr marL="457200" algn="l" rtl="0" eaLnBrk="1" fontAlgn="base" hangingPunct="1">
              <a:spcBef>
                <a:spcPct val="0"/>
              </a:spcBef>
              <a:spcAft>
                <a:spcPct val="0"/>
              </a:spcAft>
              <a:defRPr kumimoji="1" sz="3200" b="1">
                <a:solidFill>
                  <a:srgbClr val="33CCCC"/>
                </a:solidFill>
                <a:latin typeface="Century Gothic" pitchFamily="34" charset="0"/>
              </a:defRPr>
            </a:lvl6pPr>
            <a:lvl7pPr marL="914400" algn="l" rtl="0" eaLnBrk="1" fontAlgn="base" hangingPunct="1">
              <a:spcBef>
                <a:spcPct val="0"/>
              </a:spcBef>
              <a:spcAft>
                <a:spcPct val="0"/>
              </a:spcAft>
              <a:defRPr kumimoji="1" sz="3200" b="1">
                <a:solidFill>
                  <a:srgbClr val="33CCCC"/>
                </a:solidFill>
                <a:latin typeface="Century Gothic" pitchFamily="34" charset="0"/>
              </a:defRPr>
            </a:lvl7pPr>
            <a:lvl8pPr marL="1371600" algn="l" rtl="0" eaLnBrk="1" fontAlgn="base" hangingPunct="1">
              <a:spcBef>
                <a:spcPct val="0"/>
              </a:spcBef>
              <a:spcAft>
                <a:spcPct val="0"/>
              </a:spcAft>
              <a:defRPr kumimoji="1" sz="3200" b="1">
                <a:solidFill>
                  <a:srgbClr val="33CCCC"/>
                </a:solidFill>
                <a:latin typeface="Century Gothic" pitchFamily="34" charset="0"/>
              </a:defRPr>
            </a:lvl8pPr>
            <a:lvl9pPr marL="1828800" algn="l" rtl="0" eaLnBrk="1" fontAlgn="base" hangingPunct="1">
              <a:spcBef>
                <a:spcPct val="0"/>
              </a:spcBef>
              <a:spcAft>
                <a:spcPct val="0"/>
              </a:spcAft>
              <a:defRPr kumimoji="1" sz="3200" b="1">
                <a:solidFill>
                  <a:srgbClr val="33CCCC"/>
                </a:solidFill>
                <a:latin typeface="Century Gothic" pitchFamily="34" charset="0"/>
              </a:defRPr>
            </a:lvl9pPr>
          </a:lstStyle>
          <a:p>
            <a:pPr algn="l"/>
            <a:r>
              <a:rPr lang="en-US" sz="600" dirty="0">
                <a:solidFill>
                  <a:schemeClr val="bg1">
                    <a:lumMod val="65000"/>
                  </a:schemeClr>
                </a:solidFill>
                <a:latin typeface="Century Gothic" panose="020B0502020202020204" pitchFamily="34" charset="0"/>
                <a:cs typeface="Lato Regular"/>
              </a:rPr>
              <a:t>AD EFFECTIVENESS BENCHMARK = 6.0</a:t>
            </a:r>
            <a:endParaRPr lang="en-US" sz="600" b="0" i="1" dirty="0">
              <a:solidFill>
                <a:schemeClr val="bg1">
                  <a:lumMod val="65000"/>
                </a:schemeClr>
              </a:solidFill>
              <a:latin typeface="Century Gothic" panose="020B0502020202020204" pitchFamily="34" charset="0"/>
              <a:cs typeface="Lato Regular"/>
            </a:endParaRPr>
          </a:p>
        </p:txBody>
      </p:sp>
      <p:grpSp>
        <p:nvGrpSpPr>
          <p:cNvPr id="139" name="Group 138">
            <a:extLst>
              <a:ext uri="{FF2B5EF4-FFF2-40B4-BE49-F238E27FC236}">
                <a16:creationId xmlns:a16="http://schemas.microsoft.com/office/drawing/2014/main" id="{F9D2AD8B-4250-3A42-A26D-4D44BF053673}"/>
              </a:ext>
            </a:extLst>
          </p:cNvPr>
          <p:cNvGrpSpPr/>
          <p:nvPr/>
        </p:nvGrpSpPr>
        <p:grpSpPr>
          <a:xfrm>
            <a:off x="190412" y="6115267"/>
            <a:ext cx="2844638" cy="2661223"/>
            <a:chOff x="192444" y="4841396"/>
            <a:chExt cx="2463751" cy="2304895"/>
          </a:xfrm>
        </p:grpSpPr>
        <p:cxnSp>
          <p:nvCxnSpPr>
            <p:cNvPr id="146" name="Straight Connector 145">
              <a:extLst>
                <a:ext uri="{FF2B5EF4-FFF2-40B4-BE49-F238E27FC236}">
                  <a16:creationId xmlns:a16="http://schemas.microsoft.com/office/drawing/2014/main" id="{C4D4201C-7F26-874B-921A-761BF89B2ECD}"/>
                </a:ext>
              </a:extLst>
            </p:cNvPr>
            <p:cNvCxnSpPr>
              <a:cxnSpLocks/>
            </p:cNvCxnSpPr>
            <p:nvPr/>
          </p:nvCxnSpPr>
          <p:spPr>
            <a:xfrm flipH="1">
              <a:off x="649857" y="5646433"/>
              <a:ext cx="2002926" cy="0"/>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graphicFrame>
          <p:nvGraphicFramePr>
            <p:cNvPr id="150" name="Chart 149">
              <a:extLst>
                <a:ext uri="{FF2B5EF4-FFF2-40B4-BE49-F238E27FC236}">
                  <a16:creationId xmlns:a16="http://schemas.microsoft.com/office/drawing/2014/main" id="{3A771823-6AC3-EC46-978E-6F940B9708EF}"/>
                </a:ext>
              </a:extLst>
            </p:cNvPr>
            <p:cNvGraphicFramePr/>
            <p:nvPr>
              <p:extLst>
                <p:ext uri="{D42A27DB-BD31-4B8C-83A1-F6EECF244321}">
                  <p14:modId xmlns:p14="http://schemas.microsoft.com/office/powerpoint/2010/main" val="1715310454"/>
                </p:ext>
              </p:extLst>
            </p:nvPr>
          </p:nvGraphicFramePr>
          <p:xfrm>
            <a:off x="192444" y="4841396"/>
            <a:ext cx="2463751" cy="2304895"/>
          </p:xfrm>
          <a:graphic>
            <a:graphicData uri="http://schemas.openxmlformats.org/drawingml/2006/chart">
              <c:chart xmlns:c="http://schemas.openxmlformats.org/drawingml/2006/chart" xmlns:r="http://schemas.openxmlformats.org/officeDocument/2006/relationships" r:id="rId4"/>
            </a:graphicData>
          </a:graphic>
        </p:graphicFrame>
      </p:grpSp>
      <p:sp>
        <p:nvSpPr>
          <p:cNvPr id="160" name="Rectangle 3">
            <a:extLst>
              <a:ext uri="{FF2B5EF4-FFF2-40B4-BE49-F238E27FC236}">
                <a16:creationId xmlns:a16="http://schemas.microsoft.com/office/drawing/2014/main" id="{9E630ADA-F19E-964C-8EA9-88E7462308C0}"/>
              </a:ext>
            </a:extLst>
          </p:cNvPr>
          <p:cNvSpPr txBox="1">
            <a:spLocks noChangeAspect="1" noChangeArrowheads="1"/>
          </p:cNvSpPr>
          <p:nvPr/>
        </p:nvSpPr>
        <p:spPr bwMode="auto">
          <a:xfrm>
            <a:off x="1255502" y="3488008"/>
            <a:ext cx="1544615" cy="3724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91440" bIns="45720" numCol="1" anchor="t" anchorCtr="0" compatLnSpc="1">
            <a:prstTxWarp prst="textNoShape">
              <a:avLst/>
            </a:prstTxWarp>
          </a:bodyPr>
          <a:lstStyle>
            <a:lvl1pPr algn="ctr" rtl="0" eaLnBrk="1" fontAlgn="base" hangingPunct="1">
              <a:spcBef>
                <a:spcPct val="0"/>
              </a:spcBef>
              <a:spcAft>
                <a:spcPct val="0"/>
              </a:spcAft>
              <a:defRPr kumimoji="1" sz="3200" b="1">
                <a:solidFill>
                  <a:srgbClr val="83C8CF"/>
                </a:solidFill>
                <a:latin typeface="+mj-lt"/>
                <a:ea typeface="+mj-ea"/>
                <a:cs typeface="+mj-cs"/>
              </a:defRPr>
            </a:lvl1pPr>
            <a:lvl2pPr algn="l" rtl="0" eaLnBrk="1" fontAlgn="base" hangingPunct="1">
              <a:spcBef>
                <a:spcPct val="0"/>
              </a:spcBef>
              <a:spcAft>
                <a:spcPct val="0"/>
              </a:spcAft>
              <a:defRPr kumimoji="1" sz="3200" b="1">
                <a:solidFill>
                  <a:srgbClr val="33CCCC"/>
                </a:solidFill>
                <a:latin typeface="Century Gothic" pitchFamily="34" charset="0"/>
              </a:defRPr>
            </a:lvl2pPr>
            <a:lvl3pPr algn="l" rtl="0" eaLnBrk="1" fontAlgn="base" hangingPunct="1">
              <a:spcBef>
                <a:spcPct val="0"/>
              </a:spcBef>
              <a:spcAft>
                <a:spcPct val="0"/>
              </a:spcAft>
              <a:defRPr kumimoji="1" sz="3200" b="1">
                <a:solidFill>
                  <a:srgbClr val="33CCCC"/>
                </a:solidFill>
                <a:latin typeface="Century Gothic" pitchFamily="34" charset="0"/>
              </a:defRPr>
            </a:lvl3pPr>
            <a:lvl4pPr algn="l" rtl="0" eaLnBrk="1" fontAlgn="base" hangingPunct="1">
              <a:spcBef>
                <a:spcPct val="0"/>
              </a:spcBef>
              <a:spcAft>
                <a:spcPct val="0"/>
              </a:spcAft>
              <a:defRPr kumimoji="1" sz="3200" b="1">
                <a:solidFill>
                  <a:srgbClr val="33CCCC"/>
                </a:solidFill>
                <a:latin typeface="Century Gothic" pitchFamily="34" charset="0"/>
              </a:defRPr>
            </a:lvl4pPr>
            <a:lvl5pPr algn="l" rtl="0" eaLnBrk="1" fontAlgn="base" hangingPunct="1">
              <a:spcBef>
                <a:spcPct val="0"/>
              </a:spcBef>
              <a:spcAft>
                <a:spcPct val="0"/>
              </a:spcAft>
              <a:defRPr kumimoji="1" sz="3200" b="1">
                <a:solidFill>
                  <a:srgbClr val="33CCCC"/>
                </a:solidFill>
                <a:latin typeface="Century Gothic" pitchFamily="34" charset="0"/>
              </a:defRPr>
            </a:lvl5pPr>
            <a:lvl6pPr marL="457200" algn="l" rtl="0" eaLnBrk="1" fontAlgn="base" hangingPunct="1">
              <a:spcBef>
                <a:spcPct val="0"/>
              </a:spcBef>
              <a:spcAft>
                <a:spcPct val="0"/>
              </a:spcAft>
              <a:defRPr kumimoji="1" sz="3200" b="1">
                <a:solidFill>
                  <a:srgbClr val="33CCCC"/>
                </a:solidFill>
                <a:latin typeface="Century Gothic" pitchFamily="34" charset="0"/>
              </a:defRPr>
            </a:lvl6pPr>
            <a:lvl7pPr marL="914400" algn="l" rtl="0" eaLnBrk="1" fontAlgn="base" hangingPunct="1">
              <a:spcBef>
                <a:spcPct val="0"/>
              </a:spcBef>
              <a:spcAft>
                <a:spcPct val="0"/>
              </a:spcAft>
              <a:defRPr kumimoji="1" sz="3200" b="1">
                <a:solidFill>
                  <a:srgbClr val="33CCCC"/>
                </a:solidFill>
                <a:latin typeface="Century Gothic" pitchFamily="34" charset="0"/>
              </a:defRPr>
            </a:lvl7pPr>
            <a:lvl8pPr marL="1371600" algn="l" rtl="0" eaLnBrk="1" fontAlgn="base" hangingPunct="1">
              <a:spcBef>
                <a:spcPct val="0"/>
              </a:spcBef>
              <a:spcAft>
                <a:spcPct val="0"/>
              </a:spcAft>
              <a:defRPr kumimoji="1" sz="3200" b="1">
                <a:solidFill>
                  <a:srgbClr val="33CCCC"/>
                </a:solidFill>
                <a:latin typeface="Century Gothic" pitchFamily="34" charset="0"/>
              </a:defRPr>
            </a:lvl8pPr>
            <a:lvl9pPr marL="1828800" algn="l" rtl="0" eaLnBrk="1" fontAlgn="base" hangingPunct="1">
              <a:spcBef>
                <a:spcPct val="0"/>
              </a:spcBef>
              <a:spcAft>
                <a:spcPct val="0"/>
              </a:spcAft>
              <a:defRPr kumimoji="1" sz="3200" b="1">
                <a:solidFill>
                  <a:srgbClr val="33CCCC"/>
                </a:solidFill>
                <a:latin typeface="Century Gothic" pitchFamily="34" charset="0"/>
              </a:defRPr>
            </a:lvl9pPr>
          </a:lstStyle>
          <a:p>
            <a:r>
              <a:rPr lang="en-US" sz="1100" dirty="0">
                <a:solidFill>
                  <a:schemeClr val="tx1">
                    <a:lumMod val="85000"/>
                    <a:lumOff val="15000"/>
                  </a:schemeClr>
                </a:solidFill>
                <a:latin typeface="Century Gothic" panose="020B0502020202020204" pitchFamily="34" charset="0"/>
                <a:cs typeface="Lato Regular"/>
              </a:rPr>
              <a:t>ATTENTION</a:t>
            </a:r>
          </a:p>
          <a:p>
            <a:r>
              <a:rPr lang="en-US" sz="1000" b="0" i="1" dirty="0">
                <a:solidFill>
                  <a:schemeClr val="tx1">
                    <a:lumMod val="85000"/>
                    <a:lumOff val="15000"/>
                  </a:schemeClr>
                </a:solidFill>
                <a:latin typeface="Century Gothic" panose="020B0502020202020204" pitchFamily="34" charset="0"/>
                <a:cs typeface="Lato Regular"/>
              </a:rPr>
              <a:t>Will the ad get noticed?</a:t>
            </a:r>
          </a:p>
        </p:txBody>
      </p:sp>
      <p:grpSp>
        <p:nvGrpSpPr>
          <p:cNvPr id="192" name="Group 191">
            <a:extLst>
              <a:ext uri="{FF2B5EF4-FFF2-40B4-BE49-F238E27FC236}">
                <a16:creationId xmlns:a16="http://schemas.microsoft.com/office/drawing/2014/main" id="{01292BF5-0349-484C-BC4E-5F3B5088CE4B}"/>
              </a:ext>
            </a:extLst>
          </p:cNvPr>
          <p:cNvGrpSpPr/>
          <p:nvPr/>
        </p:nvGrpSpPr>
        <p:grpSpPr>
          <a:xfrm>
            <a:off x="5932638" y="3506018"/>
            <a:ext cx="550070" cy="550071"/>
            <a:chOff x="6142245" y="2677361"/>
            <a:chExt cx="550070" cy="550071"/>
          </a:xfrm>
        </p:grpSpPr>
        <p:sp>
          <p:nvSpPr>
            <p:cNvPr id="193" name="Oval 192">
              <a:extLst>
                <a:ext uri="{FF2B5EF4-FFF2-40B4-BE49-F238E27FC236}">
                  <a16:creationId xmlns:a16="http://schemas.microsoft.com/office/drawing/2014/main" id="{5A515331-5CD0-D84B-BD78-D4301F1EF99A}"/>
                </a:ext>
              </a:extLst>
            </p:cNvPr>
            <p:cNvSpPr/>
            <p:nvPr/>
          </p:nvSpPr>
          <p:spPr bwMode="auto">
            <a:xfrm>
              <a:off x="6142245" y="2677361"/>
              <a:ext cx="550070" cy="550071"/>
            </a:xfrm>
            <a:prstGeom prst="ellipse">
              <a:avLst/>
            </a:prstGeom>
            <a:solidFill>
              <a:srgbClr val="8BCFE3"/>
            </a:solidFill>
            <a:ln w="50800">
              <a:noFill/>
              <a:round/>
              <a:headEnd/>
              <a:tailEnd/>
            </a:ln>
            <a:effectLst/>
          </p:spPr>
          <p:txBody>
            <a:bodyPr lIns="0" tIns="0" rIns="0" bIns="0" rtlCol="0" anchor="t" anchorCtr="0"/>
            <a:lstStyle/>
            <a:p>
              <a:pPr algn="just">
                <a:buClr>
                  <a:srgbClr val="5F5F5F"/>
                </a:buClr>
              </a:pPr>
              <a:endParaRPr lang="en-AU" dirty="0">
                <a:solidFill>
                  <a:srgbClr val="5F5F5F"/>
                </a:solidFill>
                <a:latin typeface="Century Gothic" panose="020B0502020202020204" pitchFamily="34" charset="0"/>
                <a:cs typeface="Arial" pitchFamily="34" charset="0"/>
              </a:endParaRPr>
            </a:p>
          </p:txBody>
        </p:sp>
        <p:pic>
          <p:nvPicPr>
            <p:cNvPr id="194" name="Picture 193" descr="heart-shaped-speedometer.gif">
              <a:extLst>
                <a:ext uri="{FF2B5EF4-FFF2-40B4-BE49-F238E27FC236}">
                  <a16:creationId xmlns:a16="http://schemas.microsoft.com/office/drawing/2014/main" id="{7CEAC2C8-2C54-C240-8B15-C640D824D4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4399" y="2780909"/>
              <a:ext cx="383582" cy="378513"/>
            </a:xfrm>
            <a:prstGeom prst="rect">
              <a:avLst/>
            </a:prstGeom>
          </p:spPr>
        </p:pic>
      </p:grpSp>
      <p:sp>
        <p:nvSpPr>
          <p:cNvPr id="107" name="TextBox 106">
            <a:extLst>
              <a:ext uri="{FF2B5EF4-FFF2-40B4-BE49-F238E27FC236}">
                <a16:creationId xmlns:a16="http://schemas.microsoft.com/office/drawing/2014/main" id="{AF8D15B0-DE9E-3C41-B60C-BF788DC64BE0}"/>
              </a:ext>
            </a:extLst>
          </p:cNvPr>
          <p:cNvSpPr txBox="1"/>
          <p:nvPr/>
        </p:nvSpPr>
        <p:spPr>
          <a:xfrm>
            <a:off x="387893" y="4869682"/>
            <a:ext cx="6081679" cy="646331"/>
          </a:xfrm>
          <a:prstGeom prst="rect">
            <a:avLst/>
          </a:prstGeom>
          <a:noFill/>
        </p:spPr>
        <p:txBody>
          <a:bodyPr wrap="square" rtlCol="0">
            <a:spAutoFit/>
          </a:bodyPr>
          <a:lstStyle/>
          <a:p>
            <a:pPr algn="just"/>
            <a:r>
              <a:rPr lang="en-AU" sz="1200" dirty="0">
                <a:solidFill>
                  <a:prstClr val="black"/>
                </a:solidFill>
                <a:latin typeface="Century Gothic"/>
              </a:rPr>
              <a:t>The message is now more relevant and persuasive. The virus is touching everyone and at this time people are thinking about the profound impact it is having on their the lives</a:t>
            </a:r>
            <a:endParaRPr lang="en-AU" sz="1200" dirty="0">
              <a:latin typeface="Century Gothic" panose="020B0502020202020204" pitchFamily="34" charset="0"/>
            </a:endParaRPr>
          </a:p>
        </p:txBody>
      </p:sp>
      <p:sp>
        <p:nvSpPr>
          <p:cNvPr id="124" name="Title 1">
            <a:extLst>
              <a:ext uri="{FF2B5EF4-FFF2-40B4-BE49-F238E27FC236}">
                <a16:creationId xmlns:a16="http://schemas.microsoft.com/office/drawing/2014/main" id="{C200CEE2-9104-C346-85A5-82C1A321389C}"/>
              </a:ext>
            </a:extLst>
          </p:cNvPr>
          <p:cNvSpPr txBox="1">
            <a:spLocks/>
          </p:cNvSpPr>
          <p:nvPr/>
        </p:nvSpPr>
        <p:spPr>
          <a:xfrm>
            <a:off x="376850" y="780594"/>
            <a:ext cx="3608450" cy="2542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chemeClr val="bg1"/>
                </a:solidFill>
                <a:latin typeface="Impact" panose="020B0806030902050204" pitchFamily="34" charset="0"/>
                <a:cs typeface="piron v2 "/>
              </a:rPr>
              <a:t>New York Life ’Love Takes Action’</a:t>
            </a:r>
          </a:p>
        </p:txBody>
      </p:sp>
      <p:sp>
        <p:nvSpPr>
          <p:cNvPr id="136" name="TextBox 135">
            <a:extLst>
              <a:ext uri="{FF2B5EF4-FFF2-40B4-BE49-F238E27FC236}">
                <a16:creationId xmlns:a16="http://schemas.microsoft.com/office/drawing/2014/main" id="{435FAC8F-B98C-7E4F-B9ED-D126A5428C22}"/>
              </a:ext>
            </a:extLst>
          </p:cNvPr>
          <p:cNvSpPr txBox="1"/>
          <p:nvPr/>
        </p:nvSpPr>
        <p:spPr>
          <a:xfrm>
            <a:off x="376850" y="2947589"/>
            <a:ext cx="6081679" cy="461665"/>
          </a:xfrm>
          <a:prstGeom prst="rect">
            <a:avLst/>
          </a:prstGeom>
          <a:noFill/>
        </p:spPr>
        <p:txBody>
          <a:bodyPr wrap="square" rtlCol="0">
            <a:spAutoFit/>
          </a:bodyPr>
          <a:lstStyle/>
          <a:p>
            <a:pPr algn="just"/>
            <a:r>
              <a:rPr lang="en-AU" sz="1200" dirty="0">
                <a:solidFill>
                  <a:prstClr val="black"/>
                </a:solidFill>
                <a:latin typeface="Century Gothic"/>
              </a:rPr>
              <a:t>This highly emotive ad, which delves into different types of love is still highly engaging.</a:t>
            </a:r>
            <a:endParaRPr lang="en-AU" sz="1200" dirty="0">
              <a:latin typeface="Century Gothic" panose="020B0502020202020204" pitchFamily="34" charset="0"/>
            </a:endParaRPr>
          </a:p>
        </p:txBody>
      </p:sp>
      <p:cxnSp>
        <p:nvCxnSpPr>
          <p:cNvPr id="163" name="Straight Connector 162">
            <a:extLst>
              <a:ext uri="{FF2B5EF4-FFF2-40B4-BE49-F238E27FC236}">
                <a16:creationId xmlns:a16="http://schemas.microsoft.com/office/drawing/2014/main" id="{7BFF5BE4-118C-A64C-A171-59DB049DE0C5}"/>
              </a:ext>
            </a:extLst>
          </p:cNvPr>
          <p:cNvCxnSpPr>
            <a:cxnSpLocks/>
          </p:cNvCxnSpPr>
          <p:nvPr/>
        </p:nvCxnSpPr>
        <p:spPr>
          <a:xfrm>
            <a:off x="3429000" y="3488008"/>
            <a:ext cx="0" cy="1451128"/>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64" name="Rectangle 3">
            <a:extLst>
              <a:ext uri="{FF2B5EF4-FFF2-40B4-BE49-F238E27FC236}">
                <a16:creationId xmlns:a16="http://schemas.microsoft.com/office/drawing/2014/main" id="{C312D3FC-B18A-F849-BAFC-A059E424D73C}"/>
              </a:ext>
            </a:extLst>
          </p:cNvPr>
          <p:cNvSpPr txBox="1">
            <a:spLocks noChangeAspect="1" noChangeArrowheads="1"/>
          </p:cNvSpPr>
          <p:nvPr/>
        </p:nvSpPr>
        <p:spPr bwMode="auto">
          <a:xfrm>
            <a:off x="733273" y="5716691"/>
            <a:ext cx="2045074" cy="3724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91440" bIns="45720" numCol="1" anchor="t" anchorCtr="0" compatLnSpc="1">
            <a:prstTxWarp prst="textNoShape">
              <a:avLst/>
            </a:prstTxWarp>
          </a:bodyPr>
          <a:lstStyle>
            <a:lvl1pPr algn="ctr" rtl="0" eaLnBrk="1" fontAlgn="base" hangingPunct="1">
              <a:spcBef>
                <a:spcPct val="0"/>
              </a:spcBef>
              <a:spcAft>
                <a:spcPct val="0"/>
              </a:spcAft>
              <a:defRPr kumimoji="1" sz="3200" b="1">
                <a:solidFill>
                  <a:srgbClr val="83C8CF"/>
                </a:solidFill>
                <a:latin typeface="+mj-lt"/>
                <a:ea typeface="+mj-ea"/>
                <a:cs typeface="+mj-cs"/>
              </a:defRPr>
            </a:lvl1pPr>
            <a:lvl2pPr algn="l" rtl="0" eaLnBrk="1" fontAlgn="base" hangingPunct="1">
              <a:spcBef>
                <a:spcPct val="0"/>
              </a:spcBef>
              <a:spcAft>
                <a:spcPct val="0"/>
              </a:spcAft>
              <a:defRPr kumimoji="1" sz="3200" b="1">
                <a:solidFill>
                  <a:srgbClr val="33CCCC"/>
                </a:solidFill>
                <a:latin typeface="Century Gothic" pitchFamily="34" charset="0"/>
              </a:defRPr>
            </a:lvl2pPr>
            <a:lvl3pPr algn="l" rtl="0" eaLnBrk="1" fontAlgn="base" hangingPunct="1">
              <a:spcBef>
                <a:spcPct val="0"/>
              </a:spcBef>
              <a:spcAft>
                <a:spcPct val="0"/>
              </a:spcAft>
              <a:defRPr kumimoji="1" sz="3200" b="1">
                <a:solidFill>
                  <a:srgbClr val="33CCCC"/>
                </a:solidFill>
                <a:latin typeface="Century Gothic" pitchFamily="34" charset="0"/>
              </a:defRPr>
            </a:lvl3pPr>
            <a:lvl4pPr algn="l" rtl="0" eaLnBrk="1" fontAlgn="base" hangingPunct="1">
              <a:spcBef>
                <a:spcPct val="0"/>
              </a:spcBef>
              <a:spcAft>
                <a:spcPct val="0"/>
              </a:spcAft>
              <a:defRPr kumimoji="1" sz="3200" b="1">
                <a:solidFill>
                  <a:srgbClr val="33CCCC"/>
                </a:solidFill>
                <a:latin typeface="Century Gothic" pitchFamily="34" charset="0"/>
              </a:defRPr>
            </a:lvl4pPr>
            <a:lvl5pPr algn="l" rtl="0" eaLnBrk="1" fontAlgn="base" hangingPunct="1">
              <a:spcBef>
                <a:spcPct val="0"/>
              </a:spcBef>
              <a:spcAft>
                <a:spcPct val="0"/>
              </a:spcAft>
              <a:defRPr kumimoji="1" sz="3200" b="1">
                <a:solidFill>
                  <a:srgbClr val="33CCCC"/>
                </a:solidFill>
                <a:latin typeface="Century Gothic" pitchFamily="34" charset="0"/>
              </a:defRPr>
            </a:lvl5pPr>
            <a:lvl6pPr marL="457200" algn="l" rtl="0" eaLnBrk="1" fontAlgn="base" hangingPunct="1">
              <a:spcBef>
                <a:spcPct val="0"/>
              </a:spcBef>
              <a:spcAft>
                <a:spcPct val="0"/>
              </a:spcAft>
              <a:defRPr kumimoji="1" sz="3200" b="1">
                <a:solidFill>
                  <a:srgbClr val="33CCCC"/>
                </a:solidFill>
                <a:latin typeface="Century Gothic" pitchFamily="34" charset="0"/>
              </a:defRPr>
            </a:lvl6pPr>
            <a:lvl7pPr marL="914400" algn="l" rtl="0" eaLnBrk="1" fontAlgn="base" hangingPunct="1">
              <a:spcBef>
                <a:spcPct val="0"/>
              </a:spcBef>
              <a:spcAft>
                <a:spcPct val="0"/>
              </a:spcAft>
              <a:defRPr kumimoji="1" sz="3200" b="1">
                <a:solidFill>
                  <a:srgbClr val="33CCCC"/>
                </a:solidFill>
                <a:latin typeface="Century Gothic" pitchFamily="34" charset="0"/>
              </a:defRPr>
            </a:lvl7pPr>
            <a:lvl8pPr marL="1371600" algn="l" rtl="0" eaLnBrk="1" fontAlgn="base" hangingPunct="1">
              <a:spcBef>
                <a:spcPct val="0"/>
              </a:spcBef>
              <a:spcAft>
                <a:spcPct val="0"/>
              </a:spcAft>
              <a:defRPr kumimoji="1" sz="3200" b="1">
                <a:solidFill>
                  <a:srgbClr val="33CCCC"/>
                </a:solidFill>
                <a:latin typeface="Century Gothic" pitchFamily="34" charset="0"/>
              </a:defRPr>
            </a:lvl8pPr>
            <a:lvl9pPr marL="1828800" algn="l" rtl="0" eaLnBrk="1" fontAlgn="base" hangingPunct="1">
              <a:spcBef>
                <a:spcPct val="0"/>
              </a:spcBef>
              <a:spcAft>
                <a:spcPct val="0"/>
              </a:spcAft>
              <a:defRPr kumimoji="1" sz="3200" b="1">
                <a:solidFill>
                  <a:srgbClr val="33CCCC"/>
                </a:solidFill>
                <a:latin typeface="Century Gothic" pitchFamily="34" charset="0"/>
              </a:defRPr>
            </a:lvl9pPr>
          </a:lstStyle>
          <a:p>
            <a:r>
              <a:rPr lang="en-US" sz="1100" dirty="0">
                <a:solidFill>
                  <a:schemeClr val="tx1">
                    <a:lumMod val="85000"/>
                    <a:lumOff val="15000"/>
                  </a:schemeClr>
                </a:solidFill>
                <a:latin typeface="Century Gothic" panose="020B0502020202020204" pitchFamily="34" charset="0"/>
                <a:cs typeface="Lato Regular"/>
              </a:rPr>
              <a:t>Attention Diagnostics</a:t>
            </a:r>
          </a:p>
          <a:p>
            <a:r>
              <a:rPr lang="en-US" sz="1000" b="0" i="1" dirty="0">
                <a:solidFill>
                  <a:schemeClr val="tx1">
                    <a:lumMod val="85000"/>
                    <a:lumOff val="15000"/>
                  </a:schemeClr>
                </a:solidFill>
                <a:latin typeface="Century Gothic" panose="020B0502020202020204" pitchFamily="34" charset="0"/>
                <a:cs typeface="Lato Regular"/>
              </a:rPr>
              <a:t>Strengths &amp; Weaknesses</a:t>
            </a:r>
          </a:p>
        </p:txBody>
      </p:sp>
      <p:sp>
        <p:nvSpPr>
          <p:cNvPr id="165" name="Rectangle 3">
            <a:extLst>
              <a:ext uri="{FF2B5EF4-FFF2-40B4-BE49-F238E27FC236}">
                <a16:creationId xmlns:a16="http://schemas.microsoft.com/office/drawing/2014/main" id="{784D3F54-6541-4E48-9174-6B4602ECAAE4}"/>
              </a:ext>
            </a:extLst>
          </p:cNvPr>
          <p:cNvSpPr txBox="1">
            <a:spLocks noChangeAspect="1" noChangeArrowheads="1"/>
          </p:cNvSpPr>
          <p:nvPr/>
        </p:nvSpPr>
        <p:spPr bwMode="auto">
          <a:xfrm>
            <a:off x="4172673" y="5711002"/>
            <a:ext cx="2045074" cy="3724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91440" bIns="45720" numCol="1" anchor="t" anchorCtr="0" compatLnSpc="1">
            <a:prstTxWarp prst="textNoShape">
              <a:avLst/>
            </a:prstTxWarp>
          </a:bodyPr>
          <a:lstStyle>
            <a:lvl1pPr algn="ctr" rtl="0" eaLnBrk="1" fontAlgn="base" hangingPunct="1">
              <a:spcBef>
                <a:spcPct val="0"/>
              </a:spcBef>
              <a:spcAft>
                <a:spcPct val="0"/>
              </a:spcAft>
              <a:defRPr kumimoji="1" sz="3200" b="1">
                <a:solidFill>
                  <a:srgbClr val="83C8CF"/>
                </a:solidFill>
                <a:latin typeface="+mj-lt"/>
                <a:ea typeface="+mj-ea"/>
                <a:cs typeface="+mj-cs"/>
              </a:defRPr>
            </a:lvl1pPr>
            <a:lvl2pPr algn="l" rtl="0" eaLnBrk="1" fontAlgn="base" hangingPunct="1">
              <a:spcBef>
                <a:spcPct val="0"/>
              </a:spcBef>
              <a:spcAft>
                <a:spcPct val="0"/>
              </a:spcAft>
              <a:defRPr kumimoji="1" sz="3200" b="1">
                <a:solidFill>
                  <a:srgbClr val="33CCCC"/>
                </a:solidFill>
                <a:latin typeface="Century Gothic" pitchFamily="34" charset="0"/>
              </a:defRPr>
            </a:lvl2pPr>
            <a:lvl3pPr algn="l" rtl="0" eaLnBrk="1" fontAlgn="base" hangingPunct="1">
              <a:spcBef>
                <a:spcPct val="0"/>
              </a:spcBef>
              <a:spcAft>
                <a:spcPct val="0"/>
              </a:spcAft>
              <a:defRPr kumimoji="1" sz="3200" b="1">
                <a:solidFill>
                  <a:srgbClr val="33CCCC"/>
                </a:solidFill>
                <a:latin typeface="Century Gothic" pitchFamily="34" charset="0"/>
              </a:defRPr>
            </a:lvl3pPr>
            <a:lvl4pPr algn="l" rtl="0" eaLnBrk="1" fontAlgn="base" hangingPunct="1">
              <a:spcBef>
                <a:spcPct val="0"/>
              </a:spcBef>
              <a:spcAft>
                <a:spcPct val="0"/>
              </a:spcAft>
              <a:defRPr kumimoji="1" sz="3200" b="1">
                <a:solidFill>
                  <a:srgbClr val="33CCCC"/>
                </a:solidFill>
                <a:latin typeface="Century Gothic" pitchFamily="34" charset="0"/>
              </a:defRPr>
            </a:lvl4pPr>
            <a:lvl5pPr algn="l" rtl="0" eaLnBrk="1" fontAlgn="base" hangingPunct="1">
              <a:spcBef>
                <a:spcPct val="0"/>
              </a:spcBef>
              <a:spcAft>
                <a:spcPct val="0"/>
              </a:spcAft>
              <a:defRPr kumimoji="1" sz="3200" b="1">
                <a:solidFill>
                  <a:srgbClr val="33CCCC"/>
                </a:solidFill>
                <a:latin typeface="Century Gothic" pitchFamily="34" charset="0"/>
              </a:defRPr>
            </a:lvl5pPr>
            <a:lvl6pPr marL="457200" algn="l" rtl="0" eaLnBrk="1" fontAlgn="base" hangingPunct="1">
              <a:spcBef>
                <a:spcPct val="0"/>
              </a:spcBef>
              <a:spcAft>
                <a:spcPct val="0"/>
              </a:spcAft>
              <a:defRPr kumimoji="1" sz="3200" b="1">
                <a:solidFill>
                  <a:srgbClr val="33CCCC"/>
                </a:solidFill>
                <a:latin typeface="Century Gothic" pitchFamily="34" charset="0"/>
              </a:defRPr>
            </a:lvl6pPr>
            <a:lvl7pPr marL="914400" algn="l" rtl="0" eaLnBrk="1" fontAlgn="base" hangingPunct="1">
              <a:spcBef>
                <a:spcPct val="0"/>
              </a:spcBef>
              <a:spcAft>
                <a:spcPct val="0"/>
              </a:spcAft>
              <a:defRPr kumimoji="1" sz="3200" b="1">
                <a:solidFill>
                  <a:srgbClr val="33CCCC"/>
                </a:solidFill>
                <a:latin typeface="Century Gothic" pitchFamily="34" charset="0"/>
              </a:defRPr>
            </a:lvl7pPr>
            <a:lvl8pPr marL="1371600" algn="l" rtl="0" eaLnBrk="1" fontAlgn="base" hangingPunct="1">
              <a:spcBef>
                <a:spcPct val="0"/>
              </a:spcBef>
              <a:spcAft>
                <a:spcPct val="0"/>
              </a:spcAft>
              <a:defRPr kumimoji="1" sz="3200" b="1">
                <a:solidFill>
                  <a:srgbClr val="33CCCC"/>
                </a:solidFill>
                <a:latin typeface="Century Gothic" pitchFamily="34" charset="0"/>
              </a:defRPr>
            </a:lvl8pPr>
            <a:lvl9pPr marL="1828800" algn="l" rtl="0" eaLnBrk="1" fontAlgn="base" hangingPunct="1">
              <a:spcBef>
                <a:spcPct val="0"/>
              </a:spcBef>
              <a:spcAft>
                <a:spcPct val="0"/>
              </a:spcAft>
              <a:defRPr kumimoji="1" sz="3200" b="1">
                <a:solidFill>
                  <a:srgbClr val="33CCCC"/>
                </a:solidFill>
                <a:latin typeface="Century Gothic" pitchFamily="34" charset="0"/>
              </a:defRPr>
            </a:lvl9pPr>
          </a:lstStyle>
          <a:p>
            <a:r>
              <a:rPr lang="en-US" sz="1100" dirty="0">
                <a:solidFill>
                  <a:schemeClr val="tx1">
                    <a:lumMod val="85000"/>
                    <a:lumOff val="15000"/>
                  </a:schemeClr>
                </a:solidFill>
                <a:latin typeface="Century Gothic" panose="020B0502020202020204" pitchFamily="34" charset="0"/>
                <a:cs typeface="Lato Regular"/>
              </a:rPr>
              <a:t>Bonding Diagnostics</a:t>
            </a:r>
          </a:p>
          <a:p>
            <a:r>
              <a:rPr lang="en-US" sz="1000" b="0" i="1" dirty="0">
                <a:solidFill>
                  <a:schemeClr val="tx1">
                    <a:lumMod val="85000"/>
                    <a:lumOff val="15000"/>
                  </a:schemeClr>
                </a:solidFill>
                <a:latin typeface="Century Gothic" panose="020B0502020202020204" pitchFamily="34" charset="0"/>
                <a:cs typeface="Lato Regular"/>
              </a:rPr>
              <a:t>What is driving Brand Feelings?</a:t>
            </a:r>
          </a:p>
        </p:txBody>
      </p:sp>
      <p:pic>
        <p:nvPicPr>
          <p:cNvPr id="60" name="Picture 59">
            <a:hlinkClick r:id="rId6"/>
            <a:extLst>
              <a:ext uri="{FF2B5EF4-FFF2-40B4-BE49-F238E27FC236}">
                <a16:creationId xmlns:a16="http://schemas.microsoft.com/office/drawing/2014/main" id="{5E2DC339-C0C7-4441-89CD-BA28898747EA}"/>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3887777" y="1189642"/>
            <a:ext cx="2365691" cy="1324102"/>
          </a:xfrm>
          <a:prstGeom prst="rect">
            <a:avLst/>
          </a:prstGeom>
        </p:spPr>
      </p:pic>
      <p:sp>
        <p:nvSpPr>
          <p:cNvPr id="55" name="TextBox 54">
            <a:extLst>
              <a:ext uri="{FF2B5EF4-FFF2-40B4-BE49-F238E27FC236}">
                <a16:creationId xmlns:a16="http://schemas.microsoft.com/office/drawing/2014/main" id="{52F3BBB2-40EC-4C27-AFC2-A847D38F9F84}"/>
              </a:ext>
            </a:extLst>
          </p:cNvPr>
          <p:cNvSpPr txBox="1"/>
          <p:nvPr/>
        </p:nvSpPr>
        <p:spPr>
          <a:xfrm>
            <a:off x="376850" y="1437307"/>
            <a:ext cx="3268679" cy="830997"/>
          </a:xfrm>
          <a:prstGeom prst="rect">
            <a:avLst/>
          </a:prstGeom>
          <a:noFill/>
        </p:spPr>
        <p:txBody>
          <a:bodyPr wrap="square" rtlCol="0">
            <a:spAutoFit/>
          </a:bodyPr>
          <a:lstStyle/>
          <a:p>
            <a:r>
              <a:rPr lang="en-AU" sz="1200" dirty="0">
                <a:latin typeface="Century Gothic" panose="020B0502020202020204" pitchFamily="34" charset="0"/>
              </a:rPr>
              <a:t>Using our </a:t>
            </a:r>
            <a:r>
              <a:rPr lang="en-AU" sz="1200" dirty="0" err="1">
                <a:latin typeface="Century Gothic" panose="020B0502020202020204" pitchFamily="34" charset="0"/>
              </a:rPr>
              <a:t>add+impact</a:t>
            </a:r>
            <a:r>
              <a:rPr lang="en-AU" sz="1200" baseline="30000" dirty="0">
                <a:latin typeface="Century Gothic" panose="020B0502020202020204" pitchFamily="34" charset="0"/>
              </a:rPr>
              <a:t>®</a:t>
            </a:r>
            <a:r>
              <a:rPr lang="en-AU" sz="1200" dirty="0">
                <a:latin typeface="Century Gothic" panose="020B0502020202020204" pitchFamily="34" charset="0"/>
              </a:rPr>
              <a:t> creative test we also re-tested the New York Life ‘Love Takes Action’ to see if consumers views had changed from Feb to April.  </a:t>
            </a:r>
          </a:p>
        </p:txBody>
      </p:sp>
      <p:sp>
        <p:nvSpPr>
          <p:cNvPr id="56" name="Rectangle 55">
            <a:extLst>
              <a:ext uri="{FF2B5EF4-FFF2-40B4-BE49-F238E27FC236}">
                <a16:creationId xmlns:a16="http://schemas.microsoft.com/office/drawing/2014/main" id="{874C957D-B056-44FD-B0CC-C708432A10B8}"/>
              </a:ext>
            </a:extLst>
          </p:cNvPr>
          <p:cNvSpPr/>
          <p:nvPr/>
        </p:nvSpPr>
        <p:spPr>
          <a:xfrm>
            <a:off x="401029" y="2663349"/>
            <a:ext cx="6110393" cy="272418"/>
          </a:xfrm>
          <a:prstGeom prst="rect">
            <a:avLst/>
          </a:prstGeom>
          <a:solidFill>
            <a:srgbClr val="8AD0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Impact" panose="020B0806030902050204" pitchFamily="34" charset="0"/>
            </a:endParaRPr>
          </a:p>
        </p:txBody>
      </p:sp>
      <p:sp>
        <p:nvSpPr>
          <p:cNvPr id="57" name="Title 1">
            <a:extLst>
              <a:ext uri="{FF2B5EF4-FFF2-40B4-BE49-F238E27FC236}">
                <a16:creationId xmlns:a16="http://schemas.microsoft.com/office/drawing/2014/main" id="{D8098E7D-6ABD-49E9-999B-01B0B7BCD80D}"/>
              </a:ext>
            </a:extLst>
          </p:cNvPr>
          <p:cNvSpPr txBox="1">
            <a:spLocks/>
          </p:cNvSpPr>
          <p:nvPr/>
        </p:nvSpPr>
        <p:spPr>
          <a:xfrm>
            <a:off x="376850" y="2649461"/>
            <a:ext cx="3608450" cy="2724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chemeClr val="bg1"/>
                </a:solidFill>
                <a:latin typeface="Impact" panose="020B0806030902050204" pitchFamily="34" charset="0"/>
                <a:cs typeface="piron v2 "/>
              </a:rPr>
              <a:t>Key Findings</a:t>
            </a:r>
          </a:p>
        </p:txBody>
      </p:sp>
    </p:spTree>
    <p:extLst>
      <p:ext uri="{BB962C8B-B14F-4D97-AF65-F5344CB8AC3E}">
        <p14:creationId xmlns:p14="http://schemas.microsoft.com/office/powerpoint/2010/main" val="2157514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15700" y="4630203"/>
            <a:ext cx="6083881" cy="261113"/>
          </a:xfrm>
          <a:prstGeom prst="rect">
            <a:avLst/>
          </a:prstGeom>
          <a:solidFill>
            <a:srgbClr val="8AD0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2" name="Rectangle 41"/>
          <p:cNvSpPr/>
          <p:nvPr/>
        </p:nvSpPr>
        <p:spPr>
          <a:xfrm>
            <a:off x="419565" y="4942116"/>
            <a:ext cx="6083879" cy="300300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4" name="Title 1"/>
          <p:cNvSpPr txBox="1">
            <a:spLocks/>
          </p:cNvSpPr>
          <p:nvPr/>
        </p:nvSpPr>
        <p:spPr>
          <a:xfrm>
            <a:off x="395407" y="4523436"/>
            <a:ext cx="2558861" cy="457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chemeClr val="bg1"/>
                </a:solidFill>
                <a:latin typeface="Impact" panose="020B0806030902050204" pitchFamily="34" charset="0"/>
                <a:cs typeface="piron v2 "/>
              </a:rPr>
              <a:t>Recommendations</a:t>
            </a:r>
          </a:p>
        </p:txBody>
      </p:sp>
      <p:sp>
        <p:nvSpPr>
          <p:cNvPr id="45" name="Oval 44"/>
          <p:cNvSpPr/>
          <p:nvPr/>
        </p:nvSpPr>
        <p:spPr bwMode="auto">
          <a:xfrm>
            <a:off x="552645" y="5043381"/>
            <a:ext cx="550070" cy="550071"/>
          </a:xfrm>
          <a:prstGeom prst="ellipse">
            <a:avLst/>
          </a:prstGeom>
          <a:solidFill>
            <a:srgbClr val="8BCFE3"/>
          </a:solidFill>
          <a:ln w="50800">
            <a:noFill/>
            <a:round/>
            <a:headEnd/>
            <a:tailEnd/>
          </a:ln>
          <a:effectLst/>
        </p:spPr>
        <p:txBody>
          <a:bodyPr lIns="0" tIns="0" rIns="0" bIns="0" rtlCol="0" anchor="t" anchorCtr="0"/>
          <a:lstStyle/>
          <a:p>
            <a:pPr algn="just">
              <a:buClr>
                <a:srgbClr val="5F5F5F"/>
              </a:buClr>
            </a:pPr>
            <a:endParaRPr lang="en-AU" dirty="0">
              <a:solidFill>
                <a:srgbClr val="5F5F5F"/>
              </a:solidFill>
              <a:latin typeface="Century Gothic" panose="020B0502020202020204" pitchFamily="34" charset="0"/>
              <a:cs typeface="Arial" pitchFamily="34" charset="0"/>
            </a:endParaRPr>
          </a:p>
        </p:txBody>
      </p:sp>
      <p:pic>
        <p:nvPicPr>
          <p:cNvPr id="3" name="Picture 2" descr="Signpost-ic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675" y="5161832"/>
            <a:ext cx="351246" cy="341489"/>
          </a:xfrm>
          <a:prstGeom prst="rect">
            <a:avLst/>
          </a:prstGeom>
        </p:spPr>
      </p:pic>
      <p:sp>
        <p:nvSpPr>
          <p:cNvPr id="28" name="Rectangle 27"/>
          <p:cNvSpPr/>
          <p:nvPr/>
        </p:nvSpPr>
        <p:spPr>
          <a:xfrm>
            <a:off x="429906" y="7942750"/>
            <a:ext cx="6096187" cy="721360"/>
          </a:xfrm>
          <a:prstGeom prst="rect">
            <a:avLst/>
          </a:prstGeom>
          <a:solidFill>
            <a:srgbClr val="8BCF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6" name="Title 1"/>
          <p:cNvSpPr txBox="1">
            <a:spLocks/>
          </p:cNvSpPr>
          <p:nvPr/>
        </p:nvSpPr>
        <p:spPr>
          <a:xfrm>
            <a:off x="700820" y="8078936"/>
            <a:ext cx="5512225" cy="4572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1200" dirty="0">
                <a:solidFill>
                  <a:schemeClr val="bg1"/>
                </a:solidFill>
                <a:latin typeface="Century Gothic" panose="020B0502020202020204" pitchFamily="34" charset="0"/>
                <a:cs typeface="piron v2 "/>
              </a:rPr>
              <a:t>This was just a glimpse at what insights we can uncover! </a:t>
            </a:r>
            <a:br>
              <a:rPr lang="en-US" sz="1200" dirty="0">
                <a:solidFill>
                  <a:schemeClr val="bg1"/>
                </a:solidFill>
                <a:latin typeface="Century Gothic" panose="020B0502020202020204" pitchFamily="34" charset="0"/>
                <a:cs typeface="piron v2 "/>
              </a:rPr>
            </a:br>
            <a:r>
              <a:rPr lang="en-US" sz="1200" dirty="0">
                <a:solidFill>
                  <a:schemeClr val="bg1"/>
                </a:solidFill>
                <a:latin typeface="Century Gothic" panose="020B0502020202020204" pitchFamily="34" charset="0"/>
                <a:cs typeface="piron v2 "/>
              </a:rPr>
              <a:t>Talk to us about some of the exciting new tech we’re using, including real-time reactions and eye tracking</a:t>
            </a:r>
          </a:p>
        </p:txBody>
      </p:sp>
      <p:sp>
        <p:nvSpPr>
          <p:cNvPr id="29" name="Title 1">
            <a:extLst>
              <a:ext uri="{FF2B5EF4-FFF2-40B4-BE49-F238E27FC236}">
                <a16:creationId xmlns:a16="http://schemas.microsoft.com/office/drawing/2014/main" id="{F5E74DB9-19E6-4EBD-A6D2-CEB460903347}"/>
              </a:ext>
            </a:extLst>
          </p:cNvPr>
          <p:cNvSpPr txBox="1">
            <a:spLocks/>
          </p:cNvSpPr>
          <p:nvPr/>
        </p:nvSpPr>
        <p:spPr>
          <a:xfrm>
            <a:off x="161695" y="8580319"/>
            <a:ext cx="6527324" cy="631190"/>
          </a:xfrm>
          <a:prstGeom prst="rect">
            <a:avLst/>
          </a:prstGeom>
          <a:no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1200" dirty="0">
                <a:solidFill>
                  <a:srgbClr val="404040"/>
                </a:solidFill>
                <a:latin typeface="Century Gothic" panose="020B0502020202020204" pitchFamily="34" charset="0"/>
                <a:cs typeface="Lato Hairline"/>
              </a:rPr>
              <a:t>CONTACT            </a:t>
            </a:r>
            <a:r>
              <a:rPr lang="en-US" sz="1100" dirty="0" err="1">
                <a:solidFill>
                  <a:srgbClr val="404040"/>
                </a:solidFill>
                <a:latin typeface="Century Gothic" panose="020B0502020202020204" pitchFamily="34" charset="0"/>
                <a:cs typeface="Lato Hairline"/>
              </a:rPr>
              <a:t>hello@lumaresearch.com</a:t>
            </a:r>
            <a:r>
              <a:rPr lang="en-US" sz="1100" dirty="0">
                <a:solidFill>
                  <a:srgbClr val="404040"/>
                </a:solidFill>
                <a:latin typeface="Century Gothic" panose="020B0502020202020204" pitchFamily="34" charset="0"/>
                <a:cs typeface="Lato Light"/>
              </a:rPr>
              <a:t>       (03) 9533 6911</a:t>
            </a:r>
          </a:p>
        </p:txBody>
      </p:sp>
      <p:sp>
        <p:nvSpPr>
          <p:cNvPr id="9" name="TextBox 8">
            <a:extLst>
              <a:ext uri="{FF2B5EF4-FFF2-40B4-BE49-F238E27FC236}">
                <a16:creationId xmlns:a16="http://schemas.microsoft.com/office/drawing/2014/main" id="{A977325A-D1D3-40D5-A48C-5039500179B9}"/>
              </a:ext>
            </a:extLst>
          </p:cNvPr>
          <p:cNvSpPr txBox="1"/>
          <p:nvPr/>
        </p:nvSpPr>
        <p:spPr>
          <a:xfrm>
            <a:off x="1132539" y="5049398"/>
            <a:ext cx="5225151" cy="2862322"/>
          </a:xfrm>
          <a:prstGeom prst="rect">
            <a:avLst/>
          </a:prstGeom>
          <a:noFill/>
        </p:spPr>
        <p:txBody>
          <a:bodyPr wrap="square" rtlCol="0">
            <a:spAutoFit/>
          </a:bodyPr>
          <a:lstStyle/>
          <a:p>
            <a:pPr marL="285750" indent="-285750">
              <a:buFont typeface="Arial" panose="020B0604020202020204" pitchFamily="34" charset="0"/>
              <a:buChar char="•"/>
            </a:pPr>
            <a:r>
              <a:rPr lang="en-US" sz="1000" dirty="0">
                <a:solidFill>
                  <a:srgbClr val="262626"/>
                </a:solidFill>
                <a:latin typeface="Century Gothic" panose="020B0502020202020204" pitchFamily="34" charset="0"/>
                <a:ea typeface="ＭＳ Ｐゴシック" pitchFamily="2" charset="-128"/>
              </a:rPr>
              <a:t>Overall, there has been little change in consumer attitudes to advertising. </a:t>
            </a:r>
          </a:p>
          <a:p>
            <a:endParaRPr lang="en-US" sz="1000" dirty="0">
              <a:solidFill>
                <a:srgbClr val="262626"/>
              </a:solidFill>
              <a:latin typeface="Century Gothic" panose="020B0502020202020204" pitchFamily="34" charset="0"/>
              <a:ea typeface="ＭＳ Ｐゴシック" pitchFamily="2" charset="-128"/>
            </a:endParaRPr>
          </a:p>
          <a:p>
            <a:pPr marL="285750" indent="-285750">
              <a:buFont typeface="Arial" panose="020B0604020202020204" pitchFamily="34" charset="0"/>
              <a:buChar char="•"/>
            </a:pPr>
            <a:r>
              <a:rPr lang="en-US" sz="1000" dirty="0" err="1">
                <a:solidFill>
                  <a:srgbClr val="262626"/>
                </a:solidFill>
                <a:latin typeface="Century Gothic" panose="020B0502020202020204" pitchFamily="34" charset="0"/>
                <a:ea typeface="ＭＳ Ｐゴシック" pitchFamily="2" charset="-128"/>
              </a:rPr>
              <a:t>Humour</a:t>
            </a:r>
            <a:r>
              <a:rPr lang="en-US" sz="1000" dirty="0">
                <a:solidFill>
                  <a:srgbClr val="262626"/>
                </a:solidFill>
                <a:latin typeface="Century Gothic" panose="020B0502020202020204" pitchFamily="34" charset="0"/>
                <a:ea typeface="ＭＳ Ｐゴシック" pitchFamily="2" charset="-128"/>
              </a:rPr>
              <a:t> is still popular and many consumers see it as comic relief from the grey reality of COVID-19. More </a:t>
            </a:r>
            <a:r>
              <a:rPr lang="en-US" sz="1000" dirty="0" err="1">
                <a:solidFill>
                  <a:srgbClr val="262626"/>
                </a:solidFill>
                <a:latin typeface="Century Gothic" panose="020B0502020202020204" pitchFamily="34" charset="0"/>
                <a:ea typeface="ＭＳ Ｐゴシック" pitchFamily="2" charset="-128"/>
              </a:rPr>
              <a:t>humour</a:t>
            </a:r>
            <a:r>
              <a:rPr lang="en-US" sz="1000" dirty="0">
                <a:solidFill>
                  <a:srgbClr val="262626"/>
                </a:solidFill>
                <a:latin typeface="Century Gothic" panose="020B0502020202020204" pitchFamily="34" charset="0"/>
                <a:ea typeface="ＭＳ Ｐゴシック" pitchFamily="2" charset="-128"/>
              </a:rPr>
              <a:t>-related info </a:t>
            </a:r>
            <a:r>
              <a:rPr lang="en-US" sz="1000" dirty="0">
                <a:solidFill>
                  <a:srgbClr val="262626"/>
                </a:solidFill>
                <a:latin typeface="Century Gothic" panose="020B0502020202020204" pitchFamily="34" charset="0"/>
                <a:ea typeface="ＭＳ Ｐゴシック" pitchFamily="2" charset="-128"/>
                <a:hlinkClick r:id="rId3">
                  <a:extLst>
                    <a:ext uri="{A12FA001-AC4F-418D-AE19-62706E023703}">
                      <ahyp:hlinkClr xmlns:ahyp="http://schemas.microsoft.com/office/drawing/2018/hyperlinkcolor" val="tx"/>
                    </a:ext>
                  </a:extLst>
                </a:hlinkClick>
              </a:rPr>
              <a:t>here</a:t>
            </a:r>
            <a:r>
              <a:rPr lang="en-US" sz="1000" dirty="0">
                <a:solidFill>
                  <a:srgbClr val="262626"/>
                </a:solidFill>
                <a:latin typeface="Century Gothic" panose="020B0502020202020204" pitchFamily="34" charset="0"/>
                <a:ea typeface="ＭＳ Ｐゴシック" pitchFamily="2" charset="-128"/>
              </a:rPr>
              <a:t>.</a:t>
            </a:r>
          </a:p>
          <a:p>
            <a:pPr marL="285750" indent="-285750">
              <a:buFont typeface="Arial" panose="020B0604020202020204" pitchFamily="34" charset="0"/>
              <a:buChar char="•"/>
            </a:pPr>
            <a:endParaRPr lang="en-US" sz="1000" dirty="0">
              <a:solidFill>
                <a:srgbClr val="262626"/>
              </a:solidFill>
              <a:latin typeface="Century Gothic" panose="020B0502020202020204" pitchFamily="34" charset="0"/>
              <a:ea typeface="ＭＳ Ｐゴシック" pitchFamily="2" charset="-128"/>
            </a:endParaRPr>
          </a:p>
          <a:p>
            <a:pPr marL="285750" indent="-285750">
              <a:buFont typeface="Arial" panose="020B0604020202020204" pitchFamily="34" charset="0"/>
              <a:buChar char="•"/>
            </a:pPr>
            <a:r>
              <a:rPr lang="en-US" sz="1000" dirty="0">
                <a:solidFill>
                  <a:srgbClr val="262626"/>
                </a:solidFill>
                <a:latin typeface="Century Gothic" panose="020B0502020202020204" pitchFamily="34" charset="0"/>
                <a:ea typeface="ＭＳ Ｐゴシック" pitchFamily="2" charset="-128"/>
              </a:rPr>
              <a:t>Be invested in how consumers are feeling – connecting with their feelings will do even more for the brand now than during more stable times. </a:t>
            </a:r>
          </a:p>
          <a:p>
            <a:pPr marL="285750" indent="-285750">
              <a:buFont typeface="Arial" panose="020B0604020202020204" pitchFamily="34" charset="0"/>
              <a:buChar char="•"/>
            </a:pPr>
            <a:endParaRPr lang="en-US" sz="1000" dirty="0">
              <a:solidFill>
                <a:srgbClr val="262626"/>
              </a:solidFill>
              <a:latin typeface="Century Gothic" panose="020B0502020202020204" pitchFamily="34" charset="0"/>
              <a:ea typeface="ＭＳ Ｐゴシック" pitchFamily="2" charset="-128"/>
            </a:endParaRPr>
          </a:p>
          <a:p>
            <a:pPr marL="285750" indent="-285750">
              <a:buFont typeface="Arial" panose="020B0604020202020204" pitchFamily="34" charset="0"/>
              <a:buChar char="•"/>
            </a:pPr>
            <a:r>
              <a:rPr lang="en-US" sz="1000" dirty="0">
                <a:solidFill>
                  <a:srgbClr val="262626"/>
                </a:solidFill>
                <a:latin typeface="Century Gothic" panose="020B0502020202020204" pitchFamily="34" charset="0"/>
                <a:ea typeface="ＭＳ Ｐゴシック" pitchFamily="2" charset="-128"/>
              </a:rPr>
              <a:t>Don’t appear opportunistic or try sell products that are unobtainable/unrealistic for consumers – they will far more likely reject it and lose respect for the brand</a:t>
            </a:r>
          </a:p>
          <a:p>
            <a:pPr marL="285750" indent="-285750">
              <a:buFont typeface="Arial" panose="020B0604020202020204" pitchFamily="34" charset="0"/>
              <a:buChar char="•"/>
            </a:pPr>
            <a:endParaRPr lang="en-US" sz="1000" dirty="0">
              <a:solidFill>
                <a:srgbClr val="262626"/>
              </a:solidFill>
              <a:latin typeface="Century Gothic" panose="020B0502020202020204" pitchFamily="34" charset="0"/>
              <a:ea typeface="ＭＳ Ｐゴシック" pitchFamily="2" charset="-128"/>
            </a:endParaRPr>
          </a:p>
          <a:p>
            <a:pPr marL="285750" indent="-285750">
              <a:buFont typeface="Arial" panose="020B0604020202020204" pitchFamily="34" charset="0"/>
              <a:buChar char="•"/>
            </a:pPr>
            <a:r>
              <a:rPr lang="en-US" sz="1000" dirty="0">
                <a:solidFill>
                  <a:srgbClr val="262626"/>
                </a:solidFill>
                <a:latin typeface="Century Gothic" panose="020B0502020202020204" pitchFamily="34" charset="0"/>
                <a:ea typeface="ＭＳ Ｐゴシック" pitchFamily="2" charset="-128"/>
              </a:rPr>
              <a:t>There is an opportunity to revise current media and be resourceful. While many budgets have been cut, there are still opportunities to maintain a brand presence. Reuse or adapt previous content to maintain front-of-mind. See our </a:t>
            </a:r>
            <a:r>
              <a:rPr lang="en-US" sz="1000" dirty="0">
                <a:solidFill>
                  <a:srgbClr val="262626"/>
                </a:solidFill>
                <a:latin typeface="Century Gothic" panose="020B0502020202020204" pitchFamily="34" charset="0"/>
                <a:ea typeface="ＭＳ Ｐゴシック" pitchFamily="2" charset="-128"/>
                <a:hlinkClick r:id="rId4">
                  <a:extLst>
                    <a:ext uri="{A12FA001-AC4F-418D-AE19-62706E023703}">
                      <ahyp:hlinkClr xmlns:ahyp="http://schemas.microsoft.com/office/drawing/2018/hyperlinkcolor" val="tx"/>
                    </a:ext>
                  </a:extLst>
                </a:hlinkClick>
              </a:rPr>
              <a:t>blog</a:t>
            </a:r>
            <a:r>
              <a:rPr lang="en-US" sz="1000" dirty="0">
                <a:solidFill>
                  <a:srgbClr val="262626"/>
                </a:solidFill>
                <a:latin typeface="Century Gothic" panose="020B0502020202020204" pitchFamily="34" charset="0"/>
                <a:ea typeface="ＭＳ Ｐゴシック" pitchFamily="2" charset="-128"/>
              </a:rPr>
              <a:t> for examples on how brands have sourced content from previous ads effectively. </a:t>
            </a:r>
          </a:p>
          <a:p>
            <a:pPr marL="285750" indent="-285750">
              <a:buFont typeface="Arial" panose="020B0604020202020204" pitchFamily="34" charset="0"/>
              <a:buChar char="•"/>
            </a:pPr>
            <a:endParaRPr lang="en-US" sz="1000" dirty="0">
              <a:solidFill>
                <a:schemeClr val="bg1">
                  <a:lumMod val="50000"/>
                </a:schemeClr>
              </a:solidFill>
              <a:latin typeface="Century Gothic" panose="020B0502020202020204" pitchFamily="34" charset="0"/>
              <a:ea typeface="ＭＳ Ｐゴシック" pitchFamily="2" charset="-128"/>
            </a:endParaRPr>
          </a:p>
        </p:txBody>
      </p:sp>
      <p:grpSp>
        <p:nvGrpSpPr>
          <p:cNvPr id="18" name="Group 17">
            <a:extLst>
              <a:ext uri="{FF2B5EF4-FFF2-40B4-BE49-F238E27FC236}">
                <a16:creationId xmlns:a16="http://schemas.microsoft.com/office/drawing/2014/main" id="{66C551F2-7A5A-0047-AECF-586AA0A74C84}"/>
              </a:ext>
            </a:extLst>
          </p:cNvPr>
          <p:cNvGrpSpPr/>
          <p:nvPr/>
        </p:nvGrpSpPr>
        <p:grpSpPr>
          <a:xfrm>
            <a:off x="1370882" y="1455732"/>
            <a:ext cx="740908" cy="725362"/>
            <a:chOff x="464576" y="1391591"/>
            <a:chExt cx="740908" cy="725362"/>
          </a:xfrm>
        </p:grpSpPr>
        <p:sp>
          <p:nvSpPr>
            <p:cNvPr id="19" name="Oval 18">
              <a:extLst>
                <a:ext uri="{FF2B5EF4-FFF2-40B4-BE49-F238E27FC236}">
                  <a16:creationId xmlns:a16="http://schemas.microsoft.com/office/drawing/2014/main" id="{24A76971-F8D6-A54F-965E-AC208395F1BE}"/>
                </a:ext>
              </a:extLst>
            </p:cNvPr>
            <p:cNvSpPr/>
            <p:nvPr/>
          </p:nvSpPr>
          <p:spPr bwMode="auto">
            <a:xfrm>
              <a:off x="472349" y="1391591"/>
              <a:ext cx="725361" cy="725362"/>
            </a:xfrm>
            <a:prstGeom prst="ellipse">
              <a:avLst/>
            </a:prstGeom>
            <a:solidFill>
              <a:srgbClr val="8BCFE3"/>
            </a:solidFill>
            <a:ln w="50800">
              <a:noFill/>
              <a:round/>
              <a:headEnd/>
              <a:tailEnd/>
            </a:ln>
            <a:effectLst/>
          </p:spPr>
          <p:txBody>
            <a:bodyPr lIns="0" tIns="0" rIns="0" bIns="0" rtlCol="0" anchor="t" anchorCtr="0"/>
            <a:lstStyle/>
            <a:p>
              <a:pPr algn="ctr">
                <a:buClr>
                  <a:srgbClr val="5F5F5F"/>
                </a:buClr>
              </a:pPr>
              <a:endParaRPr lang="en-AU" sz="1100" dirty="0">
                <a:solidFill>
                  <a:srgbClr val="5F5F5F"/>
                </a:solidFill>
                <a:latin typeface="Impact" panose="020B0806030902050204" pitchFamily="34" charset="0"/>
                <a:cs typeface="Arial" pitchFamily="34" charset="0"/>
              </a:endParaRPr>
            </a:p>
          </p:txBody>
        </p:sp>
        <p:sp>
          <p:nvSpPr>
            <p:cNvPr id="20" name="Rectangle 19">
              <a:extLst>
                <a:ext uri="{FF2B5EF4-FFF2-40B4-BE49-F238E27FC236}">
                  <a16:creationId xmlns:a16="http://schemas.microsoft.com/office/drawing/2014/main" id="{8219E786-12C4-4B4D-8E58-7615D240042D}"/>
                </a:ext>
              </a:extLst>
            </p:cNvPr>
            <p:cNvSpPr/>
            <p:nvPr/>
          </p:nvSpPr>
          <p:spPr>
            <a:xfrm>
              <a:off x="464576" y="1484338"/>
              <a:ext cx="740908" cy="523220"/>
            </a:xfrm>
            <a:prstGeom prst="rect">
              <a:avLst/>
            </a:prstGeom>
          </p:spPr>
          <p:txBody>
            <a:bodyPr wrap="none">
              <a:spAutoFit/>
            </a:bodyPr>
            <a:lstStyle/>
            <a:p>
              <a:pPr algn="ctr">
                <a:buClr>
                  <a:srgbClr val="5F5F5F"/>
                </a:buClr>
              </a:pPr>
              <a:r>
                <a:rPr lang="en-AU" sz="1400" dirty="0">
                  <a:solidFill>
                    <a:srgbClr val="262626"/>
                  </a:solidFill>
                  <a:latin typeface="Impact" panose="020B0806030902050204" pitchFamily="34" charset="0"/>
                  <a:cs typeface="Arial" pitchFamily="34" charset="0"/>
                </a:rPr>
                <a:t>Young </a:t>
              </a:r>
            </a:p>
            <a:p>
              <a:pPr algn="ctr">
                <a:buClr>
                  <a:srgbClr val="5F5F5F"/>
                </a:buClr>
              </a:pPr>
              <a:r>
                <a:rPr lang="en-AU" sz="1400" dirty="0">
                  <a:solidFill>
                    <a:srgbClr val="262626"/>
                  </a:solidFill>
                  <a:latin typeface="Impact" panose="020B0806030902050204" pitchFamily="34" charset="0"/>
                  <a:cs typeface="Arial" pitchFamily="34" charset="0"/>
                </a:rPr>
                <a:t>Singles</a:t>
              </a:r>
            </a:p>
          </p:txBody>
        </p:sp>
      </p:grpSp>
      <p:grpSp>
        <p:nvGrpSpPr>
          <p:cNvPr id="21" name="Group 20">
            <a:extLst>
              <a:ext uri="{FF2B5EF4-FFF2-40B4-BE49-F238E27FC236}">
                <a16:creationId xmlns:a16="http://schemas.microsoft.com/office/drawing/2014/main" id="{789636F3-8489-D144-AB76-55B9C2C962D7}"/>
              </a:ext>
            </a:extLst>
          </p:cNvPr>
          <p:cNvGrpSpPr/>
          <p:nvPr/>
        </p:nvGrpSpPr>
        <p:grpSpPr>
          <a:xfrm>
            <a:off x="4442196" y="1447408"/>
            <a:ext cx="809837" cy="725362"/>
            <a:chOff x="430112" y="1391591"/>
            <a:chExt cx="809837" cy="725362"/>
          </a:xfrm>
        </p:grpSpPr>
        <p:sp>
          <p:nvSpPr>
            <p:cNvPr id="22" name="Oval 21">
              <a:extLst>
                <a:ext uri="{FF2B5EF4-FFF2-40B4-BE49-F238E27FC236}">
                  <a16:creationId xmlns:a16="http://schemas.microsoft.com/office/drawing/2014/main" id="{51202B9C-F7D7-4A4C-B49E-B32B7AB6AAF8}"/>
                </a:ext>
              </a:extLst>
            </p:cNvPr>
            <p:cNvSpPr/>
            <p:nvPr/>
          </p:nvSpPr>
          <p:spPr bwMode="auto">
            <a:xfrm>
              <a:off x="472349" y="1391591"/>
              <a:ext cx="725361" cy="725362"/>
            </a:xfrm>
            <a:prstGeom prst="ellipse">
              <a:avLst/>
            </a:prstGeom>
            <a:solidFill>
              <a:srgbClr val="8BCFE3"/>
            </a:solidFill>
            <a:ln w="50800">
              <a:noFill/>
              <a:round/>
              <a:headEnd/>
              <a:tailEnd/>
            </a:ln>
            <a:effectLst/>
          </p:spPr>
          <p:txBody>
            <a:bodyPr lIns="0" tIns="0" rIns="0" bIns="0" rtlCol="0" anchor="t" anchorCtr="0"/>
            <a:lstStyle/>
            <a:p>
              <a:pPr algn="ctr">
                <a:buClr>
                  <a:srgbClr val="5F5F5F"/>
                </a:buClr>
              </a:pPr>
              <a:endParaRPr lang="en-AU" sz="1100" dirty="0">
                <a:solidFill>
                  <a:srgbClr val="5F5F5F"/>
                </a:solidFill>
                <a:latin typeface="Impact" panose="020B0806030902050204" pitchFamily="34" charset="0"/>
                <a:cs typeface="Arial" pitchFamily="34" charset="0"/>
              </a:endParaRPr>
            </a:p>
          </p:txBody>
        </p:sp>
        <p:sp>
          <p:nvSpPr>
            <p:cNvPr id="23" name="Rectangle 22">
              <a:extLst>
                <a:ext uri="{FF2B5EF4-FFF2-40B4-BE49-F238E27FC236}">
                  <a16:creationId xmlns:a16="http://schemas.microsoft.com/office/drawing/2014/main" id="{4507DD6A-84EA-4841-BDAC-1DCA637766A7}"/>
                </a:ext>
              </a:extLst>
            </p:cNvPr>
            <p:cNvSpPr/>
            <p:nvPr/>
          </p:nvSpPr>
          <p:spPr>
            <a:xfrm>
              <a:off x="430112" y="1484338"/>
              <a:ext cx="809837" cy="523220"/>
            </a:xfrm>
            <a:prstGeom prst="rect">
              <a:avLst/>
            </a:prstGeom>
          </p:spPr>
          <p:txBody>
            <a:bodyPr wrap="none">
              <a:spAutoFit/>
            </a:bodyPr>
            <a:lstStyle/>
            <a:p>
              <a:pPr algn="ctr">
                <a:buClr>
                  <a:srgbClr val="5F5F5F"/>
                </a:buClr>
              </a:pPr>
              <a:r>
                <a:rPr lang="en-AU" sz="1400" dirty="0">
                  <a:solidFill>
                    <a:srgbClr val="262626"/>
                  </a:solidFill>
                  <a:latin typeface="Impact" panose="020B0806030902050204" pitchFamily="34" charset="0"/>
                  <a:cs typeface="Arial" pitchFamily="34" charset="0"/>
                </a:rPr>
                <a:t>Young </a:t>
              </a:r>
            </a:p>
            <a:p>
              <a:pPr algn="ctr">
                <a:buClr>
                  <a:srgbClr val="5F5F5F"/>
                </a:buClr>
              </a:pPr>
              <a:r>
                <a:rPr lang="en-AU" sz="1400" dirty="0">
                  <a:solidFill>
                    <a:srgbClr val="262626"/>
                  </a:solidFill>
                  <a:latin typeface="Impact" panose="020B0806030902050204" pitchFamily="34" charset="0"/>
                  <a:cs typeface="Arial" pitchFamily="34" charset="0"/>
                </a:rPr>
                <a:t>Families</a:t>
              </a:r>
            </a:p>
          </p:txBody>
        </p:sp>
      </p:grpSp>
      <p:grpSp>
        <p:nvGrpSpPr>
          <p:cNvPr id="24" name="Group 23">
            <a:extLst>
              <a:ext uri="{FF2B5EF4-FFF2-40B4-BE49-F238E27FC236}">
                <a16:creationId xmlns:a16="http://schemas.microsoft.com/office/drawing/2014/main" id="{19E3A649-1B4F-B24E-BE9B-B3224AB3038F}"/>
              </a:ext>
            </a:extLst>
          </p:cNvPr>
          <p:cNvGrpSpPr/>
          <p:nvPr/>
        </p:nvGrpSpPr>
        <p:grpSpPr>
          <a:xfrm>
            <a:off x="1336416" y="2898993"/>
            <a:ext cx="809837" cy="725362"/>
            <a:chOff x="430112" y="1391591"/>
            <a:chExt cx="809837" cy="725362"/>
          </a:xfrm>
        </p:grpSpPr>
        <p:sp>
          <p:nvSpPr>
            <p:cNvPr id="25" name="Oval 24">
              <a:extLst>
                <a:ext uri="{FF2B5EF4-FFF2-40B4-BE49-F238E27FC236}">
                  <a16:creationId xmlns:a16="http://schemas.microsoft.com/office/drawing/2014/main" id="{D4D864D9-86B4-B143-AC01-8933E4A9FD1B}"/>
                </a:ext>
              </a:extLst>
            </p:cNvPr>
            <p:cNvSpPr/>
            <p:nvPr/>
          </p:nvSpPr>
          <p:spPr bwMode="auto">
            <a:xfrm>
              <a:off x="472349" y="1391591"/>
              <a:ext cx="725361" cy="725362"/>
            </a:xfrm>
            <a:prstGeom prst="ellipse">
              <a:avLst/>
            </a:prstGeom>
            <a:solidFill>
              <a:srgbClr val="8BCFE3"/>
            </a:solidFill>
            <a:ln w="50800">
              <a:noFill/>
              <a:round/>
              <a:headEnd/>
              <a:tailEnd/>
            </a:ln>
            <a:effectLst/>
          </p:spPr>
          <p:txBody>
            <a:bodyPr lIns="0" tIns="0" rIns="0" bIns="0" rtlCol="0" anchor="t" anchorCtr="0"/>
            <a:lstStyle/>
            <a:p>
              <a:pPr algn="ctr">
                <a:buClr>
                  <a:srgbClr val="5F5F5F"/>
                </a:buClr>
              </a:pPr>
              <a:endParaRPr lang="en-AU" sz="1100" dirty="0">
                <a:solidFill>
                  <a:srgbClr val="5F5F5F"/>
                </a:solidFill>
                <a:latin typeface="Impact" panose="020B0806030902050204" pitchFamily="34" charset="0"/>
                <a:cs typeface="Arial" pitchFamily="34" charset="0"/>
              </a:endParaRPr>
            </a:p>
          </p:txBody>
        </p:sp>
        <p:sp>
          <p:nvSpPr>
            <p:cNvPr id="27" name="Rectangle 26">
              <a:extLst>
                <a:ext uri="{FF2B5EF4-FFF2-40B4-BE49-F238E27FC236}">
                  <a16:creationId xmlns:a16="http://schemas.microsoft.com/office/drawing/2014/main" id="{2A60D256-BD73-D449-AE65-CCEEF6C47344}"/>
                </a:ext>
              </a:extLst>
            </p:cNvPr>
            <p:cNvSpPr/>
            <p:nvPr/>
          </p:nvSpPr>
          <p:spPr>
            <a:xfrm>
              <a:off x="430112" y="1484338"/>
              <a:ext cx="809837" cy="523220"/>
            </a:xfrm>
            <a:prstGeom prst="rect">
              <a:avLst/>
            </a:prstGeom>
          </p:spPr>
          <p:txBody>
            <a:bodyPr wrap="none">
              <a:spAutoFit/>
            </a:bodyPr>
            <a:lstStyle/>
            <a:p>
              <a:pPr algn="ctr">
                <a:buClr>
                  <a:srgbClr val="5F5F5F"/>
                </a:buClr>
              </a:pPr>
              <a:r>
                <a:rPr lang="en-AU" sz="1400" dirty="0">
                  <a:solidFill>
                    <a:srgbClr val="262626"/>
                  </a:solidFill>
                  <a:latin typeface="Impact" panose="020B0806030902050204" pitchFamily="34" charset="0"/>
                  <a:cs typeface="Arial" pitchFamily="34" charset="0"/>
                </a:rPr>
                <a:t>Older</a:t>
              </a:r>
            </a:p>
            <a:p>
              <a:pPr algn="ctr">
                <a:buClr>
                  <a:srgbClr val="5F5F5F"/>
                </a:buClr>
              </a:pPr>
              <a:r>
                <a:rPr lang="en-AU" sz="1400" dirty="0">
                  <a:solidFill>
                    <a:srgbClr val="262626"/>
                  </a:solidFill>
                  <a:latin typeface="Impact" panose="020B0806030902050204" pitchFamily="34" charset="0"/>
                  <a:cs typeface="Arial" pitchFamily="34" charset="0"/>
                </a:rPr>
                <a:t>Families</a:t>
              </a:r>
            </a:p>
          </p:txBody>
        </p:sp>
      </p:grpSp>
      <p:grpSp>
        <p:nvGrpSpPr>
          <p:cNvPr id="30" name="Group 29">
            <a:extLst>
              <a:ext uri="{FF2B5EF4-FFF2-40B4-BE49-F238E27FC236}">
                <a16:creationId xmlns:a16="http://schemas.microsoft.com/office/drawing/2014/main" id="{006F9639-CC37-644A-B8FE-CA893F46B99A}"/>
              </a:ext>
            </a:extLst>
          </p:cNvPr>
          <p:cNvGrpSpPr/>
          <p:nvPr/>
        </p:nvGrpSpPr>
        <p:grpSpPr>
          <a:xfrm>
            <a:off x="4470247" y="2906261"/>
            <a:ext cx="753732" cy="725362"/>
            <a:chOff x="458166" y="1391591"/>
            <a:chExt cx="753732" cy="725362"/>
          </a:xfrm>
        </p:grpSpPr>
        <p:sp>
          <p:nvSpPr>
            <p:cNvPr id="31" name="Oval 30">
              <a:extLst>
                <a:ext uri="{FF2B5EF4-FFF2-40B4-BE49-F238E27FC236}">
                  <a16:creationId xmlns:a16="http://schemas.microsoft.com/office/drawing/2014/main" id="{A0C09E28-1473-764D-80D0-341A1A43B589}"/>
                </a:ext>
              </a:extLst>
            </p:cNvPr>
            <p:cNvSpPr/>
            <p:nvPr/>
          </p:nvSpPr>
          <p:spPr bwMode="auto">
            <a:xfrm>
              <a:off x="472349" y="1391591"/>
              <a:ext cx="725361" cy="725362"/>
            </a:xfrm>
            <a:prstGeom prst="ellipse">
              <a:avLst/>
            </a:prstGeom>
            <a:solidFill>
              <a:srgbClr val="8BCFE3"/>
            </a:solidFill>
            <a:ln w="50800">
              <a:noFill/>
              <a:round/>
              <a:headEnd/>
              <a:tailEnd/>
            </a:ln>
            <a:effectLst/>
          </p:spPr>
          <p:txBody>
            <a:bodyPr lIns="0" tIns="0" rIns="0" bIns="0" rtlCol="0" anchor="t" anchorCtr="0"/>
            <a:lstStyle/>
            <a:p>
              <a:pPr algn="ctr">
                <a:buClr>
                  <a:srgbClr val="5F5F5F"/>
                </a:buClr>
              </a:pPr>
              <a:endParaRPr lang="en-AU" sz="1100" dirty="0">
                <a:solidFill>
                  <a:srgbClr val="5F5F5F"/>
                </a:solidFill>
                <a:latin typeface="Impact" panose="020B0806030902050204" pitchFamily="34" charset="0"/>
                <a:cs typeface="Arial" pitchFamily="34" charset="0"/>
              </a:endParaRPr>
            </a:p>
          </p:txBody>
        </p:sp>
        <p:sp>
          <p:nvSpPr>
            <p:cNvPr id="32" name="Rectangle 31">
              <a:extLst>
                <a:ext uri="{FF2B5EF4-FFF2-40B4-BE49-F238E27FC236}">
                  <a16:creationId xmlns:a16="http://schemas.microsoft.com/office/drawing/2014/main" id="{68E624CD-2245-3B40-81AD-47B19B842F69}"/>
                </a:ext>
              </a:extLst>
            </p:cNvPr>
            <p:cNvSpPr/>
            <p:nvPr/>
          </p:nvSpPr>
          <p:spPr>
            <a:xfrm>
              <a:off x="458166" y="1484338"/>
              <a:ext cx="753732" cy="523220"/>
            </a:xfrm>
            <a:prstGeom prst="rect">
              <a:avLst/>
            </a:prstGeom>
          </p:spPr>
          <p:txBody>
            <a:bodyPr wrap="none">
              <a:spAutoFit/>
            </a:bodyPr>
            <a:lstStyle/>
            <a:p>
              <a:pPr algn="ctr">
                <a:buClr>
                  <a:srgbClr val="5F5F5F"/>
                </a:buClr>
              </a:pPr>
              <a:r>
                <a:rPr lang="en-AU" sz="1400" dirty="0">
                  <a:solidFill>
                    <a:srgbClr val="262626"/>
                  </a:solidFill>
                  <a:latin typeface="Impact" panose="020B0806030902050204" pitchFamily="34" charset="0"/>
                  <a:cs typeface="Arial" pitchFamily="34" charset="0"/>
                </a:rPr>
                <a:t>Empty </a:t>
              </a:r>
            </a:p>
            <a:p>
              <a:pPr algn="ctr">
                <a:buClr>
                  <a:srgbClr val="5F5F5F"/>
                </a:buClr>
              </a:pPr>
              <a:r>
                <a:rPr lang="en-AU" sz="1400" dirty="0">
                  <a:solidFill>
                    <a:srgbClr val="262626"/>
                  </a:solidFill>
                  <a:latin typeface="Impact" panose="020B0806030902050204" pitchFamily="34" charset="0"/>
                  <a:cs typeface="Arial" pitchFamily="34" charset="0"/>
                </a:rPr>
                <a:t>Nesters</a:t>
              </a:r>
            </a:p>
          </p:txBody>
        </p:sp>
      </p:grpSp>
      <p:sp>
        <p:nvSpPr>
          <p:cNvPr id="33" name="TextBox 32">
            <a:extLst>
              <a:ext uri="{FF2B5EF4-FFF2-40B4-BE49-F238E27FC236}">
                <a16:creationId xmlns:a16="http://schemas.microsoft.com/office/drawing/2014/main" id="{83D76811-A069-D74D-AF36-B33B5002D571}"/>
              </a:ext>
            </a:extLst>
          </p:cNvPr>
          <p:cNvSpPr txBox="1"/>
          <p:nvPr/>
        </p:nvSpPr>
        <p:spPr>
          <a:xfrm>
            <a:off x="401028" y="2191225"/>
            <a:ext cx="3018821" cy="707886"/>
          </a:xfrm>
          <a:prstGeom prst="rect">
            <a:avLst/>
          </a:prstGeom>
          <a:noFill/>
        </p:spPr>
        <p:txBody>
          <a:bodyPr wrap="square" rtlCol="0">
            <a:spAutoFit/>
          </a:bodyPr>
          <a:lstStyle/>
          <a:p>
            <a:pPr marL="171450" indent="-171450" eaLnBrk="0" hangingPunct="0">
              <a:buFont typeface="Arial" panose="020B0604020202020204" pitchFamily="34" charset="0"/>
              <a:buChar char="•"/>
              <a:tabLst>
                <a:tab pos="1349375" algn="l"/>
              </a:tabLst>
            </a:pPr>
            <a:r>
              <a:rPr lang="en-US" sz="1000" dirty="0">
                <a:latin typeface="Century Gothic" panose="020B0502020202020204" pitchFamily="34" charset="0"/>
                <a:cs typeface="Lato Light"/>
              </a:rPr>
              <a:t>Bored of restrictions on lifestyle</a:t>
            </a:r>
          </a:p>
          <a:p>
            <a:pPr marL="171450" indent="-171450" eaLnBrk="0" hangingPunct="0">
              <a:buFont typeface="Arial" panose="020B0604020202020204" pitchFamily="34" charset="0"/>
              <a:buChar char="•"/>
              <a:tabLst>
                <a:tab pos="1349375" algn="l"/>
              </a:tabLst>
            </a:pPr>
            <a:r>
              <a:rPr lang="en-US" sz="1000" dirty="0">
                <a:latin typeface="Century Gothic" panose="020B0502020202020204" pitchFamily="34" charset="0"/>
                <a:cs typeface="Lato Light"/>
              </a:rPr>
              <a:t>Looking to stay connected</a:t>
            </a:r>
          </a:p>
          <a:p>
            <a:pPr marL="171450" indent="-171450" eaLnBrk="0" hangingPunct="0">
              <a:buFont typeface="Arial" panose="020B0604020202020204" pitchFamily="34" charset="0"/>
              <a:buChar char="•"/>
              <a:tabLst>
                <a:tab pos="1349375" algn="l"/>
              </a:tabLst>
            </a:pPr>
            <a:r>
              <a:rPr lang="en-US" sz="1000" dirty="0">
                <a:latin typeface="Century Gothic" panose="020B0502020202020204" pitchFamily="34" charset="0"/>
                <a:cs typeface="Lato Light"/>
              </a:rPr>
              <a:t>Resentful of brands tempting them to spend on things they can’t afford</a:t>
            </a:r>
          </a:p>
        </p:txBody>
      </p:sp>
      <p:sp>
        <p:nvSpPr>
          <p:cNvPr id="34" name="TextBox 33">
            <a:extLst>
              <a:ext uri="{FF2B5EF4-FFF2-40B4-BE49-F238E27FC236}">
                <a16:creationId xmlns:a16="http://schemas.microsoft.com/office/drawing/2014/main" id="{CE4C4480-F264-F543-BC95-27DBAA95C352}"/>
              </a:ext>
            </a:extLst>
          </p:cNvPr>
          <p:cNvSpPr txBox="1"/>
          <p:nvPr/>
        </p:nvSpPr>
        <p:spPr>
          <a:xfrm>
            <a:off x="3337705" y="2186911"/>
            <a:ext cx="3018821" cy="707886"/>
          </a:xfrm>
          <a:prstGeom prst="rect">
            <a:avLst/>
          </a:prstGeom>
          <a:noFill/>
        </p:spPr>
        <p:txBody>
          <a:bodyPr wrap="square" rtlCol="0">
            <a:spAutoFit/>
          </a:bodyPr>
          <a:lstStyle/>
          <a:p>
            <a:pPr marL="171450" indent="-171450" eaLnBrk="0" hangingPunct="0">
              <a:buFont typeface="Arial" panose="020B0604020202020204" pitchFamily="34" charset="0"/>
              <a:buChar char="•"/>
              <a:tabLst>
                <a:tab pos="1349375" algn="l"/>
              </a:tabLst>
            </a:pPr>
            <a:r>
              <a:rPr lang="en-US" sz="1000" dirty="0">
                <a:latin typeface="Century Gothic" panose="020B0502020202020204" pitchFamily="34" charset="0"/>
                <a:cs typeface="Lato Light"/>
              </a:rPr>
              <a:t>Juggling work and home-caring young children</a:t>
            </a:r>
          </a:p>
          <a:p>
            <a:pPr marL="171450" indent="-171450" eaLnBrk="0" hangingPunct="0">
              <a:buFont typeface="Arial" panose="020B0604020202020204" pitchFamily="34" charset="0"/>
              <a:buChar char="•"/>
              <a:tabLst>
                <a:tab pos="1349375" algn="l"/>
              </a:tabLst>
            </a:pPr>
            <a:r>
              <a:rPr lang="en-US" sz="1000" dirty="0">
                <a:latin typeface="Century Gothic" panose="020B0502020202020204" pitchFamily="34" charset="0"/>
                <a:cs typeface="Lato Light"/>
              </a:rPr>
              <a:t>Worn down and tune out bad news</a:t>
            </a:r>
          </a:p>
          <a:p>
            <a:pPr marL="171450" indent="-171450" eaLnBrk="0" hangingPunct="0">
              <a:buFont typeface="Arial" panose="020B0604020202020204" pitchFamily="34" charset="0"/>
              <a:buChar char="•"/>
              <a:tabLst>
                <a:tab pos="1349375" algn="l"/>
              </a:tabLst>
            </a:pPr>
            <a:r>
              <a:rPr lang="en-US" sz="1000" dirty="0">
                <a:latin typeface="Century Gothic" panose="020B0502020202020204" pitchFamily="34" charset="0"/>
                <a:cs typeface="Lato Light"/>
              </a:rPr>
              <a:t>Looking for ‘me-time’ and escapism</a:t>
            </a:r>
          </a:p>
        </p:txBody>
      </p:sp>
      <p:sp>
        <p:nvSpPr>
          <p:cNvPr id="35" name="TextBox 34">
            <a:extLst>
              <a:ext uri="{FF2B5EF4-FFF2-40B4-BE49-F238E27FC236}">
                <a16:creationId xmlns:a16="http://schemas.microsoft.com/office/drawing/2014/main" id="{7501B7A8-4E1E-F34A-98B2-E6F843ECF4FB}"/>
              </a:ext>
            </a:extLst>
          </p:cNvPr>
          <p:cNvSpPr txBox="1"/>
          <p:nvPr/>
        </p:nvSpPr>
        <p:spPr>
          <a:xfrm>
            <a:off x="348039" y="3584308"/>
            <a:ext cx="3018821" cy="861774"/>
          </a:xfrm>
          <a:prstGeom prst="rect">
            <a:avLst/>
          </a:prstGeom>
          <a:noFill/>
        </p:spPr>
        <p:txBody>
          <a:bodyPr wrap="square" rtlCol="0">
            <a:spAutoFit/>
          </a:bodyPr>
          <a:lstStyle/>
          <a:p>
            <a:pPr marL="171450" indent="-171450" eaLnBrk="0" hangingPunct="0">
              <a:buFont typeface="Arial" panose="020B0604020202020204" pitchFamily="34" charset="0"/>
              <a:buChar char="•"/>
              <a:tabLst>
                <a:tab pos="1349375" algn="l"/>
              </a:tabLst>
            </a:pPr>
            <a:r>
              <a:rPr lang="en-US" sz="1000" dirty="0">
                <a:latin typeface="Century Gothic" panose="020B0502020202020204" pitchFamily="34" charset="0"/>
                <a:cs typeface="Lato Light"/>
              </a:rPr>
              <a:t>Enjoying increased family time</a:t>
            </a:r>
          </a:p>
          <a:p>
            <a:pPr marL="171450" indent="-171450" eaLnBrk="0" hangingPunct="0">
              <a:buFont typeface="Arial" panose="020B0604020202020204" pitchFamily="34" charset="0"/>
              <a:buChar char="•"/>
              <a:tabLst>
                <a:tab pos="1349375" algn="l"/>
              </a:tabLst>
            </a:pPr>
            <a:r>
              <a:rPr lang="en-US" sz="1000" dirty="0">
                <a:latin typeface="Century Gothic" panose="020B0502020202020204" pitchFamily="34" charset="0"/>
                <a:cs typeface="Lato Light"/>
              </a:rPr>
              <a:t>Undercurrents of uncertainty about their financial futures</a:t>
            </a:r>
          </a:p>
          <a:p>
            <a:pPr marL="171450" indent="-171450" eaLnBrk="0" hangingPunct="0">
              <a:buFont typeface="Arial" panose="020B0604020202020204" pitchFamily="34" charset="0"/>
              <a:buChar char="•"/>
              <a:tabLst>
                <a:tab pos="1349375" algn="l"/>
              </a:tabLst>
            </a:pPr>
            <a:r>
              <a:rPr lang="en-US" sz="1000" dirty="0">
                <a:latin typeface="Century Gothic" panose="020B0502020202020204" pitchFamily="34" charset="0"/>
                <a:cs typeface="Lato Light"/>
              </a:rPr>
              <a:t>Tune-out to uninspiring advertising, looking for positive messaging and imagery </a:t>
            </a:r>
          </a:p>
        </p:txBody>
      </p:sp>
      <p:sp>
        <p:nvSpPr>
          <p:cNvPr id="36" name="TextBox 35">
            <a:extLst>
              <a:ext uri="{FF2B5EF4-FFF2-40B4-BE49-F238E27FC236}">
                <a16:creationId xmlns:a16="http://schemas.microsoft.com/office/drawing/2014/main" id="{8A760E89-FF9F-9D46-B85E-AD34D716A10B}"/>
              </a:ext>
            </a:extLst>
          </p:cNvPr>
          <p:cNvSpPr txBox="1"/>
          <p:nvPr/>
        </p:nvSpPr>
        <p:spPr>
          <a:xfrm>
            <a:off x="3419849" y="3579231"/>
            <a:ext cx="3018821" cy="1015663"/>
          </a:xfrm>
          <a:prstGeom prst="rect">
            <a:avLst/>
          </a:prstGeom>
          <a:noFill/>
        </p:spPr>
        <p:txBody>
          <a:bodyPr wrap="square" rtlCol="0">
            <a:spAutoFit/>
          </a:bodyPr>
          <a:lstStyle/>
          <a:p>
            <a:pPr marL="171450" indent="-171450" eaLnBrk="0" hangingPunct="0">
              <a:buFont typeface="Arial" panose="020B0604020202020204" pitchFamily="34" charset="0"/>
              <a:buChar char="•"/>
              <a:tabLst>
                <a:tab pos="1349375" algn="l"/>
              </a:tabLst>
            </a:pPr>
            <a:r>
              <a:rPr lang="en-US" sz="1000" dirty="0">
                <a:latin typeface="Century Gothic" panose="020B0502020202020204" pitchFamily="34" charset="0"/>
                <a:cs typeface="Lato Light"/>
              </a:rPr>
              <a:t>The most conscious of impacts on the global economy, having lived through the GFC and recession</a:t>
            </a:r>
          </a:p>
          <a:p>
            <a:pPr marL="171450" indent="-171450" eaLnBrk="0" hangingPunct="0">
              <a:buFont typeface="Arial" panose="020B0604020202020204" pitchFamily="34" charset="0"/>
              <a:buChar char="•"/>
              <a:tabLst>
                <a:tab pos="1349375" algn="l"/>
              </a:tabLst>
            </a:pPr>
            <a:r>
              <a:rPr lang="en-US" sz="1000" dirty="0">
                <a:latin typeface="Century Gothic" panose="020B0502020202020204" pitchFamily="34" charset="0"/>
                <a:cs typeface="Lato Light"/>
              </a:rPr>
              <a:t>Wanting brands to take-action. Expect resurgence in ‘Australian made’ and ‘supporting local business’</a:t>
            </a:r>
          </a:p>
        </p:txBody>
      </p:sp>
      <p:sp>
        <p:nvSpPr>
          <p:cNvPr id="38" name="Rectangle 37">
            <a:extLst>
              <a:ext uri="{FF2B5EF4-FFF2-40B4-BE49-F238E27FC236}">
                <a16:creationId xmlns:a16="http://schemas.microsoft.com/office/drawing/2014/main" id="{A4831435-5BDD-2540-B179-11F18676FFFE}"/>
              </a:ext>
            </a:extLst>
          </p:cNvPr>
          <p:cNvSpPr/>
          <p:nvPr/>
        </p:nvSpPr>
        <p:spPr>
          <a:xfrm>
            <a:off x="401737" y="770570"/>
            <a:ext cx="6110393" cy="272418"/>
          </a:xfrm>
          <a:prstGeom prst="rect">
            <a:avLst/>
          </a:prstGeom>
          <a:solidFill>
            <a:srgbClr val="8AD0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9" name="Title 1">
            <a:extLst>
              <a:ext uri="{FF2B5EF4-FFF2-40B4-BE49-F238E27FC236}">
                <a16:creationId xmlns:a16="http://schemas.microsoft.com/office/drawing/2014/main" id="{39B43AA0-BE2B-EB49-A7F5-1F6EF17E65C3}"/>
              </a:ext>
            </a:extLst>
          </p:cNvPr>
          <p:cNvSpPr txBox="1">
            <a:spLocks/>
          </p:cNvSpPr>
          <p:nvPr/>
        </p:nvSpPr>
        <p:spPr>
          <a:xfrm>
            <a:off x="407361" y="659931"/>
            <a:ext cx="3608450" cy="457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chemeClr val="bg1"/>
                </a:solidFill>
                <a:latin typeface="Impact" panose="020B0806030902050204" pitchFamily="34" charset="0"/>
                <a:cs typeface="piron v2 "/>
              </a:rPr>
              <a:t>Qualitative to Delve into the COVID Mood</a:t>
            </a:r>
          </a:p>
        </p:txBody>
      </p:sp>
      <p:sp>
        <p:nvSpPr>
          <p:cNvPr id="40" name="TextBox 39">
            <a:extLst>
              <a:ext uri="{FF2B5EF4-FFF2-40B4-BE49-F238E27FC236}">
                <a16:creationId xmlns:a16="http://schemas.microsoft.com/office/drawing/2014/main" id="{46855EFD-016E-FC43-955A-F30F370B7D92}"/>
              </a:ext>
            </a:extLst>
          </p:cNvPr>
          <p:cNvSpPr txBox="1"/>
          <p:nvPr/>
        </p:nvSpPr>
        <p:spPr>
          <a:xfrm>
            <a:off x="407361" y="1004384"/>
            <a:ext cx="6200268" cy="461665"/>
          </a:xfrm>
          <a:prstGeom prst="rect">
            <a:avLst/>
          </a:prstGeom>
          <a:noFill/>
        </p:spPr>
        <p:txBody>
          <a:bodyPr wrap="square" rtlCol="0">
            <a:spAutoFit/>
          </a:bodyPr>
          <a:lstStyle/>
          <a:p>
            <a:pPr eaLnBrk="0" hangingPunct="0">
              <a:tabLst>
                <a:tab pos="1349375" algn="l"/>
              </a:tabLst>
            </a:pPr>
            <a:r>
              <a:rPr lang="en-US" sz="1200" dirty="0">
                <a:latin typeface="Century Gothic" panose="020B0502020202020204" pitchFamily="34" charset="0"/>
                <a:cs typeface="Lato Light"/>
              </a:rPr>
              <a:t>Most demographic groups wanted to see ads that made them feel more positive about the pandemic. </a:t>
            </a:r>
          </a:p>
        </p:txBody>
      </p:sp>
    </p:spTree>
    <p:extLst>
      <p:ext uri="{BB962C8B-B14F-4D97-AF65-F5344CB8AC3E}">
        <p14:creationId xmlns:p14="http://schemas.microsoft.com/office/powerpoint/2010/main" val="2103903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latin typeface="Century Gothic" panose="020B0502020202020204" pitchFamily="34"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40449</TotalTime>
  <Words>857</Words>
  <Application>Microsoft Macintosh PowerPoint</Application>
  <PresentationFormat>On-screen Show (4:3)</PresentationFormat>
  <Paragraphs>112</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Century Gothic</vt:lpstr>
      <vt:lpstr>Impact</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‘Ad Name’</dc:title>
  <dc:creator>Zoe Manderson</dc:creator>
  <cp:lastModifiedBy>Max Lowman</cp:lastModifiedBy>
  <cp:revision>337</cp:revision>
  <cp:lastPrinted>2013-08-06T00:49:40Z</cp:lastPrinted>
  <dcterms:created xsi:type="dcterms:W3CDTF">2013-05-30T02:28:00Z</dcterms:created>
  <dcterms:modified xsi:type="dcterms:W3CDTF">2020-05-21T06:20:34Z</dcterms:modified>
</cp:coreProperties>
</file>