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9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10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theme/themeOverride5.xml" ContentType="application/vnd.openxmlformats-officedocument.themeOverride+xml"/>
  <Override PartName="/ppt/drawings/drawing1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86" r:id="rId3"/>
    <p:sldId id="284" r:id="rId4"/>
    <p:sldId id="283" r:id="rId5"/>
    <p:sldId id="285" r:id="rId6"/>
    <p:sldId id="298" r:id="rId7"/>
    <p:sldId id="287" r:id="rId8"/>
    <p:sldId id="294" r:id="rId9"/>
    <p:sldId id="265" r:id="rId10"/>
    <p:sldId id="299" r:id="rId11"/>
    <p:sldId id="268" r:id="rId12"/>
    <p:sldId id="295" r:id="rId13"/>
    <p:sldId id="300" r:id="rId14"/>
    <p:sldId id="305" r:id="rId15"/>
    <p:sldId id="304" r:id="rId16"/>
    <p:sldId id="303" r:id="rId17"/>
    <p:sldId id="301" r:id="rId18"/>
    <p:sldId id="302" r:id="rId19"/>
    <p:sldId id="29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1F5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34"/>
    <p:restoredTop sz="94837"/>
  </p:normalViewPr>
  <p:slideViewPr>
    <p:cSldViewPr snapToGrid="0" snapToObjects="1">
      <p:cViewPr varScale="1">
        <p:scale>
          <a:sx n="69" d="100"/>
          <a:sy n="69" d="100"/>
        </p:scale>
        <p:origin x="104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oleObject" Target="file:///\\Users\john\Desktop\Gordon%20RA\Presentation\London%20211019\TED%20Source%20Excel_JM_211015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jg\AppData\Local\Microsoft\Windows\INetCache\Content.Outlook\1IN8HQM6\Job%20opening%20graphs_JM_21100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john\Desktop\Gordon%20RA\Data%20Tracking\Covid%20Econ\07-09Recession_JM_210705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10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12.xml"/><Relationship Id="rId1" Type="http://schemas.microsoft.com/office/2011/relationships/chartStyle" Target="style12.xml"/><Relationship Id="rId5" Type="http://schemas.openxmlformats.org/officeDocument/2006/relationships/chartUserShapes" Target="../drawings/drawing11.xml"/><Relationship Id="rId4" Type="http://schemas.openxmlformats.org/officeDocument/2006/relationships/oleObject" Target="file:///\\Users\john\Desktop\Gordon%20RA\Data%20Tracking\Covid%20Econ\Covid_Econ_JM_210705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2.xml"/><Relationship Id="rId4" Type="http://schemas.openxmlformats.org/officeDocument/2006/relationships/oleObject" Target="file:///\\Users\john\Desktop\Gordon%20RA\Presentation\London%20211019\TED%20Source%20Excel_JM_211015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3.xml"/><Relationship Id="rId4" Type="http://schemas.openxmlformats.org/officeDocument/2006/relationships/oleObject" Target="file:///\\Users\john\Desktop\Gordon%20RA\Presentation\London%20211019\TED%20Source%20Excel_JM_211015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5" Type="http://schemas.openxmlformats.org/officeDocument/2006/relationships/chartUserShapes" Target="../drawings/drawing4.xml"/><Relationship Id="rId4" Type="http://schemas.openxmlformats.org/officeDocument/2006/relationships/oleObject" Target="file:///\\Users\john\Desktop\Gordon%20RA\Presentation\IIEA%20211004\TED%20Source%20Excel_JM_210929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john\Desktop\Gordon%20RA\Presentation\London%20211019\London%20slides%20data_JM_211015%20rev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john\Desktop\Gordon%20RA\Presentation\London%20211019\London%20slides%20data_JM_211015%20rev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john\Desktop\Gordon%20RA\Presentation\London%20211019\London%20slides%20data_JM_211015%20rev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john\Desktop\Gordon%20RA\Presentation\London%20211019\London%20slides%20data_JM_211015%20rev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john\Desktop\Gordon%20RA\Presentation\London%20211019\London%20slides%20data_JM_211016.xlsx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160" b="1" i="0" baseline="0">
                <a:effectLst/>
              </a:rPr>
              <a:t>Output per Hour, </a:t>
            </a:r>
            <a:r>
              <a:rPr lang="en-US" sz="2160" b="1" i="0" u="none" strike="noStrike" baseline="0">
                <a:effectLst/>
              </a:rPr>
              <a:t>1955-2021, </a:t>
            </a:r>
          </a:p>
          <a:p>
            <a:pPr>
              <a:defRPr sz="2160"/>
            </a:pPr>
            <a:r>
              <a:rPr lang="en-US" sz="2160" b="1" i="0" baseline="0">
                <a:effectLst/>
              </a:rPr>
              <a:t>Annual Rate of Change (Western Europe)</a:t>
            </a:r>
            <a:endParaRPr lang="en-US" sz="2160">
              <a:effectLst/>
            </a:endParaRPr>
          </a:p>
        </c:rich>
      </c:tx>
      <c:layout>
        <c:manualLayout>
          <c:xMode val="edge"/>
          <c:yMode val="edge"/>
          <c:x val="0.31112369006582813"/>
          <c:y val="1.616161616161616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3803587051618564E-2"/>
          <c:y val="0.17557503731866425"/>
          <c:w val="0.88318949516376344"/>
          <c:h val="0.63926558159565039"/>
        </c:manualLayout>
      </c:layout>
      <c:lineChart>
        <c:grouping val="standard"/>
        <c:varyColors val="0"/>
        <c:ser>
          <c:idx val="0"/>
          <c:order val="0"/>
          <c:tx>
            <c:v>Five-year Moving Average (1955-2019)</c:v>
          </c:tx>
          <c:spPr>
            <a:ln w="38100" cap="rnd">
              <a:solidFill>
                <a:srgbClr val="0070C0"/>
              </a:solidFill>
              <a:round/>
            </a:ln>
            <a:effectLst>
              <a:glow rad="38100">
                <a:schemeClr val="tx1"/>
              </a:glow>
            </a:effectLst>
          </c:spPr>
          <c:marker>
            <c:symbol val="none"/>
          </c:marker>
          <c:cat>
            <c:numRef>
              <c:f>'Y_H Change'!$H$2:$BV$2</c:f>
              <c:numCache>
                <c:formatCode>General</c:formatCode>
                <c:ptCount val="67"/>
                <c:pt idx="0">
                  <c:v>1955</c:v>
                </c:pt>
                <c:pt idx="1">
                  <c:v>1956</c:v>
                </c:pt>
                <c:pt idx="2">
                  <c:v>1957</c:v>
                </c:pt>
                <c:pt idx="3">
                  <c:v>1958</c:v>
                </c:pt>
                <c:pt idx="4">
                  <c:v>1959</c:v>
                </c:pt>
                <c:pt idx="5">
                  <c:v>1960</c:v>
                </c:pt>
                <c:pt idx="6">
                  <c:v>1961</c:v>
                </c:pt>
                <c:pt idx="7">
                  <c:v>1962</c:v>
                </c:pt>
                <c:pt idx="8">
                  <c:v>1963</c:v>
                </c:pt>
                <c:pt idx="9">
                  <c:v>1964</c:v>
                </c:pt>
                <c:pt idx="10">
                  <c:v>1965</c:v>
                </c:pt>
                <c:pt idx="11">
                  <c:v>1966</c:v>
                </c:pt>
                <c:pt idx="12">
                  <c:v>1967</c:v>
                </c:pt>
                <c:pt idx="13">
                  <c:v>1968</c:v>
                </c:pt>
                <c:pt idx="14">
                  <c:v>1969</c:v>
                </c:pt>
                <c:pt idx="15">
                  <c:v>1970</c:v>
                </c:pt>
                <c:pt idx="16">
                  <c:v>1971</c:v>
                </c:pt>
                <c:pt idx="17">
                  <c:v>1972</c:v>
                </c:pt>
                <c:pt idx="18">
                  <c:v>1973</c:v>
                </c:pt>
                <c:pt idx="19">
                  <c:v>1974</c:v>
                </c:pt>
                <c:pt idx="20">
                  <c:v>1975</c:v>
                </c:pt>
                <c:pt idx="21">
                  <c:v>1976</c:v>
                </c:pt>
                <c:pt idx="22">
                  <c:v>1977</c:v>
                </c:pt>
                <c:pt idx="23">
                  <c:v>1978</c:v>
                </c:pt>
                <c:pt idx="24">
                  <c:v>1979</c:v>
                </c:pt>
                <c:pt idx="25">
                  <c:v>1980</c:v>
                </c:pt>
                <c:pt idx="26">
                  <c:v>1981</c:v>
                </c:pt>
                <c:pt idx="27">
                  <c:v>1982</c:v>
                </c:pt>
                <c:pt idx="28">
                  <c:v>1983</c:v>
                </c:pt>
                <c:pt idx="29">
                  <c:v>1984</c:v>
                </c:pt>
                <c:pt idx="30">
                  <c:v>1985</c:v>
                </c:pt>
                <c:pt idx="31">
                  <c:v>1986</c:v>
                </c:pt>
                <c:pt idx="32">
                  <c:v>1987</c:v>
                </c:pt>
                <c:pt idx="33">
                  <c:v>1988</c:v>
                </c:pt>
                <c:pt idx="34">
                  <c:v>1989</c:v>
                </c:pt>
                <c:pt idx="35">
                  <c:v>1990</c:v>
                </c:pt>
                <c:pt idx="36">
                  <c:v>1991</c:v>
                </c:pt>
                <c:pt idx="37">
                  <c:v>1992</c:v>
                </c:pt>
                <c:pt idx="38">
                  <c:v>1993</c:v>
                </c:pt>
                <c:pt idx="39">
                  <c:v>1994</c:v>
                </c:pt>
                <c:pt idx="40">
                  <c:v>1995</c:v>
                </c:pt>
                <c:pt idx="41">
                  <c:v>1996</c:v>
                </c:pt>
                <c:pt idx="42">
                  <c:v>1997</c:v>
                </c:pt>
                <c:pt idx="43">
                  <c:v>1998</c:v>
                </c:pt>
                <c:pt idx="44">
                  <c:v>1999</c:v>
                </c:pt>
                <c:pt idx="45">
                  <c:v>2000</c:v>
                </c:pt>
                <c:pt idx="46">
                  <c:v>2001</c:v>
                </c:pt>
                <c:pt idx="47">
                  <c:v>2002</c:v>
                </c:pt>
                <c:pt idx="48">
                  <c:v>2003</c:v>
                </c:pt>
                <c:pt idx="49">
                  <c:v>2004</c:v>
                </c:pt>
                <c:pt idx="50">
                  <c:v>2005</c:v>
                </c:pt>
                <c:pt idx="51">
                  <c:v>2006</c:v>
                </c:pt>
                <c:pt idx="52">
                  <c:v>2007</c:v>
                </c:pt>
                <c:pt idx="53">
                  <c:v>2008</c:v>
                </c:pt>
                <c:pt idx="54">
                  <c:v>2009</c:v>
                </c:pt>
                <c:pt idx="55">
                  <c:v>2010</c:v>
                </c:pt>
                <c:pt idx="56">
                  <c:v>2011</c:v>
                </c:pt>
                <c:pt idx="57">
                  <c:v>2012</c:v>
                </c:pt>
                <c:pt idx="58">
                  <c:v>2013</c:v>
                </c:pt>
                <c:pt idx="59">
                  <c:v>2014</c:v>
                </c:pt>
                <c:pt idx="60">
                  <c:v>2015</c:v>
                </c:pt>
                <c:pt idx="61">
                  <c:v>2016</c:v>
                </c:pt>
                <c:pt idx="62">
                  <c:v>2017</c:v>
                </c:pt>
                <c:pt idx="63">
                  <c:v>2018</c:v>
                </c:pt>
                <c:pt idx="64">
                  <c:v>2019</c:v>
                </c:pt>
                <c:pt idx="65">
                  <c:v>2020</c:v>
                </c:pt>
                <c:pt idx="66">
                  <c:v>2021</c:v>
                </c:pt>
              </c:numCache>
            </c:numRef>
          </c:cat>
          <c:val>
            <c:numRef>
              <c:f>'Y_H Change'!$H$29:$BV$29</c:f>
              <c:numCache>
                <c:formatCode>#,##0.00</c:formatCode>
                <c:ptCount val="67"/>
                <c:pt idx="0">
                  <c:v>4.8296382470696937</c:v>
                </c:pt>
                <c:pt idx="1">
                  <c:v>4.663426829428416</c:v>
                </c:pt>
                <c:pt idx="2">
                  <c:v>4.6779656851454998</c:v>
                </c:pt>
                <c:pt idx="3">
                  <c:v>4.3564149769173861</c:v>
                </c:pt>
                <c:pt idx="4">
                  <c:v>4.5583972250949056</c:v>
                </c:pt>
                <c:pt idx="5">
                  <c:v>4.6393051261474234</c:v>
                </c:pt>
                <c:pt idx="6">
                  <c:v>4.8360186041345719</c:v>
                </c:pt>
                <c:pt idx="7">
                  <c:v>5.0974833226356369</c:v>
                </c:pt>
                <c:pt idx="8">
                  <c:v>5.5356920739801714</c:v>
                </c:pt>
                <c:pt idx="9">
                  <c:v>5.6010796636195908</c:v>
                </c:pt>
                <c:pt idx="10">
                  <c:v>5.4058906207569279</c:v>
                </c:pt>
                <c:pt idx="11">
                  <c:v>5.2034486333139958</c:v>
                </c:pt>
                <c:pt idx="12">
                  <c:v>5.0644128520893501</c:v>
                </c:pt>
                <c:pt idx="13">
                  <c:v>5.224398469215533</c:v>
                </c:pt>
                <c:pt idx="14">
                  <c:v>5.318085870719484</c:v>
                </c:pt>
                <c:pt idx="15">
                  <c:v>5.2571649766120503</c:v>
                </c:pt>
                <c:pt idx="16">
                  <c:v>5.3025737949514902</c:v>
                </c:pt>
                <c:pt idx="17">
                  <c:v>5.2974525265144745</c:v>
                </c:pt>
                <c:pt idx="18">
                  <c:v>5.0469253675056578</c:v>
                </c:pt>
                <c:pt idx="19">
                  <c:v>4.3604817835613066</c:v>
                </c:pt>
                <c:pt idx="20">
                  <c:v>3.7472147421325643</c:v>
                </c:pt>
                <c:pt idx="21">
                  <c:v>3.6209396631794313</c:v>
                </c:pt>
                <c:pt idx="22">
                  <c:v>3.3310156123984571</c:v>
                </c:pt>
                <c:pt idx="23">
                  <c:v>3.0994340037479486</c:v>
                </c:pt>
                <c:pt idx="24">
                  <c:v>3.2761812200895095</c:v>
                </c:pt>
                <c:pt idx="25">
                  <c:v>3.3297136477840636</c:v>
                </c:pt>
                <c:pt idx="26">
                  <c:v>2.9144229957657108</c:v>
                </c:pt>
                <c:pt idx="27">
                  <c:v>2.6617500834613428</c:v>
                </c:pt>
                <c:pt idx="28">
                  <c:v>2.4243894224160139</c:v>
                </c:pt>
                <c:pt idx="29">
                  <c:v>2.2538598289227179</c:v>
                </c:pt>
                <c:pt idx="30">
                  <c:v>2.4318017998321917</c:v>
                </c:pt>
                <c:pt idx="31">
                  <c:v>2.4613768909104823</c:v>
                </c:pt>
                <c:pt idx="32">
                  <c:v>2.3741571586764967</c:v>
                </c:pt>
                <c:pt idx="33">
                  <c:v>2.3194903243166181</c:v>
                </c:pt>
                <c:pt idx="34">
                  <c:v>2.2917684204163034</c:v>
                </c:pt>
                <c:pt idx="35">
                  <c:v>1.9267149508278034</c:v>
                </c:pt>
                <c:pt idx="36">
                  <c:v>2.1659549487626397</c:v>
                </c:pt>
                <c:pt idx="37">
                  <c:v>2.2713498350924848</c:v>
                </c:pt>
                <c:pt idx="38">
                  <c:v>2.1616345197169005</c:v>
                </c:pt>
                <c:pt idx="39">
                  <c:v>2.1814993151728439</c:v>
                </c:pt>
                <c:pt idx="40">
                  <c:v>2.3845035205029084</c:v>
                </c:pt>
                <c:pt idx="41">
                  <c:v>1.9841894937240077</c:v>
                </c:pt>
                <c:pt idx="42">
                  <c:v>1.9324713129290862</c:v>
                </c:pt>
                <c:pt idx="43">
                  <c:v>1.8060090342259898</c:v>
                </c:pt>
                <c:pt idx="44">
                  <c:v>1.5519582922001662</c:v>
                </c:pt>
                <c:pt idx="45">
                  <c:v>1.6834442114843153</c:v>
                </c:pt>
                <c:pt idx="46">
                  <c:v>1.7236430677852721</c:v>
                </c:pt>
                <c:pt idx="47">
                  <c:v>1.5361662750721456</c:v>
                </c:pt>
                <c:pt idx="48">
                  <c:v>1.465581069082472</c:v>
                </c:pt>
                <c:pt idx="49">
                  <c:v>1.4592654188722691</c:v>
                </c:pt>
                <c:pt idx="50">
                  <c:v>1.1728989720328578</c:v>
                </c:pt>
                <c:pt idx="51">
                  <c:v>1.1783984731850774</c:v>
                </c:pt>
                <c:pt idx="52">
                  <c:v>1.1286752651418079</c:v>
                </c:pt>
                <c:pt idx="53">
                  <c:v>0.87289592026139806</c:v>
                </c:pt>
                <c:pt idx="54">
                  <c:v>0.36311915492742181</c:v>
                </c:pt>
                <c:pt idx="55">
                  <c:v>0.60136472308995459</c:v>
                </c:pt>
                <c:pt idx="56">
                  <c:v>0.55116971440692863</c:v>
                </c:pt>
                <c:pt idx="57">
                  <c:v>0.43710616422042819</c:v>
                </c:pt>
                <c:pt idx="58">
                  <c:v>0.66930154317909596</c:v>
                </c:pt>
                <c:pt idx="59">
                  <c:v>1.0454806758300434</c:v>
                </c:pt>
                <c:pt idx="60">
                  <c:v>0.74595297892732149</c:v>
                </c:pt>
                <c:pt idx="61">
                  <c:v>0.56044140901110295</c:v>
                </c:pt>
                <c:pt idx="62">
                  <c:v>0.75404155522599914</c:v>
                </c:pt>
                <c:pt idx="63">
                  <c:v>0.62848197468080769</c:v>
                </c:pt>
                <c:pt idx="64">
                  <c:v>0.60537815850758891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A66-664A-AD74-9889D9E22B2A}"/>
            </c:ext>
          </c:extLst>
        </c:ser>
        <c:ser>
          <c:idx val="1"/>
          <c:order val="1"/>
          <c:tx>
            <c:v>Six-quarter Average (2020-21)</c:v>
          </c:tx>
          <c:spPr>
            <a:ln w="38100" cap="rnd">
              <a:solidFill>
                <a:srgbClr val="00B0F0"/>
              </a:solidFill>
              <a:round/>
            </a:ln>
            <a:effectLst>
              <a:glow rad="38100">
                <a:sysClr val="windowText" lastClr="000000"/>
              </a:glow>
            </a:effectLst>
          </c:spPr>
          <c:marker>
            <c:symbol val="none"/>
          </c:marker>
          <c:cat>
            <c:numRef>
              <c:f>'Y_H Change'!$H$2:$BV$2</c:f>
              <c:numCache>
                <c:formatCode>General</c:formatCode>
                <c:ptCount val="67"/>
                <c:pt idx="0">
                  <c:v>1955</c:v>
                </c:pt>
                <c:pt idx="1">
                  <c:v>1956</c:v>
                </c:pt>
                <c:pt idx="2">
                  <c:v>1957</c:v>
                </c:pt>
                <c:pt idx="3">
                  <c:v>1958</c:v>
                </c:pt>
                <c:pt idx="4">
                  <c:v>1959</c:v>
                </c:pt>
                <c:pt idx="5">
                  <c:v>1960</c:v>
                </c:pt>
                <c:pt idx="6">
                  <c:v>1961</c:v>
                </c:pt>
                <c:pt idx="7">
                  <c:v>1962</c:v>
                </c:pt>
                <c:pt idx="8">
                  <c:v>1963</c:v>
                </c:pt>
                <c:pt idx="9">
                  <c:v>1964</c:v>
                </c:pt>
                <c:pt idx="10">
                  <c:v>1965</c:v>
                </c:pt>
                <c:pt idx="11">
                  <c:v>1966</c:v>
                </c:pt>
                <c:pt idx="12">
                  <c:v>1967</c:v>
                </c:pt>
                <c:pt idx="13">
                  <c:v>1968</c:v>
                </c:pt>
                <c:pt idx="14">
                  <c:v>1969</c:v>
                </c:pt>
                <c:pt idx="15">
                  <c:v>1970</c:v>
                </c:pt>
                <c:pt idx="16">
                  <c:v>1971</c:v>
                </c:pt>
                <c:pt idx="17">
                  <c:v>1972</c:v>
                </c:pt>
                <c:pt idx="18">
                  <c:v>1973</c:v>
                </c:pt>
                <c:pt idx="19">
                  <c:v>1974</c:v>
                </c:pt>
                <c:pt idx="20">
                  <c:v>1975</c:v>
                </c:pt>
                <c:pt idx="21">
                  <c:v>1976</c:v>
                </c:pt>
                <c:pt idx="22">
                  <c:v>1977</c:v>
                </c:pt>
                <c:pt idx="23">
                  <c:v>1978</c:v>
                </c:pt>
                <c:pt idx="24">
                  <c:v>1979</c:v>
                </c:pt>
                <c:pt idx="25">
                  <c:v>1980</c:v>
                </c:pt>
                <c:pt idx="26">
                  <c:v>1981</c:v>
                </c:pt>
                <c:pt idx="27">
                  <c:v>1982</c:v>
                </c:pt>
                <c:pt idx="28">
                  <c:v>1983</c:v>
                </c:pt>
                <c:pt idx="29">
                  <c:v>1984</c:v>
                </c:pt>
                <c:pt idx="30">
                  <c:v>1985</c:v>
                </c:pt>
                <c:pt idx="31">
                  <c:v>1986</c:v>
                </c:pt>
                <c:pt idx="32">
                  <c:v>1987</c:v>
                </c:pt>
                <c:pt idx="33">
                  <c:v>1988</c:v>
                </c:pt>
                <c:pt idx="34">
                  <c:v>1989</c:v>
                </c:pt>
                <c:pt idx="35">
                  <c:v>1990</c:v>
                </c:pt>
                <c:pt idx="36">
                  <c:v>1991</c:v>
                </c:pt>
                <c:pt idx="37">
                  <c:v>1992</c:v>
                </c:pt>
                <c:pt idx="38">
                  <c:v>1993</c:v>
                </c:pt>
                <c:pt idx="39">
                  <c:v>1994</c:v>
                </c:pt>
                <c:pt idx="40">
                  <c:v>1995</c:v>
                </c:pt>
                <c:pt idx="41">
                  <c:v>1996</c:v>
                </c:pt>
                <c:pt idx="42">
                  <c:v>1997</c:v>
                </c:pt>
                <c:pt idx="43">
                  <c:v>1998</c:v>
                </c:pt>
                <c:pt idx="44">
                  <c:v>1999</c:v>
                </c:pt>
                <c:pt idx="45">
                  <c:v>2000</c:v>
                </c:pt>
                <c:pt idx="46">
                  <c:v>2001</c:v>
                </c:pt>
                <c:pt idx="47">
                  <c:v>2002</c:v>
                </c:pt>
                <c:pt idx="48">
                  <c:v>2003</c:v>
                </c:pt>
                <c:pt idx="49">
                  <c:v>2004</c:v>
                </c:pt>
                <c:pt idx="50">
                  <c:v>2005</c:v>
                </c:pt>
                <c:pt idx="51">
                  <c:v>2006</c:v>
                </c:pt>
                <c:pt idx="52">
                  <c:v>2007</c:v>
                </c:pt>
                <c:pt idx="53">
                  <c:v>2008</c:v>
                </c:pt>
                <c:pt idx="54">
                  <c:v>2009</c:v>
                </c:pt>
                <c:pt idx="55">
                  <c:v>2010</c:v>
                </c:pt>
                <c:pt idx="56">
                  <c:v>2011</c:v>
                </c:pt>
                <c:pt idx="57">
                  <c:v>2012</c:v>
                </c:pt>
                <c:pt idx="58">
                  <c:v>2013</c:v>
                </c:pt>
                <c:pt idx="59">
                  <c:v>2014</c:v>
                </c:pt>
                <c:pt idx="60">
                  <c:v>2015</c:v>
                </c:pt>
                <c:pt idx="61">
                  <c:v>2016</c:v>
                </c:pt>
                <c:pt idx="62">
                  <c:v>2017</c:v>
                </c:pt>
                <c:pt idx="63">
                  <c:v>2018</c:v>
                </c:pt>
                <c:pt idx="64">
                  <c:v>2019</c:v>
                </c:pt>
                <c:pt idx="65">
                  <c:v>2020</c:v>
                </c:pt>
                <c:pt idx="66">
                  <c:v>2021</c:v>
                </c:pt>
              </c:numCache>
            </c:numRef>
          </c:cat>
          <c:val>
            <c:numRef>
              <c:f>'Y_H Change'!$H$28:$BV$28</c:f>
              <c:numCache>
                <c:formatCode>General</c:formatCode>
                <c:ptCount val="67"/>
                <c:pt idx="65" formatCode="#,##0.00">
                  <c:v>0.8301674051973168</c:v>
                </c:pt>
                <c:pt idx="66" formatCode="#,##0.00">
                  <c:v>0.8301674051973168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A66-664A-AD74-9889D9E22B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53775808"/>
        <c:axId val="753777584"/>
      </c:lineChart>
      <c:catAx>
        <c:axId val="7537758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3777584"/>
        <c:crosses val="autoZero"/>
        <c:auto val="1"/>
        <c:lblAlgn val="ctr"/>
        <c:lblOffset val="100"/>
        <c:tickLblSkip val="6"/>
        <c:noMultiLvlLbl val="0"/>
      </c:catAx>
      <c:valAx>
        <c:axId val="753777584"/>
        <c:scaling>
          <c:orientation val="minMax"/>
          <c:max val="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/>
                  <a:t>Percent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3775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97731941116056"/>
          <c:y val="0.91175637429320444"/>
          <c:w val="0.74823129445775804"/>
          <c:h val="5.63663328455521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tx1"/>
          </a:solidFill>
        </a:defRPr>
      </a:pPr>
      <a:endParaRPr lang="en-US"/>
    </a:p>
  </c:txPr>
  <c:externalData r:id="rId4">
    <c:autoUpdate val="0"/>
  </c:externalData>
  <c:userShapes r:id="rId5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u="none" strike="noStrike" baseline="0">
                <a:solidFill>
                  <a:schemeClr val="tx1"/>
                </a:solidFill>
                <a:effectLst/>
              </a:rPr>
              <a:t>Chart 2: Job Openings/Labor Force</a:t>
            </a:r>
            <a:r>
              <a:rPr lang="en-US" sz="1800" b="1" i="0" u="none" strike="noStrike" baseline="0">
                <a:solidFill>
                  <a:schemeClr val="tx1"/>
                </a:solidFill>
              </a:rPr>
              <a:t> vs. </a:t>
            </a:r>
            <a:r>
              <a:rPr lang="en-US" sz="1800" b="1" i="0" u="none" strike="noStrike" baseline="0">
                <a:solidFill>
                  <a:schemeClr val="tx1"/>
                </a:solidFill>
                <a:effectLst/>
              </a:rPr>
              <a:t>Unemployment Rate, 2001-2021</a:t>
            </a:r>
            <a:endParaRPr lang="en-US" sz="1800" b="1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'[Job opening graphs_JM_211004.xlsx]Data for Chart1,2'!$F$1</c:f>
              <c:strCache>
                <c:ptCount val="1"/>
                <c:pt idx="0">
                  <c:v>Job Openings / Labor Force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>
              <a:glow rad="38100">
                <a:schemeClr val="tx1"/>
              </a:glow>
            </a:effectLst>
          </c:spPr>
          <c:marker>
            <c:symbol val="none"/>
          </c:marker>
          <c:cat>
            <c:numRef>
              <c:f>'[Job opening graphs_JM_211004.xlsx]Data for Chart1,2'!$A$2:$A$248</c:f>
              <c:numCache>
                <c:formatCode>yyyy\-mm</c:formatCode>
                <c:ptCount val="247"/>
                <c:pt idx="0">
                  <c:v>36892</c:v>
                </c:pt>
                <c:pt idx="1">
                  <c:v>36923</c:v>
                </c:pt>
                <c:pt idx="2">
                  <c:v>36951</c:v>
                </c:pt>
                <c:pt idx="3">
                  <c:v>36982</c:v>
                </c:pt>
                <c:pt idx="4">
                  <c:v>37012</c:v>
                </c:pt>
                <c:pt idx="5">
                  <c:v>37043</c:v>
                </c:pt>
                <c:pt idx="6">
                  <c:v>37073</c:v>
                </c:pt>
                <c:pt idx="7">
                  <c:v>37104</c:v>
                </c:pt>
                <c:pt idx="8">
                  <c:v>37135</c:v>
                </c:pt>
                <c:pt idx="9">
                  <c:v>37165</c:v>
                </c:pt>
                <c:pt idx="10">
                  <c:v>37196</c:v>
                </c:pt>
                <c:pt idx="11">
                  <c:v>37226</c:v>
                </c:pt>
                <c:pt idx="12">
                  <c:v>37257</c:v>
                </c:pt>
                <c:pt idx="13">
                  <c:v>37288</c:v>
                </c:pt>
                <c:pt idx="14">
                  <c:v>37316</c:v>
                </c:pt>
                <c:pt idx="15">
                  <c:v>37347</c:v>
                </c:pt>
                <c:pt idx="16">
                  <c:v>37377</c:v>
                </c:pt>
                <c:pt idx="17">
                  <c:v>37408</c:v>
                </c:pt>
                <c:pt idx="18">
                  <c:v>37438</c:v>
                </c:pt>
                <c:pt idx="19">
                  <c:v>37469</c:v>
                </c:pt>
                <c:pt idx="20">
                  <c:v>37500</c:v>
                </c:pt>
                <c:pt idx="21">
                  <c:v>37530</c:v>
                </c:pt>
                <c:pt idx="22">
                  <c:v>37561</c:v>
                </c:pt>
                <c:pt idx="23">
                  <c:v>37591</c:v>
                </c:pt>
                <c:pt idx="24">
                  <c:v>37622</c:v>
                </c:pt>
                <c:pt idx="25">
                  <c:v>37653</c:v>
                </c:pt>
                <c:pt idx="26">
                  <c:v>37681</c:v>
                </c:pt>
                <c:pt idx="27">
                  <c:v>37712</c:v>
                </c:pt>
                <c:pt idx="28">
                  <c:v>37742</c:v>
                </c:pt>
                <c:pt idx="29">
                  <c:v>37773</c:v>
                </c:pt>
                <c:pt idx="30">
                  <c:v>37803</c:v>
                </c:pt>
                <c:pt idx="31">
                  <c:v>37834</c:v>
                </c:pt>
                <c:pt idx="32">
                  <c:v>37865</c:v>
                </c:pt>
                <c:pt idx="33">
                  <c:v>37895</c:v>
                </c:pt>
                <c:pt idx="34">
                  <c:v>37926</c:v>
                </c:pt>
                <c:pt idx="35">
                  <c:v>37956</c:v>
                </c:pt>
                <c:pt idx="36">
                  <c:v>37987</c:v>
                </c:pt>
                <c:pt idx="37">
                  <c:v>38018</c:v>
                </c:pt>
                <c:pt idx="38">
                  <c:v>38047</c:v>
                </c:pt>
                <c:pt idx="39">
                  <c:v>38078</c:v>
                </c:pt>
                <c:pt idx="40">
                  <c:v>38108</c:v>
                </c:pt>
                <c:pt idx="41">
                  <c:v>38139</c:v>
                </c:pt>
                <c:pt idx="42">
                  <c:v>38169</c:v>
                </c:pt>
                <c:pt idx="43">
                  <c:v>38200</c:v>
                </c:pt>
                <c:pt idx="44">
                  <c:v>38231</c:v>
                </c:pt>
                <c:pt idx="45">
                  <c:v>38261</c:v>
                </c:pt>
                <c:pt idx="46">
                  <c:v>38292</c:v>
                </c:pt>
                <c:pt idx="47">
                  <c:v>38322</c:v>
                </c:pt>
                <c:pt idx="48">
                  <c:v>38353</c:v>
                </c:pt>
                <c:pt idx="49">
                  <c:v>38384</c:v>
                </c:pt>
                <c:pt idx="50">
                  <c:v>38412</c:v>
                </c:pt>
                <c:pt idx="51">
                  <c:v>38443</c:v>
                </c:pt>
                <c:pt idx="52">
                  <c:v>38473</c:v>
                </c:pt>
                <c:pt idx="53">
                  <c:v>38504</c:v>
                </c:pt>
                <c:pt idx="54">
                  <c:v>38534</c:v>
                </c:pt>
                <c:pt idx="55">
                  <c:v>38565</c:v>
                </c:pt>
                <c:pt idx="56">
                  <c:v>38596</c:v>
                </c:pt>
                <c:pt idx="57">
                  <c:v>38626</c:v>
                </c:pt>
                <c:pt idx="58">
                  <c:v>38657</c:v>
                </c:pt>
                <c:pt idx="59">
                  <c:v>38687</c:v>
                </c:pt>
                <c:pt idx="60">
                  <c:v>38718</c:v>
                </c:pt>
                <c:pt idx="61">
                  <c:v>38749</c:v>
                </c:pt>
                <c:pt idx="62">
                  <c:v>38777</c:v>
                </c:pt>
                <c:pt idx="63">
                  <c:v>38808</c:v>
                </c:pt>
                <c:pt idx="64">
                  <c:v>38838</c:v>
                </c:pt>
                <c:pt idx="65">
                  <c:v>38869</c:v>
                </c:pt>
                <c:pt idx="66">
                  <c:v>38899</c:v>
                </c:pt>
                <c:pt idx="67">
                  <c:v>38930</c:v>
                </c:pt>
                <c:pt idx="68">
                  <c:v>38961</c:v>
                </c:pt>
                <c:pt idx="69">
                  <c:v>38991</c:v>
                </c:pt>
                <c:pt idx="70">
                  <c:v>39022</c:v>
                </c:pt>
                <c:pt idx="71">
                  <c:v>39052</c:v>
                </c:pt>
                <c:pt idx="72">
                  <c:v>39083</c:v>
                </c:pt>
                <c:pt idx="73">
                  <c:v>39114</c:v>
                </c:pt>
                <c:pt idx="74">
                  <c:v>39142</c:v>
                </c:pt>
                <c:pt idx="75">
                  <c:v>39173</c:v>
                </c:pt>
                <c:pt idx="76">
                  <c:v>39203</c:v>
                </c:pt>
                <c:pt idx="77">
                  <c:v>39234</c:v>
                </c:pt>
                <c:pt idx="78">
                  <c:v>39264</c:v>
                </c:pt>
                <c:pt idx="79">
                  <c:v>39295</c:v>
                </c:pt>
                <c:pt idx="80">
                  <c:v>39326</c:v>
                </c:pt>
                <c:pt idx="81">
                  <c:v>39356</c:v>
                </c:pt>
                <c:pt idx="82">
                  <c:v>39387</c:v>
                </c:pt>
                <c:pt idx="83">
                  <c:v>39417</c:v>
                </c:pt>
                <c:pt idx="84">
                  <c:v>39448</c:v>
                </c:pt>
                <c:pt idx="85">
                  <c:v>39479</c:v>
                </c:pt>
                <c:pt idx="86">
                  <c:v>39508</c:v>
                </c:pt>
                <c:pt idx="87">
                  <c:v>39539</c:v>
                </c:pt>
                <c:pt idx="88">
                  <c:v>39569</c:v>
                </c:pt>
                <c:pt idx="89">
                  <c:v>39600</c:v>
                </c:pt>
                <c:pt idx="90">
                  <c:v>39630</c:v>
                </c:pt>
                <c:pt idx="91">
                  <c:v>39661</c:v>
                </c:pt>
                <c:pt idx="92">
                  <c:v>39692</c:v>
                </c:pt>
                <c:pt idx="93">
                  <c:v>39722</c:v>
                </c:pt>
                <c:pt idx="94">
                  <c:v>39753</c:v>
                </c:pt>
                <c:pt idx="95">
                  <c:v>39783</c:v>
                </c:pt>
                <c:pt idx="96">
                  <c:v>39814</c:v>
                </c:pt>
                <c:pt idx="97">
                  <c:v>39845</c:v>
                </c:pt>
                <c:pt idx="98">
                  <c:v>39873</c:v>
                </c:pt>
                <c:pt idx="99">
                  <c:v>39904</c:v>
                </c:pt>
                <c:pt idx="100">
                  <c:v>39934</c:v>
                </c:pt>
                <c:pt idx="101">
                  <c:v>39965</c:v>
                </c:pt>
                <c:pt idx="102">
                  <c:v>39995</c:v>
                </c:pt>
                <c:pt idx="103">
                  <c:v>40026</c:v>
                </c:pt>
                <c:pt idx="104">
                  <c:v>40057</c:v>
                </c:pt>
                <c:pt idx="105">
                  <c:v>40087</c:v>
                </c:pt>
                <c:pt idx="106">
                  <c:v>40118</c:v>
                </c:pt>
                <c:pt idx="107">
                  <c:v>40148</c:v>
                </c:pt>
                <c:pt idx="108">
                  <c:v>40179</c:v>
                </c:pt>
                <c:pt idx="109">
                  <c:v>40210</c:v>
                </c:pt>
                <c:pt idx="110">
                  <c:v>40238</c:v>
                </c:pt>
                <c:pt idx="111">
                  <c:v>40269</c:v>
                </c:pt>
                <c:pt idx="112">
                  <c:v>40299</c:v>
                </c:pt>
                <c:pt idx="113">
                  <c:v>40330</c:v>
                </c:pt>
                <c:pt idx="114">
                  <c:v>40360</c:v>
                </c:pt>
                <c:pt idx="115">
                  <c:v>40391</c:v>
                </c:pt>
                <c:pt idx="116">
                  <c:v>40422</c:v>
                </c:pt>
                <c:pt idx="117">
                  <c:v>40452</c:v>
                </c:pt>
                <c:pt idx="118">
                  <c:v>40483</c:v>
                </c:pt>
                <c:pt idx="119">
                  <c:v>40513</c:v>
                </c:pt>
                <c:pt idx="120">
                  <c:v>40544</c:v>
                </c:pt>
                <c:pt idx="121">
                  <c:v>40575</c:v>
                </c:pt>
                <c:pt idx="122">
                  <c:v>40603</c:v>
                </c:pt>
                <c:pt idx="123">
                  <c:v>40634</c:v>
                </c:pt>
                <c:pt idx="124">
                  <c:v>40664</c:v>
                </c:pt>
                <c:pt idx="125">
                  <c:v>40695</c:v>
                </c:pt>
                <c:pt idx="126">
                  <c:v>40725</c:v>
                </c:pt>
                <c:pt idx="127">
                  <c:v>40756</c:v>
                </c:pt>
                <c:pt idx="128">
                  <c:v>40787</c:v>
                </c:pt>
                <c:pt idx="129">
                  <c:v>40817</c:v>
                </c:pt>
                <c:pt idx="130">
                  <c:v>40848</c:v>
                </c:pt>
                <c:pt idx="131">
                  <c:v>40878</c:v>
                </c:pt>
                <c:pt idx="132">
                  <c:v>40909</c:v>
                </c:pt>
                <c:pt idx="133">
                  <c:v>40940</c:v>
                </c:pt>
                <c:pt idx="134">
                  <c:v>40969</c:v>
                </c:pt>
                <c:pt idx="135">
                  <c:v>41000</c:v>
                </c:pt>
                <c:pt idx="136">
                  <c:v>41030</c:v>
                </c:pt>
                <c:pt idx="137">
                  <c:v>41061</c:v>
                </c:pt>
                <c:pt idx="138">
                  <c:v>41091</c:v>
                </c:pt>
                <c:pt idx="139">
                  <c:v>41122</c:v>
                </c:pt>
                <c:pt idx="140">
                  <c:v>41153</c:v>
                </c:pt>
                <c:pt idx="141">
                  <c:v>41183</c:v>
                </c:pt>
                <c:pt idx="142">
                  <c:v>41214</c:v>
                </c:pt>
                <c:pt idx="143">
                  <c:v>41244</c:v>
                </c:pt>
                <c:pt idx="144">
                  <c:v>41275</c:v>
                </c:pt>
                <c:pt idx="145">
                  <c:v>41306</c:v>
                </c:pt>
                <c:pt idx="146">
                  <c:v>41334</c:v>
                </c:pt>
                <c:pt idx="147">
                  <c:v>41365</c:v>
                </c:pt>
                <c:pt idx="148">
                  <c:v>41395</c:v>
                </c:pt>
                <c:pt idx="149">
                  <c:v>41426</c:v>
                </c:pt>
                <c:pt idx="150">
                  <c:v>41456</c:v>
                </c:pt>
                <c:pt idx="151">
                  <c:v>41487</c:v>
                </c:pt>
                <c:pt idx="152">
                  <c:v>41518</c:v>
                </c:pt>
                <c:pt idx="153">
                  <c:v>41548</c:v>
                </c:pt>
                <c:pt idx="154">
                  <c:v>41579</c:v>
                </c:pt>
                <c:pt idx="155">
                  <c:v>41609</c:v>
                </c:pt>
                <c:pt idx="156">
                  <c:v>41640</c:v>
                </c:pt>
                <c:pt idx="157">
                  <c:v>41671</c:v>
                </c:pt>
                <c:pt idx="158">
                  <c:v>41699</c:v>
                </c:pt>
                <c:pt idx="159">
                  <c:v>41730</c:v>
                </c:pt>
                <c:pt idx="160">
                  <c:v>41760</c:v>
                </c:pt>
                <c:pt idx="161">
                  <c:v>41791</c:v>
                </c:pt>
                <c:pt idx="162">
                  <c:v>41821</c:v>
                </c:pt>
                <c:pt idx="163">
                  <c:v>41852</c:v>
                </c:pt>
                <c:pt idx="164">
                  <c:v>41883</c:v>
                </c:pt>
                <c:pt idx="165">
                  <c:v>41913</c:v>
                </c:pt>
                <c:pt idx="166">
                  <c:v>41944</c:v>
                </c:pt>
                <c:pt idx="167">
                  <c:v>41974</c:v>
                </c:pt>
                <c:pt idx="168">
                  <c:v>42005</c:v>
                </c:pt>
                <c:pt idx="169">
                  <c:v>42036</c:v>
                </c:pt>
                <c:pt idx="170">
                  <c:v>42064</c:v>
                </c:pt>
                <c:pt idx="171">
                  <c:v>42095</c:v>
                </c:pt>
                <c:pt idx="172">
                  <c:v>42125</c:v>
                </c:pt>
                <c:pt idx="173">
                  <c:v>42156</c:v>
                </c:pt>
                <c:pt idx="174">
                  <c:v>42186</c:v>
                </c:pt>
                <c:pt idx="175">
                  <c:v>42217</c:v>
                </c:pt>
                <c:pt idx="176">
                  <c:v>42248</c:v>
                </c:pt>
                <c:pt idx="177">
                  <c:v>42278</c:v>
                </c:pt>
                <c:pt idx="178">
                  <c:v>42309</c:v>
                </c:pt>
                <c:pt idx="179">
                  <c:v>42339</c:v>
                </c:pt>
                <c:pt idx="180">
                  <c:v>42370</c:v>
                </c:pt>
                <c:pt idx="181">
                  <c:v>42401</c:v>
                </c:pt>
                <c:pt idx="182">
                  <c:v>42430</c:v>
                </c:pt>
                <c:pt idx="183">
                  <c:v>42461</c:v>
                </c:pt>
                <c:pt idx="184">
                  <c:v>42491</c:v>
                </c:pt>
                <c:pt idx="185">
                  <c:v>42522</c:v>
                </c:pt>
                <c:pt idx="186">
                  <c:v>42552</c:v>
                </c:pt>
                <c:pt idx="187">
                  <c:v>42583</c:v>
                </c:pt>
                <c:pt idx="188">
                  <c:v>42614</c:v>
                </c:pt>
                <c:pt idx="189">
                  <c:v>42644</c:v>
                </c:pt>
                <c:pt idx="190">
                  <c:v>42675</c:v>
                </c:pt>
                <c:pt idx="191">
                  <c:v>42705</c:v>
                </c:pt>
                <c:pt idx="192">
                  <c:v>42736</c:v>
                </c:pt>
                <c:pt idx="193">
                  <c:v>42767</c:v>
                </c:pt>
                <c:pt idx="194">
                  <c:v>42795</c:v>
                </c:pt>
                <c:pt idx="195">
                  <c:v>42826</c:v>
                </c:pt>
                <c:pt idx="196">
                  <c:v>42856</c:v>
                </c:pt>
                <c:pt idx="197">
                  <c:v>42887</c:v>
                </c:pt>
                <c:pt idx="198">
                  <c:v>42917</c:v>
                </c:pt>
                <c:pt idx="199">
                  <c:v>42948</c:v>
                </c:pt>
                <c:pt idx="200">
                  <c:v>42979</c:v>
                </c:pt>
                <c:pt idx="201">
                  <c:v>43009</c:v>
                </c:pt>
                <c:pt idx="202">
                  <c:v>43040</c:v>
                </c:pt>
                <c:pt idx="203">
                  <c:v>43070</c:v>
                </c:pt>
                <c:pt idx="204">
                  <c:v>43101</c:v>
                </c:pt>
                <c:pt idx="205">
                  <c:v>43132</c:v>
                </c:pt>
                <c:pt idx="206">
                  <c:v>43160</c:v>
                </c:pt>
                <c:pt idx="207">
                  <c:v>43191</c:v>
                </c:pt>
                <c:pt idx="208">
                  <c:v>43221</c:v>
                </c:pt>
                <c:pt idx="209">
                  <c:v>43252</c:v>
                </c:pt>
                <c:pt idx="210">
                  <c:v>43282</c:v>
                </c:pt>
                <c:pt idx="211">
                  <c:v>43313</c:v>
                </c:pt>
                <c:pt idx="212">
                  <c:v>43344</c:v>
                </c:pt>
                <c:pt idx="213">
                  <c:v>43374</c:v>
                </c:pt>
                <c:pt idx="214">
                  <c:v>43405</c:v>
                </c:pt>
                <c:pt idx="215">
                  <c:v>43435</c:v>
                </c:pt>
                <c:pt idx="216">
                  <c:v>43466</c:v>
                </c:pt>
                <c:pt idx="217">
                  <c:v>43497</c:v>
                </c:pt>
                <c:pt idx="218">
                  <c:v>43525</c:v>
                </c:pt>
                <c:pt idx="219">
                  <c:v>43556</c:v>
                </c:pt>
                <c:pt idx="220">
                  <c:v>43586</c:v>
                </c:pt>
                <c:pt idx="221">
                  <c:v>43617</c:v>
                </c:pt>
                <c:pt idx="222">
                  <c:v>43647</c:v>
                </c:pt>
                <c:pt idx="223">
                  <c:v>43678</c:v>
                </c:pt>
                <c:pt idx="224">
                  <c:v>43709</c:v>
                </c:pt>
                <c:pt idx="225">
                  <c:v>43739</c:v>
                </c:pt>
                <c:pt idx="226">
                  <c:v>43770</c:v>
                </c:pt>
                <c:pt idx="227">
                  <c:v>43800</c:v>
                </c:pt>
                <c:pt idx="228">
                  <c:v>43831</c:v>
                </c:pt>
                <c:pt idx="229">
                  <c:v>43862</c:v>
                </c:pt>
                <c:pt idx="230">
                  <c:v>43891</c:v>
                </c:pt>
                <c:pt idx="231">
                  <c:v>43922</c:v>
                </c:pt>
                <c:pt idx="232">
                  <c:v>43952</c:v>
                </c:pt>
                <c:pt idx="233">
                  <c:v>43983</c:v>
                </c:pt>
                <c:pt idx="234">
                  <c:v>44013</c:v>
                </c:pt>
                <c:pt idx="235">
                  <c:v>44044</c:v>
                </c:pt>
                <c:pt idx="236">
                  <c:v>44075</c:v>
                </c:pt>
                <c:pt idx="237">
                  <c:v>44105</c:v>
                </c:pt>
                <c:pt idx="238">
                  <c:v>44136</c:v>
                </c:pt>
                <c:pt idx="239">
                  <c:v>44166</c:v>
                </c:pt>
                <c:pt idx="240">
                  <c:v>44197</c:v>
                </c:pt>
                <c:pt idx="241">
                  <c:v>44228</c:v>
                </c:pt>
                <c:pt idx="242">
                  <c:v>44256</c:v>
                </c:pt>
                <c:pt idx="243">
                  <c:v>44287</c:v>
                </c:pt>
                <c:pt idx="244">
                  <c:v>44317</c:v>
                </c:pt>
                <c:pt idx="245">
                  <c:v>44348</c:v>
                </c:pt>
                <c:pt idx="246">
                  <c:v>44378</c:v>
                </c:pt>
              </c:numCache>
            </c:numRef>
          </c:cat>
          <c:val>
            <c:numRef>
              <c:f>'[Job opening graphs_JM_211004.xlsx]Data for Chart1,2'!$F$2:$F$248</c:f>
              <c:numCache>
                <c:formatCode>0.0</c:formatCode>
                <c:ptCount val="247"/>
                <c:pt idx="0">
                  <c:v>3.6397774687065367</c:v>
                </c:pt>
                <c:pt idx="1">
                  <c:v>3.5469481771177653</c:v>
                </c:pt>
                <c:pt idx="2">
                  <c:v>3.3086906978683195</c:v>
                </c:pt>
                <c:pt idx="3">
                  <c:v>3.214482235022881</c:v>
                </c:pt>
                <c:pt idx="4">
                  <c:v>3.0875395972592417</c:v>
                </c:pt>
                <c:pt idx="5">
                  <c:v>3.0420558465927718</c:v>
                </c:pt>
                <c:pt idx="6">
                  <c:v>3.0956325615715539</c:v>
                </c:pt>
                <c:pt idx="7">
                  <c:v>2.8084084754752801</c:v>
                </c:pt>
                <c:pt idx="8">
                  <c:v>2.8272993075859962</c:v>
                </c:pt>
                <c:pt idx="9">
                  <c:v>2.5727690407117971</c:v>
                </c:pt>
                <c:pt idx="10">
                  <c:v>2.6171658347199114</c:v>
                </c:pt>
                <c:pt idx="11">
                  <c:v>2.5480752572675929</c:v>
                </c:pt>
                <c:pt idx="12">
                  <c:v>2.5708388065303058</c:v>
                </c:pt>
                <c:pt idx="13">
                  <c:v>2.375339605815296</c:v>
                </c:pt>
                <c:pt idx="14">
                  <c:v>2.4999826966867618</c:v>
                </c:pt>
                <c:pt idx="15">
                  <c:v>2.3983416825012958</c:v>
                </c:pt>
                <c:pt idx="16">
                  <c:v>2.3851577916074458</c:v>
                </c:pt>
                <c:pt idx="17">
                  <c:v>2.3562234130711008</c:v>
                </c:pt>
                <c:pt idx="18">
                  <c:v>2.3252280684792441</c:v>
                </c:pt>
                <c:pt idx="19">
                  <c:v>2.4253667013771558</c:v>
                </c:pt>
                <c:pt idx="20">
                  <c:v>2.2679179949433879</c:v>
                </c:pt>
                <c:pt idx="21">
                  <c:v>2.394125824077515</c:v>
                </c:pt>
                <c:pt idx="22">
                  <c:v>2.4227632186760983</c:v>
                </c:pt>
                <c:pt idx="23">
                  <c:v>2.1845229068148293</c:v>
                </c:pt>
                <c:pt idx="24">
                  <c:v>2.3578667507212017</c:v>
                </c:pt>
                <c:pt idx="25">
                  <c:v>2.2101300479123887</c:v>
                </c:pt>
                <c:pt idx="26">
                  <c:v>2.1222829436660229</c:v>
                </c:pt>
                <c:pt idx="27">
                  <c:v>2.121878285566039</c:v>
                </c:pt>
                <c:pt idx="28">
                  <c:v>2.2450511945392493</c:v>
                </c:pt>
                <c:pt idx="29">
                  <c:v>2.3052442606898054</c:v>
                </c:pt>
                <c:pt idx="30">
                  <c:v>2.0350206505785575</c:v>
                </c:pt>
                <c:pt idx="31">
                  <c:v>2.1782921916077709</c:v>
                </c:pt>
                <c:pt idx="32">
                  <c:v>2.109465638435815</c:v>
                </c:pt>
                <c:pt idx="33">
                  <c:v>2.252651380899152</c:v>
                </c:pt>
                <c:pt idx="34">
                  <c:v>2.2612244897959184</c:v>
                </c:pt>
                <c:pt idx="35">
                  <c:v>2.3267384089034886</c:v>
                </c:pt>
                <c:pt idx="36">
                  <c:v>2.3317579439125047</c:v>
                </c:pt>
                <c:pt idx="37">
                  <c:v>2.4074869299088673</c:v>
                </c:pt>
                <c:pt idx="38">
                  <c:v>2.3988730400696863</c:v>
                </c:pt>
                <c:pt idx="39">
                  <c:v>2.3908750425604359</c:v>
                </c:pt>
                <c:pt idx="40">
                  <c:v>2.5226940468500323</c:v>
                </c:pt>
                <c:pt idx="41">
                  <c:v>2.2629865726298659</c:v>
                </c:pt>
                <c:pt idx="42">
                  <c:v>2.5824012133358609</c:v>
                </c:pt>
                <c:pt idx="43">
                  <c:v>2.3996367677753381</c:v>
                </c:pt>
                <c:pt idx="44">
                  <c:v>2.5920021707424619</c:v>
                </c:pt>
                <c:pt idx="45">
                  <c:v>2.667920672832949</c:v>
                </c:pt>
                <c:pt idx="46">
                  <c:v>2.3433808938864216</c:v>
                </c:pt>
                <c:pt idx="47">
                  <c:v>2.7516057787773791</c:v>
                </c:pt>
                <c:pt idx="48">
                  <c:v>2.5697667348965405</c:v>
                </c:pt>
                <c:pt idx="49">
                  <c:v>2.6724811948990319</c:v>
                </c:pt>
                <c:pt idx="50">
                  <c:v>2.7252326623582293</c:v>
                </c:pt>
                <c:pt idx="51">
                  <c:v>2.7926621274995633</c:v>
                </c:pt>
                <c:pt idx="52">
                  <c:v>2.5438661137202616</c:v>
                </c:pt>
                <c:pt idx="53">
                  <c:v>2.7218268805532104</c:v>
                </c:pt>
                <c:pt idx="54">
                  <c:v>2.8481182076128273</c:v>
                </c:pt>
                <c:pt idx="55">
                  <c:v>2.7654077006790003</c:v>
                </c:pt>
                <c:pt idx="56">
                  <c:v>2.9022233484935378</c:v>
                </c:pt>
                <c:pt idx="57">
                  <c:v>2.7893147379017473</c:v>
                </c:pt>
                <c:pt idx="58">
                  <c:v>2.8307733315563257</c:v>
                </c:pt>
                <c:pt idx="59">
                  <c:v>2.8540958474971672</c:v>
                </c:pt>
                <c:pt idx="60">
                  <c:v>2.9271572556486078</c:v>
                </c:pt>
                <c:pt idx="61">
                  <c:v>2.871064318479033</c:v>
                </c:pt>
                <c:pt idx="62">
                  <c:v>3.1376605465046117</c:v>
                </c:pt>
                <c:pt idx="63">
                  <c:v>3.1746873363776751</c:v>
                </c:pt>
                <c:pt idx="64">
                  <c:v>2.9542791704452931</c:v>
                </c:pt>
                <c:pt idx="65">
                  <c:v>3.0484823658443121</c:v>
                </c:pt>
                <c:pt idx="66">
                  <c:v>2.9026866697054374</c:v>
                </c:pt>
                <c:pt idx="67">
                  <c:v>3.1044846950881912</c:v>
                </c:pt>
                <c:pt idx="68">
                  <c:v>3.1233928076907862</c:v>
                </c:pt>
                <c:pt idx="69">
                  <c:v>3.019580244802389</c:v>
                </c:pt>
                <c:pt idx="70">
                  <c:v>3.0477802711179351</c:v>
                </c:pt>
                <c:pt idx="71">
                  <c:v>3.0249063719456304</c:v>
                </c:pt>
                <c:pt idx="72">
                  <c:v>3.1101447004126834</c:v>
                </c:pt>
                <c:pt idx="73">
                  <c:v>3.0715831170783683</c:v>
                </c:pt>
                <c:pt idx="74">
                  <c:v>3.2420565693788346</c:v>
                </c:pt>
                <c:pt idx="75">
                  <c:v>3.0760652081214945</c:v>
                </c:pt>
                <c:pt idx="76">
                  <c:v>3.0503700792559116</c:v>
                </c:pt>
                <c:pt idx="77">
                  <c:v>3.1749661855319817</c:v>
                </c:pt>
                <c:pt idx="78">
                  <c:v>3.0041684634181398</c:v>
                </c:pt>
                <c:pt idx="79">
                  <c:v>2.9761242299458588</c:v>
                </c:pt>
                <c:pt idx="80">
                  <c:v>3.0323177806458341</c:v>
                </c:pt>
                <c:pt idx="81">
                  <c:v>3.0264454932988647</c:v>
                </c:pt>
                <c:pt idx="82">
                  <c:v>3.0201189586245003</c:v>
                </c:pt>
                <c:pt idx="83">
                  <c:v>2.9528710092386854</c:v>
                </c:pt>
                <c:pt idx="84">
                  <c:v>3.0013695695916605</c:v>
                </c:pt>
                <c:pt idx="85">
                  <c:v>2.7848463746233394</c:v>
                </c:pt>
                <c:pt idx="86">
                  <c:v>2.7451464511266472</c:v>
                </c:pt>
                <c:pt idx="87">
                  <c:v>2.6240659690834955</c:v>
                </c:pt>
                <c:pt idx="88">
                  <c:v>2.7180288134384942</c:v>
                </c:pt>
                <c:pt idx="89">
                  <c:v>2.4819684666878357</c:v>
                </c:pt>
                <c:pt idx="90">
                  <c:v>2.4270241925564351</c:v>
                </c:pt>
                <c:pt idx="91">
                  <c:v>2.3758252985948101</c:v>
                </c:pt>
                <c:pt idx="92">
                  <c:v>2.0844924629617649</c:v>
                </c:pt>
                <c:pt idx="93">
                  <c:v>2.1804540406518762</c:v>
                </c:pt>
                <c:pt idx="94">
                  <c:v>2.0893823679666839</c:v>
                </c:pt>
                <c:pt idx="95">
                  <c:v>2.0342051663379781</c:v>
                </c:pt>
                <c:pt idx="96">
                  <c:v>1.7755009402762467</c:v>
                </c:pt>
                <c:pt idx="97">
                  <c:v>1.8532658634122352</c:v>
                </c:pt>
                <c:pt idx="98">
                  <c:v>1.6440346973068714</c:v>
                </c:pt>
                <c:pt idx="99">
                  <c:v>1.4853503679397317</c:v>
                </c:pt>
                <c:pt idx="100">
                  <c:v>1.6472047923384621</c:v>
                </c:pt>
                <c:pt idx="101">
                  <c:v>1.6178029421649991</c:v>
                </c:pt>
                <c:pt idx="102">
                  <c:v>1.4446414933140024</c:v>
                </c:pt>
                <c:pt idx="103">
                  <c:v>1.5151613342233341</c:v>
                </c:pt>
                <c:pt idx="104">
                  <c:v>1.6167512855350492</c:v>
                </c:pt>
                <c:pt idx="105">
                  <c:v>1.5645320709566666</c:v>
                </c:pt>
                <c:pt idx="106">
                  <c:v>1.626613291048753</c:v>
                </c:pt>
                <c:pt idx="107">
                  <c:v>1.6772145698218939</c:v>
                </c:pt>
                <c:pt idx="108">
                  <c:v>1.848401136274791</c:v>
                </c:pt>
                <c:pt idx="109">
                  <c:v>1.7346155347638814</c:v>
                </c:pt>
                <c:pt idx="110">
                  <c:v>1.740130168751705</c:v>
                </c:pt>
                <c:pt idx="111">
                  <c:v>2.0391664834240921</c:v>
                </c:pt>
                <c:pt idx="112">
                  <c:v>1.9391139002277875</c:v>
                </c:pt>
                <c:pt idx="113">
                  <c:v>1.8233777731486303</c:v>
                </c:pt>
                <c:pt idx="114">
                  <c:v>2.0053223676077323</c:v>
                </c:pt>
                <c:pt idx="115">
                  <c:v>1.9463156938333139</c:v>
                </c:pt>
                <c:pt idx="116">
                  <c:v>1.8951128429939925</c:v>
                </c:pt>
                <c:pt idx="117">
                  <c:v>2.105639990887493</c:v>
                </c:pt>
                <c:pt idx="118">
                  <c:v>2.0833738848337386</c:v>
                </c:pt>
                <c:pt idx="119">
                  <c:v>1.9902375528799219</c:v>
                </c:pt>
                <c:pt idx="120">
                  <c:v>2.0252768117549573</c:v>
                </c:pt>
                <c:pt idx="121">
                  <c:v>2.1055517119845444</c:v>
                </c:pt>
                <c:pt idx="122">
                  <c:v>2.1261475067807218</c:v>
                </c:pt>
                <c:pt idx="123">
                  <c:v>2.1225324501931055</c:v>
                </c:pt>
                <c:pt idx="124">
                  <c:v>2.0712931410811901</c:v>
                </c:pt>
                <c:pt idx="125">
                  <c:v>2.2530747459992435</c:v>
                </c:pt>
                <c:pt idx="126">
                  <c:v>2.363524868221909</c:v>
                </c:pt>
                <c:pt idx="127">
                  <c:v>2.1650624349635796</c:v>
                </c:pt>
                <c:pt idx="128">
                  <c:v>2.4485664791638282</c:v>
                </c:pt>
                <c:pt idx="129">
                  <c:v>2.3505952806230148</c:v>
                </c:pt>
                <c:pt idx="130">
                  <c:v>2.3130125609882697</c:v>
                </c:pt>
                <c:pt idx="131">
                  <c:v>2.4468326893730317</c:v>
                </c:pt>
                <c:pt idx="132">
                  <c:v>2.5320473374314196</c:v>
                </c:pt>
                <c:pt idx="133">
                  <c:v>2.337865533939782</c:v>
                </c:pt>
                <c:pt idx="134">
                  <c:v>2.5712605574187877</c:v>
                </c:pt>
                <c:pt idx="135">
                  <c:v>2.4543013361804005</c:v>
                </c:pt>
                <c:pt idx="136">
                  <c:v>2.4763343793989643</c:v>
                </c:pt>
                <c:pt idx="137">
                  <c:v>2.5218753828595011</c:v>
                </c:pt>
                <c:pt idx="138">
                  <c:v>2.4104860985620982</c:v>
                </c:pt>
                <c:pt idx="139">
                  <c:v>2.4611825824001863</c:v>
                </c:pt>
                <c:pt idx="140">
                  <c:v>2.5019334880123743</c:v>
                </c:pt>
                <c:pt idx="141">
                  <c:v>2.4268099823855382</c:v>
                </c:pt>
                <c:pt idx="142">
                  <c:v>2.4964915217139398</c:v>
                </c:pt>
                <c:pt idx="143">
                  <c:v>2.5509548410311771</c:v>
                </c:pt>
                <c:pt idx="144">
                  <c:v>2.5185698785976132</c:v>
                </c:pt>
                <c:pt idx="145">
                  <c:v>2.5780364685278663</c:v>
                </c:pt>
                <c:pt idx="146">
                  <c:v>2.6295925937872973</c:v>
                </c:pt>
                <c:pt idx="147">
                  <c:v>2.5663796542981068</c:v>
                </c:pt>
                <c:pt idx="148">
                  <c:v>2.6649778829338544</c:v>
                </c:pt>
                <c:pt idx="149">
                  <c:v>2.6645435925752334</c:v>
                </c:pt>
                <c:pt idx="150">
                  <c:v>2.4968026786804542</c:v>
                </c:pt>
                <c:pt idx="151">
                  <c:v>2.6252369782462002</c:v>
                </c:pt>
                <c:pt idx="152">
                  <c:v>2.6514737903614303</c:v>
                </c:pt>
                <c:pt idx="153">
                  <c:v>2.7296296056842499</c:v>
                </c:pt>
                <c:pt idx="154">
                  <c:v>2.6528837793449909</c:v>
                </c:pt>
                <c:pt idx="155">
                  <c:v>2.655591499014061</c:v>
                </c:pt>
                <c:pt idx="156">
                  <c:v>2.656547711004686</c:v>
                </c:pt>
                <c:pt idx="157">
                  <c:v>2.8125261282583947</c:v>
                </c:pt>
                <c:pt idx="158">
                  <c:v>2.8123157382008359</c:v>
                </c:pt>
                <c:pt idx="159">
                  <c:v>2.9388101873604131</c:v>
                </c:pt>
                <c:pt idx="160">
                  <c:v>3.0491251509467898</c:v>
                </c:pt>
                <c:pt idx="161">
                  <c:v>3.1995992473042318</c:v>
                </c:pt>
                <c:pt idx="162">
                  <c:v>3.106270872460851</c:v>
                </c:pt>
                <c:pt idx="163">
                  <c:v>3.4259911612118108</c:v>
                </c:pt>
                <c:pt idx="164">
                  <c:v>3.1491925147398101</c:v>
                </c:pt>
                <c:pt idx="165">
                  <c:v>3.2042552919439702</c:v>
                </c:pt>
                <c:pt idx="166">
                  <c:v>3.0946873362557032</c:v>
                </c:pt>
                <c:pt idx="167">
                  <c:v>3.2814778804083615</c:v>
                </c:pt>
                <c:pt idx="168">
                  <c:v>3.4031713685283065</c:v>
                </c:pt>
                <c:pt idx="169">
                  <c:v>3.4894410255100738</c:v>
                </c:pt>
                <c:pt idx="170">
                  <c:v>3.326034358381798</c:v>
                </c:pt>
                <c:pt idx="171">
                  <c:v>3.564242964472176</c:v>
                </c:pt>
                <c:pt idx="172">
                  <c:v>3.5286804397054254</c:v>
                </c:pt>
                <c:pt idx="173">
                  <c:v>3.3413556429944862</c:v>
                </c:pt>
                <c:pt idx="174">
                  <c:v>3.8573985490168603</c:v>
                </c:pt>
                <c:pt idx="175">
                  <c:v>3.4783549232687756</c:v>
                </c:pt>
                <c:pt idx="176">
                  <c:v>3.5014961750237665</c:v>
                </c:pt>
                <c:pt idx="177">
                  <c:v>3.6731629413299229</c:v>
                </c:pt>
                <c:pt idx="178">
                  <c:v>3.6249785663933749</c:v>
                </c:pt>
                <c:pt idx="179">
                  <c:v>3.6985477900465087</c:v>
                </c:pt>
                <c:pt idx="180">
                  <c:v>3.7983320697498106</c:v>
                </c:pt>
                <c:pt idx="181">
                  <c:v>3.6371659102370146</c:v>
                </c:pt>
                <c:pt idx="182">
                  <c:v>3.8503822740436866</c:v>
                </c:pt>
                <c:pt idx="183">
                  <c:v>3.6464518885767965</c:v>
                </c:pt>
                <c:pt idx="184">
                  <c:v>3.6382758968158</c:v>
                </c:pt>
                <c:pt idx="185">
                  <c:v>3.6120704297118271</c:v>
                </c:pt>
                <c:pt idx="186">
                  <c:v>3.7451160219606265</c:v>
                </c:pt>
                <c:pt idx="187">
                  <c:v>3.557864654491671</c:v>
                </c:pt>
                <c:pt idx="188">
                  <c:v>3.6740673954694016</c:v>
                </c:pt>
                <c:pt idx="189">
                  <c:v>3.5030230882491149</c:v>
                </c:pt>
                <c:pt idx="190">
                  <c:v>3.7434328489210436</c:v>
                </c:pt>
                <c:pt idx="191">
                  <c:v>3.7350167211513172</c:v>
                </c:pt>
                <c:pt idx="192">
                  <c:v>3.5372393744987973</c:v>
                </c:pt>
                <c:pt idx="193">
                  <c:v>3.7117698965510768</c:v>
                </c:pt>
                <c:pt idx="194">
                  <c:v>3.6292915607889169</c:v>
                </c:pt>
                <c:pt idx="195">
                  <c:v>3.8032030909204213</c:v>
                </c:pt>
                <c:pt idx="196">
                  <c:v>3.6304331525406783</c:v>
                </c:pt>
                <c:pt idx="197">
                  <c:v>3.9533882172303811</c:v>
                </c:pt>
                <c:pt idx="198">
                  <c:v>3.8663151268099005</c:v>
                </c:pt>
                <c:pt idx="199">
                  <c:v>3.9210804755088069</c:v>
                </c:pt>
                <c:pt idx="200">
                  <c:v>3.8974097959741041</c:v>
                </c:pt>
                <c:pt idx="201">
                  <c:v>3.9812295634375858</c:v>
                </c:pt>
                <c:pt idx="202">
                  <c:v>3.9138479941684787</c:v>
                </c:pt>
                <c:pt idx="203">
                  <c:v>3.9609325850395223</c:v>
                </c:pt>
                <c:pt idx="204">
                  <c:v>4.1002037368316442</c:v>
                </c:pt>
                <c:pt idx="205">
                  <c:v>4.0713632204940531</c:v>
                </c:pt>
                <c:pt idx="206">
                  <c:v>4.224028683584212</c:v>
                </c:pt>
                <c:pt idx="207">
                  <c:v>4.2676976666625492</c:v>
                </c:pt>
                <c:pt idx="208">
                  <c:v>4.3157069000660915</c:v>
                </c:pt>
                <c:pt idx="209">
                  <c:v>4.4827373612823678</c:v>
                </c:pt>
                <c:pt idx="210">
                  <c:v>4.4413366519628381</c:v>
                </c:pt>
                <c:pt idx="211">
                  <c:v>4.4541997712307166</c:v>
                </c:pt>
                <c:pt idx="212">
                  <c:v>4.5386918541840293</c:v>
                </c:pt>
                <c:pt idx="213">
                  <c:v>4.4900320672612342</c:v>
                </c:pt>
                <c:pt idx="214">
                  <c:v>4.6548216798903592</c:v>
                </c:pt>
                <c:pt idx="215">
                  <c:v>4.5584953777494421</c:v>
                </c:pt>
                <c:pt idx="216">
                  <c:v>4.5858450820828249</c:v>
                </c:pt>
                <c:pt idx="217">
                  <c:v>4.329211443152265</c:v>
                </c:pt>
                <c:pt idx="218">
                  <c:v>4.4978835654254343</c:v>
                </c:pt>
                <c:pt idx="219">
                  <c:v>4.4593423745061047</c:v>
                </c:pt>
                <c:pt idx="220">
                  <c:v>4.4698123403419139</c:v>
                </c:pt>
                <c:pt idx="221">
                  <c:v>4.3944653656023451</c:v>
                </c:pt>
                <c:pt idx="222">
                  <c:v>4.3628427860574863</c:v>
                </c:pt>
                <c:pt idx="223">
                  <c:v>4.3634543912218282</c:v>
                </c:pt>
                <c:pt idx="224">
                  <c:v>4.3303772917454468</c:v>
                </c:pt>
                <c:pt idx="225">
                  <c:v>4.4680358903809401</c:v>
                </c:pt>
                <c:pt idx="226">
                  <c:v>4.2050022195601011</c:v>
                </c:pt>
                <c:pt idx="227">
                  <c:v>4.0892215896317268</c:v>
                </c:pt>
                <c:pt idx="228">
                  <c:v>4.3501261743334041</c:v>
                </c:pt>
                <c:pt idx="229">
                  <c:v>4.2639618602841018</c:v>
                </c:pt>
                <c:pt idx="230">
                  <c:v>3.5453321943695038</c:v>
                </c:pt>
                <c:pt idx="231">
                  <c:v>2.9588823988036657</c:v>
                </c:pt>
                <c:pt idx="232">
                  <c:v>3.4431099873577748</c:v>
                </c:pt>
                <c:pt idx="233">
                  <c:v>3.8248527819671208</c:v>
                </c:pt>
                <c:pt idx="234">
                  <c:v>4.1958959302870351</c:v>
                </c:pt>
                <c:pt idx="235">
                  <c:v>4.0113668867912793</c:v>
                </c:pt>
                <c:pt idx="236">
                  <c:v>4.1298616924249432</c:v>
                </c:pt>
                <c:pt idx="237">
                  <c:v>4.2764345001804402</c:v>
                </c:pt>
                <c:pt idx="238">
                  <c:v>4.2146309861962425</c:v>
                </c:pt>
                <c:pt idx="239">
                  <c:v>4.2050981833128853</c:v>
                </c:pt>
                <c:pt idx="240">
                  <c:v>4.4324148825244594</c:v>
                </c:pt>
                <c:pt idx="241">
                  <c:v>4.6975550992129129</c:v>
                </c:pt>
                <c:pt idx="242">
                  <c:v>5.1619975336015642</c:v>
                </c:pt>
                <c:pt idx="243">
                  <c:v>5.7103635053544366</c:v>
                </c:pt>
                <c:pt idx="244">
                  <c:v>5.8924410476279245</c:v>
                </c:pt>
                <c:pt idx="245">
                  <c:v>6.3227096085320884</c:v>
                </c:pt>
                <c:pt idx="246">
                  <c:v>6.7766986680880335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797-4868-AE39-A196717D4C9F}"/>
            </c:ext>
          </c:extLst>
        </c:ser>
        <c:ser>
          <c:idx val="0"/>
          <c:order val="1"/>
          <c:tx>
            <c:strRef>
              <c:f>'[Job opening graphs_JM_211004.xlsx]Data for Chart1,2'!$E$1</c:f>
              <c:strCache>
                <c:ptCount val="1"/>
                <c:pt idx="0">
                  <c:v>Unemployment Rate</c:v>
                </c:pt>
              </c:strCache>
            </c:strRef>
          </c:tx>
          <c:spPr>
            <a:ln w="38100" cap="rnd">
              <a:solidFill>
                <a:srgbClr val="0070C0"/>
              </a:solidFill>
              <a:round/>
            </a:ln>
            <a:effectLst>
              <a:glow rad="38100">
                <a:schemeClr val="tx1"/>
              </a:glow>
            </a:effectLst>
          </c:spPr>
          <c:marker>
            <c:symbol val="none"/>
          </c:marker>
          <c:cat>
            <c:numRef>
              <c:f>'[Job opening graphs_JM_211004.xlsx]Data for Chart1,2'!$A$2:$A$248</c:f>
              <c:numCache>
                <c:formatCode>yyyy\-mm</c:formatCode>
                <c:ptCount val="247"/>
                <c:pt idx="0">
                  <c:v>36892</c:v>
                </c:pt>
                <c:pt idx="1">
                  <c:v>36923</c:v>
                </c:pt>
                <c:pt idx="2">
                  <c:v>36951</c:v>
                </c:pt>
                <c:pt idx="3">
                  <c:v>36982</c:v>
                </c:pt>
                <c:pt idx="4">
                  <c:v>37012</c:v>
                </c:pt>
                <c:pt idx="5">
                  <c:v>37043</c:v>
                </c:pt>
                <c:pt idx="6">
                  <c:v>37073</c:v>
                </c:pt>
                <c:pt idx="7">
                  <c:v>37104</c:v>
                </c:pt>
                <c:pt idx="8">
                  <c:v>37135</c:v>
                </c:pt>
                <c:pt idx="9">
                  <c:v>37165</c:v>
                </c:pt>
                <c:pt idx="10">
                  <c:v>37196</c:v>
                </c:pt>
                <c:pt idx="11">
                  <c:v>37226</c:v>
                </c:pt>
                <c:pt idx="12">
                  <c:v>37257</c:v>
                </c:pt>
                <c:pt idx="13">
                  <c:v>37288</c:v>
                </c:pt>
                <c:pt idx="14">
                  <c:v>37316</c:v>
                </c:pt>
                <c:pt idx="15">
                  <c:v>37347</c:v>
                </c:pt>
                <c:pt idx="16">
                  <c:v>37377</c:v>
                </c:pt>
                <c:pt idx="17">
                  <c:v>37408</c:v>
                </c:pt>
                <c:pt idx="18">
                  <c:v>37438</c:v>
                </c:pt>
                <c:pt idx="19">
                  <c:v>37469</c:v>
                </c:pt>
                <c:pt idx="20">
                  <c:v>37500</c:v>
                </c:pt>
                <c:pt idx="21">
                  <c:v>37530</c:v>
                </c:pt>
                <c:pt idx="22">
                  <c:v>37561</c:v>
                </c:pt>
                <c:pt idx="23">
                  <c:v>37591</c:v>
                </c:pt>
                <c:pt idx="24">
                  <c:v>37622</c:v>
                </c:pt>
                <c:pt idx="25">
                  <c:v>37653</c:v>
                </c:pt>
                <c:pt idx="26">
                  <c:v>37681</c:v>
                </c:pt>
                <c:pt idx="27">
                  <c:v>37712</c:v>
                </c:pt>
                <c:pt idx="28">
                  <c:v>37742</c:v>
                </c:pt>
                <c:pt idx="29">
                  <c:v>37773</c:v>
                </c:pt>
                <c:pt idx="30">
                  <c:v>37803</c:v>
                </c:pt>
                <c:pt idx="31">
                  <c:v>37834</c:v>
                </c:pt>
                <c:pt idx="32">
                  <c:v>37865</c:v>
                </c:pt>
                <c:pt idx="33">
                  <c:v>37895</c:v>
                </c:pt>
                <c:pt idx="34">
                  <c:v>37926</c:v>
                </c:pt>
                <c:pt idx="35">
                  <c:v>37956</c:v>
                </c:pt>
                <c:pt idx="36">
                  <c:v>37987</c:v>
                </c:pt>
                <c:pt idx="37">
                  <c:v>38018</c:v>
                </c:pt>
                <c:pt idx="38">
                  <c:v>38047</c:v>
                </c:pt>
                <c:pt idx="39">
                  <c:v>38078</c:v>
                </c:pt>
                <c:pt idx="40">
                  <c:v>38108</c:v>
                </c:pt>
                <c:pt idx="41">
                  <c:v>38139</c:v>
                </c:pt>
                <c:pt idx="42">
                  <c:v>38169</c:v>
                </c:pt>
                <c:pt idx="43">
                  <c:v>38200</c:v>
                </c:pt>
                <c:pt idx="44">
                  <c:v>38231</c:v>
                </c:pt>
                <c:pt idx="45">
                  <c:v>38261</c:v>
                </c:pt>
                <c:pt idx="46">
                  <c:v>38292</c:v>
                </c:pt>
                <c:pt idx="47">
                  <c:v>38322</c:v>
                </c:pt>
                <c:pt idx="48">
                  <c:v>38353</c:v>
                </c:pt>
                <c:pt idx="49">
                  <c:v>38384</c:v>
                </c:pt>
                <c:pt idx="50">
                  <c:v>38412</c:v>
                </c:pt>
                <c:pt idx="51">
                  <c:v>38443</c:v>
                </c:pt>
                <c:pt idx="52">
                  <c:v>38473</c:v>
                </c:pt>
                <c:pt idx="53">
                  <c:v>38504</c:v>
                </c:pt>
                <c:pt idx="54">
                  <c:v>38534</c:v>
                </c:pt>
                <c:pt idx="55">
                  <c:v>38565</c:v>
                </c:pt>
                <c:pt idx="56">
                  <c:v>38596</c:v>
                </c:pt>
                <c:pt idx="57">
                  <c:v>38626</c:v>
                </c:pt>
                <c:pt idx="58">
                  <c:v>38657</c:v>
                </c:pt>
                <c:pt idx="59">
                  <c:v>38687</c:v>
                </c:pt>
                <c:pt idx="60">
                  <c:v>38718</c:v>
                </c:pt>
                <c:pt idx="61">
                  <c:v>38749</c:v>
                </c:pt>
                <c:pt idx="62">
                  <c:v>38777</c:v>
                </c:pt>
                <c:pt idx="63">
                  <c:v>38808</c:v>
                </c:pt>
                <c:pt idx="64">
                  <c:v>38838</c:v>
                </c:pt>
                <c:pt idx="65">
                  <c:v>38869</c:v>
                </c:pt>
                <c:pt idx="66">
                  <c:v>38899</c:v>
                </c:pt>
                <c:pt idx="67">
                  <c:v>38930</c:v>
                </c:pt>
                <c:pt idx="68">
                  <c:v>38961</c:v>
                </c:pt>
                <c:pt idx="69">
                  <c:v>38991</c:v>
                </c:pt>
                <c:pt idx="70">
                  <c:v>39022</c:v>
                </c:pt>
                <c:pt idx="71">
                  <c:v>39052</c:v>
                </c:pt>
                <c:pt idx="72">
                  <c:v>39083</c:v>
                </c:pt>
                <c:pt idx="73">
                  <c:v>39114</c:v>
                </c:pt>
                <c:pt idx="74">
                  <c:v>39142</c:v>
                </c:pt>
                <c:pt idx="75">
                  <c:v>39173</c:v>
                </c:pt>
                <c:pt idx="76">
                  <c:v>39203</c:v>
                </c:pt>
                <c:pt idx="77">
                  <c:v>39234</c:v>
                </c:pt>
                <c:pt idx="78">
                  <c:v>39264</c:v>
                </c:pt>
                <c:pt idx="79">
                  <c:v>39295</c:v>
                </c:pt>
                <c:pt idx="80">
                  <c:v>39326</c:v>
                </c:pt>
                <c:pt idx="81">
                  <c:v>39356</c:v>
                </c:pt>
                <c:pt idx="82">
                  <c:v>39387</c:v>
                </c:pt>
                <c:pt idx="83">
                  <c:v>39417</c:v>
                </c:pt>
                <c:pt idx="84">
                  <c:v>39448</c:v>
                </c:pt>
                <c:pt idx="85">
                  <c:v>39479</c:v>
                </c:pt>
                <c:pt idx="86">
                  <c:v>39508</c:v>
                </c:pt>
                <c:pt idx="87">
                  <c:v>39539</c:v>
                </c:pt>
                <c:pt idx="88">
                  <c:v>39569</c:v>
                </c:pt>
                <c:pt idx="89">
                  <c:v>39600</c:v>
                </c:pt>
                <c:pt idx="90">
                  <c:v>39630</c:v>
                </c:pt>
                <c:pt idx="91">
                  <c:v>39661</c:v>
                </c:pt>
                <c:pt idx="92">
                  <c:v>39692</c:v>
                </c:pt>
                <c:pt idx="93">
                  <c:v>39722</c:v>
                </c:pt>
                <c:pt idx="94">
                  <c:v>39753</c:v>
                </c:pt>
                <c:pt idx="95">
                  <c:v>39783</c:v>
                </c:pt>
                <c:pt idx="96">
                  <c:v>39814</c:v>
                </c:pt>
                <c:pt idx="97">
                  <c:v>39845</c:v>
                </c:pt>
                <c:pt idx="98">
                  <c:v>39873</c:v>
                </c:pt>
                <c:pt idx="99">
                  <c:v>39904</c:v>
                </c:pt>
                <c:pt idx="100">
                  <c:v>39934</c:v>
                </c:pt>
                <c:pt idx="101">
                  <c:v>39965</c:v>
                </c:pt>
                <c:pt idx="102">
                  <c:v>39995</c:v>
                </c:pt>
                <c:pt idx="103">
                  <c:v>40026</c:v>
                </c:pt>
                <c:pt idx="104">
                  <c:v>40057</c:v>
                </c:pt>
                <c:pt idx="105">
                  <c:v>40087</c:v>
                </c:pt>
                <c:pt idx="106">
                  <c:v>40118</c:v>
                </c:pt>
                <c:pt idx="107">
                  <c:v>40148</c:v>
                </c:pt>
                <c:pt idx="108">
                  <c:v>40179</c:v>
                </c:pt>
                <c:pt idx="109">
                  <c:v>40210</c:v>
                </c:pt>
                <c:pt idx="110">
                  <c:v>40238</c:v>
                </c:pt>
                <c:pt idx="111">
                  <c:v>40269</c:v>
                </c:pt>
                <c:pt idx="112">
                  <c:v>40299</c:v>
                </c:pt>
                <c:pt idx="113">
                  <c:v>40330</c:v>
                </c:pt>
                <c:pt idx="114">
                  <c:v>40360</c:v>
                </c:pt>
                <c:pt idx="115">
                  <c:v>40391</c:v>
                </c:pt>
                <c:pt idx="116">
                  <c:v>40422</c:v>
                </c:pt>
                <c:pt idx="117">
                  <c:v>40452</c:v>
                </c:pt>
                <c:pt idx="118">
                  <c:v>40483</c:v>
                </c:pt>
                <c:pt idx="119">
                  <c:v>40513</c:v>
                </c:pt>
                <c:pt idx="120">
                  <c:v>40544</c:v>
                </c:pt>
                <c:pt idx="121">
                  <c:v>40575</c:v>
                </c:pt>
                <c:pt idx="122">
                  <c:v>40603</c:v>
                </c:pt>
                <c:pt idx="123">
                  <c:v>40634</c:v>
                </c:pt>
                <c:pt idx="124">
                  <c:v>40664</c:v>
                </c:pt>
                <c:pt idx="125">
                  <c:v>40695</c:v>
                </c:pt>
                <c:pt idx="126">
                  <c:v>40725</c:v>
                </c:pt>
                <c:pt idx="127">
                  <c:v>40756</c:v>
                </c:pt>
                <c:pt idx="128">
                  <c:v>40787</c:v>
                </c:pt>
                <c:pt idx="129">
                  <c:v>40817</c:v>
                </c:pt>
                <c:pt idx="130">
                  <c:v>40848</c:v>
                </c:pt>
                <c:pt idx="131">
                  <c:v>40878</c:v>
                </c:pt>
                <c:pt idx="132">
                  <c:v>40909</c:v>
                </c:pt>
                <c:pt idx="133">
                  <c:v>40940</c:v>
                </c:pt>
                <c:pt idx="134">
                  <c:v>40969</c:v>
                </c:pt>
                <c:pt idx="135">
                  <c:v>41000</c:v>
                </c:pt>
                <c:pt idx="136">
                  <c:v>41030</c:v>
                </c:pt>
                <c:pt idx="137">
                  <c:v>41061</c:v>
                </c:pt>
                <c:pt idx="138">
                  <c:v>41091</c:v>
                </c:pt>
                <c:pt idx="139">
                  <c:v>41122</c:v>
                </c:pt>
                <c:pt idx="140">
                  <c:v>41153</c:v>
                </c:pt>
                <c:pt idx="141">
                  <c:v>41183</c:v>
                </c:pt>
                <c:pt idx="142">
                  <c:v>41214</c:v>
                </c:pt>
                <c:pt idx="143">
                  <c:v>41244</c:v>
                </c:pt>
                <c:pt idx="144">
                  <c:v>41275</c:v>
                </c:pt>
                <c:pt idx="145">
                  <c:v>41306</c:v>
                </c:pt>
                <c:pt idx="146">
                  <c:v>41334</c:v>
                </c:pt>
                <c:pt idx="147">
                  <c:v>41365</c:v>
                </c:pt>
                <c:pt idx="148">
                  <c:v>41395</c:v>
                </c:pt>
                <c:pt idx="149">
                  <c:v>41426</c:v>
                </c:pt>
                <c:pt idx="150">
                  <c:v>41456</c:v>
                </c:pt>
                <c:pt idx="151">
                  <c:v>41487</c:v>
                </c:pt>
                <c:pt idx="152">
                  <c:v>41518</c:v>
                </c:pt>
                <c:pt idx="153">
                  <c:v>41548</c:v>
                </c:pt>
                <c:pt idx="154">
                  <c:v>41579</c:v>
                </c:pt>
                <c:pt idx="155">
                  <c:v>41609</c:v>
                </c:pt>
                <c:pt idx="156">
                  <c:v>41640</c:v>
                </c:pt>
                <c:pt idx="157">
                  <c:v>41671</c:v>
                </c:pt>
                <c:pt idx="158">
                  <c:v>41699</c:v>
                </c:pt>
                <c:pt idx="159">
                  <c:v>41730</c:v>
                </c:pt>
                <c:pt idx="160">
                  <c:v>41760</c:v>
                </c:pt>
                <c:pt idx="161">
                  <c:v>41791</c:v>
                </c:pt>
                <c:pt idx="162">
                  <c:v>41821</c:v>
                </c:pt>
                <c:pt idx="163">
                  <c:v>41852</c:v>
                </c:pt>
                <c:pt idx="164">
                  <c:v>41883</c:v>
                </c:pt>
                <c:pt idx="165">
                  <c:v>41913</c:v>
                </c:pt>
                <c:pt idx="166">
                  <c:v>41944</c:v>
                </c:pt>
                <c:pt idx="167">
                  <c:v>41974</c:v>
                </c:pt>
                <c:pt idx="168">
                  <c:v>42005</c:v>
                </c:pt>
                <c:pt idx="169">
                  <c:v>42036</c:v>
                </c:pt>
                <c:pt idx="170">
                  <c:v>42064</c:v>
                </c:pt>
                <c:pt idx="171">
                  <c:v>42095</c:v>
                </c:pt>
                <c:pt idx="172">
                  <c:v>42125</c:v>
                </c:pt>
                <c:pt idx="173">
                  <c:v>42156</c:v>
                </c:pt>
                <c:pt idx="174">
                  <c:v>42186</c:v>
                </c:pt>
                <c:pt idx="175">
                  <c:v>42217</c:v>
                </c:pt>
                <c:pt idx="176">
                  <c:v>42248</c:v>
                </c:pt>
                <c:pt idx="177">
                  <c:v>42278</c:v>
                </c:pt>
                <c:pt idx="178">
                  <c:v>42309</c:v>
                </c:pt>
                <c:pt idx="179">
                  <c:v>42339</c:v>
                </c:pt>
                <c:pt idx="180">
                  <c:v>42370</c:v>
                </c:pt>
                <c:pt idx="181">
                  <c:v>42401</c:v>
                </c:pt>
                <c:pt idx="182">
                  <c:v>42430</c:v>
                </c:pt>
                <c:pt idx="183">
                  <c:v>42461</c:v>
                </c:pt>
                <c:pt idx="184">
                  <c:v>42491</c:v>
                </c:pt>
                <c:pt idx="185">
                  <c:v>42522</c:v>
                </c:pt>
                <c:pt idx="186">
                  <c:v>42552</c:v>
                </c:pt>
                <c:pt idx="187">
                  <c:v>42583</c:v>
                </c:pt>
                <c:pt idx="188">
                  <c:v>42614</c:v>
                </c:pt>
                <c:pt idx="189">
                  <c:v>42644</c:v>
                </c:pt>
                <c:pt idx="190">
                  <c:v>42675</c:v>
                </c:pt>
                <c:pt idx="191">
                  <c:v>42705</c:v>
                </c:pt>
                <c:pt idx="192">
                  <c:v>42736</c:v>
                </c:pt>
                <c:pt idx="193">
                  <c:v>42767</c:v>
                </c:pt>
                <c:pt idx="194">
                  <c:v>42795</c:v>
                </c:pt>
                <c:pt idx="195">
                  <c:v>42826</c:v>
                </c:pt>
                <c:pt idx="196">
                  <c:v>42856</c:v>
                </c:pt>
                <c:pt idx="197">
                  <c:v>42887</c:v>
                </c:pt>
                <c:pt idx="198">
                  <c:v>42917</c:v>
                </c:pt>
                <c:pt idx="199">
                  <c:v>42948</c:v>
                </c:pt>
                <c:pt idx="200">
                  <c:v>42979</c:v>
                </c:pt>
                <c:pt idx="201">
                  <c:v>43009</c:v>
                </c:pt>
                <c:pt idx="202">
                  <c:v>43040</c:v>
                </c:pt>
                <c:pt idx="203">
                  <c:v>43070</c:v>
                </c:pt>
                <c:pt idx="204">
                  <c:v>43101</c:v>
                </c:pt>
                <c:pt idx="205">
                  <c:v>43132</c:v>
                </c:pt>
                <c:pt idx="206">
                  <c:v>43160</c:v>
                </c:pt>
                <c:pt idx="207">
                  <c:v>43191</c:v>
                </c:pt>
                <c:pt idx="208">
                  <c:v>43221</c:v>
                </c:pt>
                <c:pt idx="209">
                  <c:v>43252</c:v>
                </c:pt>
                <c:pt idx="210">
                  <c:v>43282</c:v>
                </c:pt>
                <c:pt idx="211">
                  <c:v>43313</c:v>
                </c:pt>
                <c:pt idx="212">
                  <c:v>43344</c:v>
                </c:pt>
                <c:pt idx="213">
                  <c:v>43374</c:v>
                </c:pt>
                <c:pt idx="214">
                  <c:v>43405</c:v>
                </c:pt>
                <c:pt idx="215">
                  <c:v>43435</c:v>
                </c:pt>
                <c:pt idx="216">
                  <c:v>43466</c:v>
                </c:pt>
                <c:pt idx="217">
                  <c:v>43497</c:v>
                </c:pt>
                <c:pt idx="218">
                  <c:v>43525</c:v>
                </c:pt>
                <c:pt idx="219">
                  <c:v>43556</c:v>
                </c:pt>
                <c:pt idx="220">
                  <c:v>43586</c:v>
                </c:pt>
                <c:pt idx="221">
                  <c:v>43617</c:v>
                </c:pt>
                <c:pt idx="222">
                  <c:v>43647</c:v>
                </c:pt>
                <c:pt idx="223">
                  <c:v>43678</c:v>
                </c:pt>
                <c:pt idx="224">
                  <c:v>43709</c:v>
                </c:pt>
                <c:pt idx="225">
                  <c:v>43739</c:v>
                </c:pt>
                <c:pt idx="226">
                  <c:v>43770</c:v>
                </c:pt>
                <c:pt idx="227">
                  <c:v>43800</c:v>
                </c:pt>
                <c:pt idx="228">
                  <c:v>43831</c:v>
                </c:pt>
                <c:pt idx="229">
                  <c:v>43862</c:v>
                </c:pt>
                <c:pt idx="230">
                  <c:v>43891</c:v>
                </c:pt>
                <c:pt idx="231">
                  <c:v>43922</c:v>
                </c:pt>
                <c:pt idx="232">
                  <c:v>43952</c:v>
                </c:pt>
                <c:pt idx="233">
                  <c:v>43983</c:v>
                </c:pt>
                <c:pt idx="234">
                  <c:v>44013</c:v>
                </c:pt>
                <c:pt idx="235">
                  <c:v>44044</c:v>
                </c:pt>
                <c:pt idx="236">
                  <c:v>44075</c:v>
                </c:pt>
                <c:pt idx="237">
                  <c:v>44105</c:v>
                </c:pt>
                <c:pt idx="238">
                  <c:v>44136</c:v>
                </c:pt>
                <c:pt idx="239">
                  <c:v>44166</c:v>
                </c:pt>
                <c:pt idx="240">
                  <c:v>44197</c:v>
                </c:pt>
                <c:pt idx="241">
                  <c:v>44228</c:v>
                </c:pt>
                <c:pt idx="242">
                  <c:v>44256</c:v>
                </c:pt>
                <c:pt idx="243">
                  <c:v>44287</c:v>
                </c:pt>
                <c:pt idx="244">
                  <c:v>44317</c:v>
                </c:pt>
                <c:pt idx="245">
                  <c:v>44348</c:v>
                </c:pt>
                <c:pt idx="246">
                  <c:v>44378</c:v>
                </c:pt>
              </c:numCache>
            </c:numRef>
          </c:cat>
          <c:val>
            <c:numRef>
              <c:f>'[Job opening graphs_JM_211004.xlsx]Data for Chart1,2'!$E$2:$E$248</c:f>
              <c:numCache>
                <c:formatCode>0.0</c:formatCode>
                <c:ptCount val="247"/>
                <c:pt idx="0">
                  <c:v>4.2</c:v>
                </c:pt>
                <c:pt idx="1">
                  <c:v>4.2</c:v>
                </c:pt>
                <c:pt idx="2">
                  <c:v>4.3</c:v>
                </c:pt>
                <c:pt idx="3">
                  <c:v>4.4000000000000004</c:v>
                </c:pt>
                <c:pt idx="4">
                  <c:v>4.3</c:v>
                </c:pt>
                <c:pt idx="5">
                  <c:v>4.5</c:v>
                </c:pt>
                <c:pt idx="6">
                  <c:v>4.5999999999999996</c:v>
                </c:pt>
                <c:pt idx="7">
                  <c:v>4.9000000000000004</c:v>
                </c:pt>
                <c:pt idx="8">
                  <c:v>5</c:v>
                </c:pt>
                <c:pt idx="9">
                  <c:v>5.3</c:v>
                </c:pt>
                <c:pt idx="10">
                  <c:v>5.5</c:v>
                </c:pt>
                <c:pt idx="11">
                  <c:v>5.7</c:v>
                </c:pt>
                <c:pt idx="12">
                  <c:v>5.7</c:v>
                </c:pt>
                <c:pt idx="13">
                  <c:v>5.7</c:v>
                </c:pt>
                <c:pt idx="14">
                  <c:v>5.7</c:v>
                </c:pt>
                <c:pt idx="15">
                  <c:v>5.9</c:v>
                </c:pt>
                <c:pt idx="16">
                  <c:v>5.8</c:v>
                </c:pt>
                <c:pt idx="17">
                  <c:v>5.8</c:v>
                </c:pt>
                <c:pt idx="18">
                  <c:v>5.8</c:v>
                </c:pt>
                <c:pt idx="19">
                  <c:v>5.7</c:v>
                </c:pt>
                <c:pt idx="20">
                  <c:v>5.7</c:v>
                </c:pt>
                <c:pt idx="21">
                  <c:v>5.7</c:v>
                </c:pt>
                <c:pt idx="22">
                  <c:v>5.9</c:v>
                </c:pt>
                <c:pt idx="23">
                  <c:v>6</c:v>
                </c:pt>
                <c:pt idx="24">
                  <c:v>5.8</c:v>
                </c:pt>
                <c:pt idx="25">
                  <c:v>5.9</c:v>
                </c:pt>
                <c:pt idx="26">
                  <c:v>5.9</c:v>
                </c:pt>
                <c:pt idx="27">
                  <c:v>6</c:v>
                </c:pt>
                <c:pt idx="28">
                  <c:v>6.1</c:v>
                </c:pt>
                <c:pt idx="29">
                  <c:v>6.3</c:v>
                </c:pt>
                <c:pt idx="30">
                  <c:v>6.2</c:v>
                </c:pt>
                <c:pt idx="31">
                  <c:v>6.1</c:v>
                </c:pt>
                <c:pt idx="32">
                  <c:v>6.1</c:v>
                </c:pt>
                <c:pt idx="33">
                  <c:v>6</c:v>
                </c:pt>
                <c:pt idx="34">
                  <c:v>5.8</c:v>
                </c:pt>
                <c:pt idx="35">
                  <c:v>5.7</c:v>
                </c:pt>
                <c:pt idx="36">
                  <c:v>5.7</c:v>
                </c:pt>
                <c:pt idx="37">
                  <c:v>5.6</c:v>
                </c:pt>
                <c:pt idx="38">
                  <c:v>5.8</c:v>
                </c:pt>
                <c:pt idx="39">
                  <c:v>5.6</c:v>
                </c:pt>
                <c:pt idx="40">
                  <c:v>5.6</c:v>
                </c:pt>
                <c:pt idx="41">
                  <c:v>5.6</c:v>
                </c:pt>
                <c:pt idx="42">
                  <c:v>5.5</c:v>
                </c:pt>
                <c:pt idx="43">
                  <c:v>5.4</c:v>
                </c:pt>
                <c:pt idx="44">
                  <c:v>5.4</c:v>
                </c:pt>
                <c:pt idx="45">
                  <c:v>5.5</c:v>
                </c:pt>
                <c:pt idx="46">
                  <c:v>5.4</c:v>
                </c:pt>
                <c:pt idx="47">
                  <c:v>5.4</c:v>
                </c:pt>
                <c:pt idx="48">
                  <c:v>5.3</c:v>
                </c:pt>
                <c:pt idx="49">
                  <c:v>5.4</c:v>
                </c:pt>
                <c:pt idx="50">
                  <c:v>5.2</c:v>
                </c:pt>
                <c:pt idx="51">
                  <c:v>5.2</c:v>
                </c:pt>
                <c:pt idx="52">
                  <c:v>5.0999999999999996</c:v>
                </c:pt>
                <c:pt idx="53">
                  <c:v>5</c:v>
                </c:pt>
                <c:pt idx="54">
                  <c:v>5</c:v>
                </c:pt>
                <c:pt idx="55">
                  <c:v>4.9000000000000004</c:v>
                </c:pt>
                <c:pt idx="56">
                  <c:v>5</c:v>
                </c:pt>
                <c:pt idx="57">
                  <c:v>5</c:v>
                </c:pt>
                <c:pt idx="58">
                  <c:v>5</c:v>
                </c:pt>
                <c:pt idx="59">
                  <c:v>4.9000000000000004</c:v>
                </c:pt>
                <c:pt idx="60">
                  <c:v>4.7</c:v>
                </c:pt>
                <c:pt idx="61">
                  <c:v>4.8</c:v>
                </c:pt>
                <c:pt idx="62">
                  <c:v>4.7</c:v>
                </c:pt>
                <c:pt idx="63">
                  <c:v>4.7</c:v>
                </c:pt>
                <c:pt idx="64">
                  <c:v>4.5999999999999996</c:v>
                </c:pt>
                <c:pt idx="65">
                  <c:v>4.5999999999999996</c:v>
                </c:pt>
                <c:pt idx="66">
                  <c:v>4.7</c:v>
                </c:pt>
                <c:pt idx="67">
                  <c:v>4.7</c:v>
                </c:pt>
                <c:pt idx="68">
                  <c:v>4.5</c:v>
                </c:pt>
                <c:pt idx="69">
                  <c:v>4.4000000000000004</c:v>
                </c:pt>
                <c:pt idx="70">
                  <c:v>4.5</c:v>
                </c:pt>
                <c:pt idx="71">
                  <c:v>4.4000000000000004</c:v>
                </c:pt>
                <c:pt idx="72">
                  <c:v>4.5999999999999996</c:v>
                </c:pt>
                <c:pt idx="73">
                  <c:v>4.5</c:v>
                </c:pt>
                <c:pt idx="74">
                  <c:v>4.4000000000000004</c:v>
                </c:pt>
                <c:pt idx="75">
                  <c:v>4.5</c:v>
                </c:pt>
                <c:pt idx="76">
                  <c:v>4.4000000000000004</c:v>
                </c:pt>
                <c:pt idx="77">
                  <c:v>4.5999999999999996</c:v>
                </c:pt>
                <c:pt idx="78">
                  <c:v>4.7</c:v>
                </c:pt>
                <c:pt idx="79">
                  <c:v>4.5999999999999996</c:v>
                </c:pt>
                <c:pt idx="80">
                  <c:v>4.7</c:v>
                </c:pt>
                <c:pt idx="81">
                  <c:v>4.7</c:v>
                </c:pt>
                <c:pt idx="82">
                  <c:v>4.7</c:v>
                </c:pt>
                <c:pt idx="83">
                  <c:v>5</c:v>
                </c:pt>
                <c:pt idx="84">
                  <c:v>5</c:v>
                </c:pt>
                <c:pt idx="85">
                  <c:v>4.9000000000000004</c:v>
                </c:pt>
                <c:pt idx="86">
                  <c:v>5.0999999999999996</c:v>
                </c:pt>
                <c:pt idx="87">
                  <c:v>5</c:v>
                </c:pt>
                <c:pt idx="88">
                  <c:v>5.4</c:v>
                </c:pt>
                <c:pt idx="89">
                  <c:v>5.6</c:v>
                </c:pt>
                <c:pt idx="90">
                  <c:v>5.8</c:v>
                </c:pt>
                <c:pt idx="91">
                  <c:v>6.1</c:v>
                </c:pt>
                <c:pt idx="92">
                  <c:v>6.1</c:v>
                </c:pt>
                <c:pt idx="93">
                  <c:v>6.5</c:v>
                </c:pt>
                <c:pt idx="94">
                  <c:v>6.8</c:v>
                </c:pt>
                <c:pt idx="95">
                  <c:v>7.3</c:v>
                </c:pt>
                <c:pt idx="96">
                  <c:v>7.8</c:v>
                </c:pt>
                <c:pt idx="97">
                  <c:v>8.3000000000000007</c:v>
                </c:pt>
                <c:pt idx="98">
                  <c:v>8.6999999999999993</c:v>
                </c:pt>
                <c:pt idx="99">
                  <c:v>9</c:v>
                </c:pt>
                <c:pt idx="100">
                  <c:v>9.4</c:v>
                </c:pt>
                <c:pt idx="101">
                  <c:v>9.5</c:v>
                </c:pt>
                <c:pt idx="102">
                  <c:v>9.5</c:v>
                </c:pt>
                <c:pt idx="103">
                  <c:v>9.6</c:v>
                </c:pt>
                <c:pt idx="104">
                  <c:v>9.8000000000000007</c:v>
                </c:pt>
                <c:pt idx="105">
                  <c:v>10</c:v>
                </c:pt>
                <c:pt idx="106">
                  <c:v>9.9</c:v>
                </c:pt>
                <c:pt idx="107">
                  <c:v>9.9</c:v>
                </c:pt>
                <c:pt idx="108">
                  <c:v>9.8000000000000007</c:v>
                </c:pt>
                <c:pt idx="109">
                  <c:v>9.8000000000000007</c:v>
                </c:pt>
                <c:pt idx="110">
                  <c:v>9.9</c:v>
                </c:pt>
                <c:pt idx="111">
                  <c:v>9.9</c:v>
                </c:pt>
                <c:pt idx="112">
                  <c:v>9.6</c:v>
                </c:pt>
                <c:pt idx="113">
                  <c:v>9.4</c:v>
                </c:pt>
                <c:pt idx="114">
                  <c:v>9.4</c:v>
                </c:pt>
                <c:pt idx="115">
                  <c:v>9.5</c:v>
                </c:pt>
                <c:pt idx="116">
                  <c:v>9.5</c:v>
                </c:pt>
                <c:pt idx="117">
                  <c:v>9.4</c:v>
                </c:pt>
                <c:pt idx="118">
                  <c:v>9.8000000000000007</c:v>
                </c:pt>
                <c:pt idx="119">
                  <c:v>9.3000000000000007</c:v>
                </c:pt>
                <c:pt idx="120">
                  <c:v>9.1</c:v>
                </c:pt>
                <c:pt idx="121">
                  <c:v>9</c:v>
                </c:pt>
                <c:pt idx="122">
                  <c:v>9</c:v>
                </c:pt>
                <c:pt idx="123">
                  <c:v>9.1</c:v>
                </c:pt>
                <c:pt idx="124">
                  <c:v>9</c:v>
                </c:pt>
                <c:pt idx="125">
                  <c:v>9.1</c:v>
                </c:pt>
                <c:pt idx="126">
                  <c:v>9</c:v>
                </c:pt>
                <c:pt idx="127">
                  <c:v>9</c:v>
                </c:pt>
                <c:pt idx="128">
                  <c:v>9</c:v>
                </c:pt>
                <c:pt idx="129">
                  <c:v>8.8000000000000007</c:v>
                </c:pt>
                <c:pt idx="130">
                  <c:v>8.6</c:v>
                </c:pt>
                <c:pt idx="131">
                  <c:v>8.5</c:v>
                </c:pt>
                <c:pt idx="132">
                  <c:v>8.3000000000000007</c:v>
                </c:pt>
                <c:pt idx="133">
                  <c:v>8.3000000000000007</c:v>
                </c:pt>
                <c:pt idx="134">
                  <c:v>8.1999999999999993</c:v>
                </c:pt>
                <c:pt idx="135">
                  <c:v>8.1999999999999993</c:v>
                </c:pt>
                <c:pt idx="136">
                  <c:v>8.1999999999999993</c:v>
                </c:pt>
                <c:pt idx="137">
                  <c:v>8.1999999999999993</c:v>
                </c:pt>
                <c:pt idx="138">
                  <c:v>8.1999999999999993</c:v>
                </c:pt>
                <c:pt idx="139">
                  <c:v>8.1</c:v>
                </c:pt>
                <c:pt idx="140">
                  <c:v>7.8</c:v>
                </c:pt>
                <c:pt idx="141">
                  <c:v>7.8</c:v>
                </c:pt>
                <c:pt idx="142">
                  <c:v>7.7</c:v>
                </c:pt>
                <c:pt idx="143">
                  <c:v>7.9</c:v>
                </c:pt>
                <c:pt idx="144">
                  <c:v>8</c:v>
                </c:pt>
                <c:pt idx="145">
                  <c:v>7.7</c:v>
                </c:pt>
                <c:pt idx="146">
                  <c:v>7.5</c:v>
                </c:pt>
                <c:pt idx="147">
                  <c:v>7.6</c:v>
                </c:pt>
                <c:pt idx="148">
                  <c:v>7.5</c:v>
                </c:pt>
                <c:pt idx="149">
                  <c:v>7.5</c:v>
                </c:pt>
                <c:pt idx="150">
                  <c:v>7.3</c:v>
                </c:pt>
                <c:pt idx="151">
                  <c:v>7.2</c:v>
                </c:pt>
                <c:pt idx="152">
                  <c:v>7.2</c:v>
                </c:pt>
                <c:pt idx="153">
                  <c:v>7.2</c:v>
                </c:pt>
                <c:pt idx="154">
                  <c:v>6.9</c:v>
                </c:pt>
                <c:pt idx="155">
                  <c:v>6.7</c:v>
                </c:pt>
                <c:pt idx="156">
                  <c:v>6.6</c:v>
                </c:pt>
                <c:pt idx="157">
                  <c:v>6.7</c:v>
                </c:pt>
                <c:pt idx="158">
                  <c:v>6.7</c:v>
                </c:pt>
                <c:pt idx="159">
                  <c:v>6.2</c:v>
                </c:pt>
                <c:pt idx="160">
                  <c:v>6.3</c:v>
                </c:pt>
                <c:pt idx="161">
                  <c:v>6.1</c:v>
                </c:pt>
                <c:pt idx="162">
                  <c:v>6.2</c:v>
                </c:pt>
                <c:pt idx="163">
                  <c:v>6.1</c:v>
                </c:pt>
                <c:pt idx="164">
                  <c:v>5.9</c:v>
                </c:pt>
                <c:pt idx="165">
                  <c:v>5.7</c:v>
                </c:pt>
                <c:pt idx="166">
                  <c:v>5.8</c:v>
                </c:pt>
                <c:pt idx="167">
                  <c:v>5.6</c:v>
                </c:pt>
                <c:pt idx="168">
                  <c:v>5.7</c:v>
                </c:pt>
                <c:pt idx="169">
                  <c:v>5.5</c:v>
                </c:pt>
                <c:pt idx="170">
                  <c:v>5.4</c:v>
                </c:pt>
                <c:pt idx="171">
                  <c:v>5.4</c:v>
                </c:pt>
                <c:pt idx="172">
                  <c:v>5.6</c:v>
                </c:pt>
                <c:pt idx="173">
                  <c:v>5.3</c:v>
                </c:pt>
                <c:pt idx="174">
                  <c:v>5.2</c:v>
                </c:pt>
                <c:pt idx="175">
                  <c:v>5.0999999999999996</c:v>
                </c:pt>
                <c:pt idx="176">
                  <c:v>5</c:v>
                </c:pt>
                <c:pt idx="177">
                  <c:v>5</c:v>
                </c:pt>
                <c:pt idx="178">
                  <c:v>5.0999999999999996</c:v>
                </c:pt>
                <c:pt idx="179">
                  <c:v>5</c:v>
                </c:pt>
                <c:pt idx="180">
                  <c:v>4.8</c:v>
                </c:pt>
                <c:pt idx="181">
                  <c:v>4.9000000000000004</c:v>
                </c:pt>
                <c:pt idx="182">
                  <c:v>5</c:v>
                </c:pt>
                <c:pt idx="183">
                  <c:v>5.0999999999999996</c:v>
                </c:pt>
                <c:pt idx="184">
                  <c:v>4.8</c:v>
                </c:pt>
                <c:pt idx="185">
                  <c:v>4.9000000000000004</c:v>
                </c:pt>
                <c:pt idx="186">
                  <c:v>4.8</c:v>
                </c:pt>
                <c:pt idx="187">
                  <c:v>4.9000000000000004</c:v>
                </c:pt>
                <c:pt idx="188">
                  <c:v>5</c:v>
                </c:pt>
                <c:pt idx="189">
                  <c:v>4.9000000000000004</c:v>
                </c:pt>
                <c:pt idx="190">
                  <c:v>4.7</c:v>
                </c:pt>
                <c:pt idx="191">
                  <c:v>4.7</c:v>
                </c:pt>
                <c:pt idx="192">
                  <c:v>4.7</c:v>
                </c:pt>
                <c:pt idx="193">
                  <c:v>4.5999999999999996</c:v>
                </c:pt>
                <c:pt idx="194">
                  <c:v>4.4000000000000004</c:v>
                </c:pt>
                <c:pt idx="195">
                  <c:v>4.5</c:v>
                </c:pt>
                <c:pt idx="196">
                  <c:v>4.4000000000000004</c:v>
                </c:pt>
                <c:pt idx="197">
                  <c:v>4.3</c:v>
                </c:pt>
                <c:pt idx="198">
                  <c:v>4.3</c:v>
                </c:pt>
                <c:pt idx="199">
                  <c:v>4.4000000000000004</c:v>
                </c:pt>
                <c:pt idx="200">
                  <c:v>4.2</c:v>
                </c:pt>
                <c:pt idx="201">
                  <c:v>4.0999999999999996</c:v>
                </c:pt>
                <c:pt idx="202">
                  <c:v>4.2</c:v>
                </c:pt>
                <c:pt idx="203">
                  <c:v>4.0999999999999996</c:v>
                </c:pt>
                <c:pt idx="204">
                  <c:v>4</c:v>
                </c:pt>
                <c:pt idx="205">
                  <c:v>4.0999999999999996</c:v>
                </c:pt>
                <c:pt idx="206">
                  <c:v>4</c:v>
                </c:pt>
                <c:pt idx="207">
                  <c:v>4</c:v>
                </c:pt>
                <c:pt idx="208">
                  <c:v>3.8</c:v>
                </c:pt>
                <c:pt idx="209">
                  <c:v>4</c:v>
                </c:pt>
                <c:pt idx="210">
                  <c:v>3.8</c:v>
                </c:pt>
                <c:pt idx="211">
                  <c:v>3.8</c:v>
                </c:pt>
                <c:pt idx="212">
                  <c:v>3.7</c:v>
                </c:pt>
                <c:pt idx="213">
                  <c:v>3.8</c:v>
                </c:pt>
                <c:pt idx="214">
                  <c:v>3.8</c:v>
                </c:pt>
                <c:pt idx="215">
                  <c:v>3.9</c:v>
                </c:pt>
                <c:pt idx="216">
                  <c:v>4</c:v>
                </c:pt>
                <c:pt idx="217">
                  <c:v>3.8</c:v>
                </c:pt>
                <c:pt idx="218">
                  <c:v>3.8</c:v>
                </c:pt>
                <c:pt idx="219">
                  <c:v>3.7</c:v>
                </c:pt>
                <c:pt idx="220">
                  <c:v>3.7</c:v>
                </c:pt>
                <c:pt idx="221">
                  <c:v>3.6</c:v>
                </c:pt>
                <c:pt idx="222">
                  <c:v>3.6</c:v>
                </c:pt>
                <c:pt idx="223">
                  <c:v>3.7</c:v>
                </c:pt>
                <c:pt idx="224">
                  <c:v>3.5</c:v>
                </c:pt>
                <c:pt idx="225">
                  <c:v>3.6</c:v>
                </c:pt>
                <c:pt idx="226">
                  <c:v>3.6</c:v>
                </c:pt>
                <c:pt idx="227">
                  <c:v>3.6</c:v>
                </c:pt>
                <c:pt idx="228">
                  <c:v>3.5</c:v>
                </c:pt>
                <c:pt idx="229">
                  <c:v>3.5</c:v>
                </c:pt>
                <c:pt idx="230">
                  <c:v>4.4000000000000004</c:v>
                </c:pt>
                <c:pt idx="231">
                  <c:v>14.8</c:v>
                </c:pt>
                <c:pt idx="232">
                  <c:v>13.3</c:v>
                </c:pt>
                <c:pt idx="233">
                  <c:v>11.1</c:v>
                </c:pt>
                <c:pt idx="234">
                  <c:v>10.199999999999999</c:v>
                </c:pt>
                <c:pt idx="235">
                  <c:v>8.4</c:v>
                </c:pt>
                <c:pt idx="236">
                  <c:v>7.8</c:v>
                </c:pt>
                <c:pt idx="237">
                  <c:v>6.9</c:v>
                </c:pt>
                <c:pt idx="238">
                  <c:v>6.7</c:v>
                </c:pt>
                <c:pt idx="239">
                  <c:v>6.7</c:v>
                </c:pt>
                <c:pt idx="240">
                  <c:v>6.3</c:v>
                </c:pt>
                <c:pt idx="241">
                  <c:v>6.2</c:v>
                </c:pt>
                <c:pt idx="242">
                  <c:v>6</c:v>
                </c:pt>
                <c:pt idx="243">
                  <c:v>6.1</c:v>
                </c:pt>
                <c:pt idx="244">
                  <c:v>5.8</c:v>
                </c:pt>
                <c:pt idx="245">
                  <c:v>5.9</c:v>
                </c:pt>
                <c:pt idx="246">
                  <c:v>5.4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797-4868-AE39-A196717D4C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56047584"/>
        <c:axId val="1656049232"/>
      </c:lineChart>
      <c:dateAx>
        <c:axId val="1656047584"/>
        <c:scaling>
          <c:orientation val="minMax"/>
        </c:scaling>
        <c:delete val="0"/>
        <c:axPos val="b"/>
        <c:numFmt formatCode="yyyy\-mm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6049232"/>
        <c:crosses val="autoZero"/>
        <c:auto val="1"/>
        <c:lblOffset val="100"/>
        <c:baseTimeUnit val="months"/>
        <c:majorUnit val="24"/>
        <c:majorTimeUnit val="months"/>
      </c:dateAx>
      <c:valAx>
        <c:axId val="1656049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>
                    <a:solidFill>
                      <a:schemeClr val="tx1"/>
                    </a:solidFill>
                  </a:rPr>
                  <a:t>Percent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6047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'Data for chart 3'!$I$2</c:f>
              <c:strCache>
                <c:ptCount val="1"/>
                <c:pt idx="0">
                  <c:v>Net Exports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>
              <a:glow rad="38100">
                <a:schemeClr val="tx1"/>
              </a:glow>
            </a:effectLst>
          </c:spPr>
          <c:marker>
            <c:symbol val="none"/>
          </c:marker>
          <c:cat>
            <c:strRef>
              <c:f>'Data for chart 3'!$A$3:$A$14</c:f>
              <c:strCache>
                <c:ptCount val="12"/>
                <c:pt idx="0">
                  <c:v>2007 Q1</c:v>
                </c:pt>
                <c:pt idx="1">
                  <c:v>2007 Q2</c:v>
                </c:pt>
                <c:pt idx="2">
                  <c:v>2007 Q3</c:v>
                </c:pt>
                <c:pt idx="3">
                  <c:v>2007 Q4</c:v>
                </c:pt>
                <c:pt idx="4">
                  <c:v>2008 Q1</c:v>
                </c:pt>
                <c:pt idx="5">
                  <c:v>2008 Q2</c:v>
                </c:pt>
                <c:pt idx="6">
                  <c:v>2008 Q3</c:v>
                </c:pt>
                <c:pt idx="7">
                  <c:v>2008 Q4</c:v>
                </c:pt>
                <c:pt idx="8">
                  <c:v>2009 Q1</c:v>
                </c:pt>
                <c:pt idx="9">
                  <c:v>2009 Q2</c:v>
                </c:pt>
                <c:pt idx="10">
                  <c:v>2009 Q3</c:v>
                </c:pt>
                <c:pt idx="11">
                  <c:v>2009 Q4</c:v>
                </c:pt>
              </c:strCache>
            </c:strRef>
          </c:cat>
          <c:val>
            <c:numRef>
              <c:f>'Data for chart 3'!$I$3:$I$14</c:f>
              <c:numCache>
                <c:formatCode>0.00</c:formatCode>
                <c:ptCount val="12"/>
                <c:pt idx="0">
                  <c:v>-0.84316711077274442</c:v>
                </c:pt>
                <c:pt idx="1">
                  <c:v>-0.77591676183225455</c:v>
                </c:pt>
                <c:pt idx="2">
                  <c:v>-0.50374317979951766</c:v>
                </c:pt>
                <c:pt idx="3">
                  <c:v>0</c:v>
                </c:pt>
                <c:pt idx="4">
                  <c:v>5.0120543078289413E-2</c:v>
                </c:pt>
                <c:pt idx="5">
                  <c:v>0.58939220911051882</c:v>
                </c:pt>
                <c:pt idx="6">
                  <c:v>0.71818297170409873</c:v>
                </c:pt>
                <c:pt idx="7">
                  <c:v>0.63189950513894189</c:v>
                </c:pt>
                <c:pt idx="8">
                  <c:v>1.2447658926532168</c:v>
                </c:pt>
                <c:pt idx="9">
                  <c:v>1.8703210252506026</c:v>
                </c:pt>
                <c:pt idx="10">
                  <c:v>1.6939474685953559</c:v>
                </c:pt>
                <c:pt idx="11">
                  <c:v>1.6666666666666667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20C-E54D-8B06-2633F287AD49}"/>
            </c:ext>
          </c:extLst>
        </c:ser>
        <c:ser>
          <c:idx val="1"/>
          <c:order val="1"/>
          <c:tx>
            <c:strRef>
              <c:f>'Data for chart 3'!$J$2</c:f>
              <c:strCache>
                <c:ptCount val="1"/>
                <c:pt idx="0">
                  <c:v>Goods (Non-durable &amp; Durable) Consumption</c:v>
                </c:pt>
              </c:strCache>
            </c:strRef>
          </c:tx>
          <c:spPr>
            <a:ln w="38100" cap="rnd">
              <a:solidFill>
                <a:schemeClr val="accent1">
                  <a:lumMod val="50000"/>
                </a:schemeClr>
              </a:solidFill>
              <a:round/>
            </a:ln>
            <a:effectLst>
              <a:glow rad="38100">
                <a:schemeClr val="tx1"/>
              </a:glow>
            </a:effectLst>
          </c:spPr>
          <c:marker>
            <c:symbol val="none"/>
          </c:marker>
          <c:cat>
            <c:strRef>
              <c:f>'Data for chart 3'!$A$3:$A$14</c:f>
              <c:strCache>
                <c:ptCount val="12"/>
                <c:pt idx="0">
                  <c:v>2007 Q1</c:v>
                </c:pt>
                <c:pt idx="1">
                  <c:v>2007 Q2</c:v>
                </c:pt>
                <c:pt idx="2">
                  <c:v>2007 Q3</c:v>
                </c:pt>
                <c:pt idx="3">
                  <c:v>2007 Q4</c:v>
                </c:pt>
                <c:pt idx="4">
                  <c:v>2008 Q1</c:v>
                </c:pt>
                <c:pt idx="5">
                  <c:v>2008 Q2</c:v>
                </c:pt>
                <c:pt idx="6">
                  <c:v>2008 Q3</c:v>
                </c:pt>
                <c:pt idx="7">
                  <c:v>2008 Q4</c:v>
                </c:pt>
                <c:pt idx="8">
                  <c:v>2009 Q1</c:v>
                </c:pt>
                <c:pt idx="9">
                  <c:v>2009 Q2</c:v>
                </c:pt>
                <c:pt idx="10">
                  <c:v>2009 Q3</c:v>
                </c:pt>
                <c:pt idx="11">
                  <c:v>2009 Q4</c:v>
                </c:pt>
              </c:strCache>
            </c:strRef>
          </c:cat>
          <c:val>
            <c:numRef>
              <c:f>'Data for chart 3'!$J$3:$J$14</c:f>
              <c:numCache>
                <c:formatCode>0.00</c:formatCode>
                <c:ptCount val="12"/>
                <c:pt idx="0">
                  <c:v>-0.24235503108742718</c:v>
                </c:pt>
                <c:pt idx="1">
                  <c:v>-0.18906230173835922</c:v>
                </c:pt>
                <c:pt idx="2">
                  <c:v>-4.5045045045044467E-2</c:v>
                </c:pt>
                <c:pt idx="3">
                  <c:v>0</c:v>
                </c:pt>
                <c:pt idx="4">
                  <c:v>-0.37812460347671556</c:v>
                </c:pt>
                <c:pt idx="5">
                  <c:v>-0.4117497779469616</c:v>
                </c:pt>
                <c:pt idx="6">
                  <c:v>-0.88567440680116682</c:v>
                </c:pt>
                <c:pt idx="7">
                  <c:v>-1.5600812079685324</c:v>
                </c:pt>
                <c:pt idx="8">
                  <c:v>-1.5543712726811318</c:v>
                </c:pt>
                <c:pt idx="9">
                  <c:v>-1.6926785940870459</c:v>
                </c:pt>
                <c:pt idx="10">
                  <c:v>-1.320898363151886</c:v>
                </c:pt>
                <c:pt idx="11">
                  <c:v>-1.4370003806623526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20C-E54D-8B06-2633F287AD49}"/>
            </c:ext>
          </c:extLst>
        </c:ser>
        <c:ser>
          <c:idx val="2"/>
          <c:order val="2"/>
          <c:tx>
            <c:strRef>
              <c:f>'Data for chart 3'!$K$2</c:f>
              <c:strCache>
                <c:ptCount val="1"/>
                <c:pt idx="0">
                  <c:v>Service Consumption</c:v>
                </c:pt>
              </c:strCache>
            </c:strRef>
          </c:tx>
          <c:spPr>
            <a:ln w="38100" cap="rnd">
              <a:solidFill>
                <a:srgbClr val="7030A0"/>
              </a:solidFill>
              <a:round/>
            </a:ln>
            <a:effectLst>
              <a:glow rad="38100">
                <a:schemeClr val="tx1"/>
              </a:glow>
            </a:effectLst>
          </c:spPr>
          <c:marker>
            <c:symbol val="none"/>
          </c:marker>
          <c:cat>
            <c:strRef>
              <c:f>'Data for chart 3'!$A$3:$A$14</c:f>
              <c:strCache>
                <c:ptCount val="12"/>
                <c:pt idx="0">
                  <c:v>2007 Q1</c:v>
                </c:pt>
                <c:pt idx="1">
                  <c:v>2007 Q2</c:v>
                </c:pt>
                <c:pt idx="2">
                  <c:v>2007 Q3</c:v>
                </c:pt>
                <c:pt idx="3">
                  <c:v>2007 Q4</c:v>
                </c:pt>
                <c:pt idx="4">
                  <c:v>2008 Q1</c:v>
                </c:pt>
                <c:pt idx="5">
                  <c:v>2008 Q2</c:v>
                </c:pt>
                <c:pt idx="6">
                  <c:v>2008 Q3</c:v>
                </c:pt>
                <c:pt idx="7">
                  <c:v>2008 Q4</c:v>
                </c:pt>
                <c:pt idx="8">
                  <c:v>2009 Q1</c:v>
                </c:pt>
                <c:pt idx="9">
                  <c:v>2009 Q2</c:v>
                </c:pt>
                <c:pt idx="10">
                  <c:v>2009 Q3</c:v>
                </c:pt>
                <c:pt idx="11">
                  <c:v>2009 Q4</c:v>
                </c:pt>
              </c:strCache>
            </c:strRef>
          </c:cat>
          <c:val>
            <c:numRef>
              <c:f>'Data for chart 3'!$K$3:$K$14</c:f>
              <c:numCache>
                <c:formatCode>0.00</c:formatCode>
                <c:ptCount val="12"/>
                <c:pt idx="0">
                  <c:v>-0.45235376221291829</c:v>
                </c:pt>
                <c:pt idx="1">
                  <c:v>-0.38193122700164839</c:v>
                </c:pt>
                <c:pt idx="2">
                  <c:v>-0.14782388021824758</c:v>
                </c:pt>
                <c:pt idx="3">
                  <c:v>0</c:v>
                </c:pt>
                <c:pt idx="4">
                  <c:v>0.20872985661717824</c:v>
                </c:pt>
                <c:pt idx="5">
                  <c:v>0.35401598781880589</c:v>
                </c:pt>
                <c:pt idx="6">
                  <c:v>0.33244512117751324</c:v>
                </c:pt>
                <c:pt idx="7">
                  <c:v>0.39017891130567189</c:v>
                </c:pt>
                <c:pt idx="8">
                  <c:v>0.230935160512623</c:v>
                </c:pt>
                <c:pt idx="9">
                  <c:v>9.6434462631644582E-2</c:v>
                </c:pt>
                <c:pt idx="10">
                  <c:v>0.18018018018017787</c:v>
                </c:pt>
                <c:pt idx="11">
                  <c:v>0.19730998604237696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20C-E54D-8B06-2633F287AD49}"/>
            </c:ext>
          </c:extLst>
        </c:ser>
        <c:ser>
          <c:idx val="3"/>
          <c:order val="3"/>
          <c:tx>
            <c:strRef>
              <c:f>'Data for chart 3'!$L$2</c:f>
              <c:strCache>
                <c:ptCount val="1"/>
                <c:pt idx="0">
                  <c:v>Private Investment</c:v>
                </c:pt>
              </c:strCache>
            </c:strRef>
          </c:tx>
          <c:spPr>
            <a:ln w="38100" cap="rnd">
              <a:solidFill>
                <a:srgbClr val="FFC000"/>
              </a:solidFill>
              <a:round/>
            </a:ln>
            <a:effectLst>
              <a:glow rad="38100">
                <a:schemeClr val="tx1"/>
              </a:glow>
            </a:effectLst>
          </c:spPr>
          <c:marker>
            <c:symbol val="none"/>
          </c:marker>
          <c:cat>
            <c:strRef>
              <c:f>'Data for chart 3'!$A$3:$A$14</c:f>
              <c:strCache>
                <c:ptCount val="12"/>
                <c:pt idx="0">
                  <c:v>2007 Q1</c:v>
                </c:pt>
                <c:pt idx="1">
                  <c:v>2007 Q2</c:v>
                </c:pt>
                <c:pt idx="2">
                  <c:v>2007 Q3</c:v>
                </c:pt>
                <c:pt idx="3">
                  <c:v>2007 Q4</c:v>
                </c:pt>
                <c:pt idx="4">
                  <c:v>2008 Q1</c:v>
                </c:pt>
                <c:pt idx="5">
                  <c:v>2008 Q2</c:v>
                </c:pt>
                <c:pt idx="6">
                  <c:v>2008 Q3</c:v>
                </c:pt>
                <c:pt idx="7">
                  <c:v>2008 Q4</c:v>
                </c:pt>
                <c:pt idx="8">
                  <c:v>2009 Q1</c:v>
                </c:pt>
                <c:pt idx="9">
                  <c:v>2009 Q2</c:v>
                </c:pt>
                <c:pt idx="10">
                  <c:v>2009 Q3</c:v>
                </c:pt>
                <c:pt idx="11">
                  <c:v>2009 Q4</c:v>
                </c:pt>
              </c:strCache>
            </c:strRef>
          </c:cat>
          <c:val>
            <c:numRef>
              <c:f>'Data for chart 3'!$L$3:$L$14</c:f>
              <c:numCache>
                <c:formatCode>0.00</c:formatCode>
                <c:ptCount val="12"/>
                <c:pt idx="0">
                  <c:v>0.19540667427991487</c:v>
                </c:pt>
                <c:pt idx="1">
                  <c:v>0.38320010150996126</c:v>
                </c:pt>
                <c:pt idx="2">
                  <c:v>0.20936429387133612</c:v>
                </c:pt>
                <c:pt idx="3">
                  <c:v>0</c:v>
                </c:pt>
                <c:pt idx="4">
                  <c:v>-0.44283720340058197</c:v>
                </c:pt>
                <c:pt idx="5">
                  <c:v>-0.74038827559954201</c:v>
                </c:pt>
                <c:pt idx="6">
                  <c:v>-1.0633168379647249</c:v>
                </c:pt>
                <c:pt idx="7">
                  <c:v>-2.5802563126506781</c:v>
                </c:pt>
                <c:pt idx="8">
                  <c:v>-4.227255424438523</c:v>
                </c:pt>
                <c:pt idx="9">
                  <c:v>-4.9536860804466443</c:v>
                </c:pt>
                <c:pt idx="10">
                  <c:v>-4.9809668823753324</c:v>
                </c:pt>
                <c:pt idx="11">
                  <c:v>-3.8852937444486733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20C-E54D-8B06-2633F287AD49}"/>
            </c:ext>
          </c:extLst>
        </c:ser>
        <c:ser>
          <c:idx val="4"/>
          <c:order val="4"/>
          <c:tx>
            <c:strRef>
              <c:f>'Data for chart 3'!$M$2</c:f>
              <c:strCache>
                <c:ptCount val="1"/>
                <c:pt idx="0">
                  <c:v>Government Spending</c:v>
                </c:pt>
              </c:strCache>
            </c:strRef>
          </c:tx>
          <c:spPr>
            <a:ln w="38100" cap="rnd">
              <a:solidFill>
                <a:srgbClr val="0070C0"/>
              </a:solidFill>
              <a:round/>
            </a:ln>
            <a:effectLst>
              <a:glow rad="38100">
                <a:schemeClr val="tx1"/>
              </a:glow>
            </a:effectLst>
          </c:spPr>
          <c:marker>
            <c:symbol val="none"/>
          </c:marker>
          <c:cat>
            <c:strRef>
              <c:f>'Data for chart 3'!$A$3:$A$14</c:f>
              <c:strCache>
                <c:ptCount val="12"/>
                <c:pt idx="0">
                  <c:v>2007 Q1</c:v>
                </c:pt>
                <c:pt idx="1">
                  <c:v>2007 Q2</c:v>
                </c:pt>
                <c:pt idx="2">
                  <c:v>2007 Q3</c:v>
                </c:pt>
                <c:pt idx="3">
                  <c:v>2007 Q4</c:v>
                </c:pt>
                <c:pt idx="4">
                  <c:v>2008 Q1</c:v>
                </c:pt>
                <c:pt idx="5">
                  <c:v>2008 Q2</c:v>
                </c:pt>
                <c:pt idx="6">
                  <c:v>2008 Q3</c:v>
                </c:pt>
                <c:pt idx="7">
                  <c:v>2008 Q4</c:v>
                </c:pt>
                <c:pt idx="8">
                  <c:v>2009 Q1</c:v>
                </c:pt>
                <c:pt idx="9">
                  <c:v>2009 Q2</c:v>
                </c:pt>
                <c:pt idx="10">
                  <c:v>2009 Q3</c:v>
                </c:pt>
                <c:pt idx="11">
                  <c:v>2009 Q4</c:v>
                </c:pt>
              </c:strCache>
            </c:strRef>
          </c:cat>
          <c:val>
            <c:numRef>
              <c:f>'Data for chart 3'!$M$3:$M$14</c:f>
              <c:numCache>
                <c:formatCode>0.00</c:formatCode>
                <c:ptCount val="12"/>
                <c:pt idx="0">
                  <c:v>-0.42063189950514007</c:v>
                </c:pt>
                <c:pt idx="1">
                  <c:v>-0.24298946834158217</c:v>
                </c:pt>
                <c:pt idx="2">
                  <c:v>-0.1541682527598032</c:v>
                </c:pt>
                <c:pt idx="3">
                  <c:v>0</c:v>
                </c:pt>
                <c:pt idx="4">
                  <c:v>4.3776170536731607E-2</c:v>
                </c:pt>
                <c:pt idx="5">
                  <c:v>0.21380535465042391</c:v>
                </c:pt>
                <c:pt idx="6">
                  <c:v>0.3724146681893149</c:v>
                </c:pt>
                <c:pt idx="7">
                  <c:v>0.50564649156198338</c:v>
                </c:pt>
                <c:pt idx="8">
                  <c:v>0.73214059129551856</c:v>
                </c:pt>
                <c:pt idx="9">
                  <c:v>1.0303261007486337</c:v>
                </c:pt>
                <c:pt idx="10">
                  <c:v>1.0855221418601695</c:v>
                </c:pt>
                <c:pt idx="11">
                  <c:v>1.1242228143636583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20C-E54D-8B06-2633F287AD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71098319"/>
        <c:axId val="1970731071"/>
      </c:lineChart>
      <c:catAx>
        <c:axId val="19710983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970731071"/>
        <c:crosses val="autoZero"/>
        <c:auto val="1"/>
        <c:lblAlgn val="ctr"/>
        <c:lblOffset val="100"/>
        <c:noMultiLvlLbl val="0"/>
      </c:catAx>
      <c:valAx>
        <c:axId val="1970731071"/>
        <c:scaling>
          <c:orientation val="minMax"/>
          <c:max val="6"/>
          <c:min val="-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971098319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'Data for chart 3'!$I$2</c:f>
              <c:strCache>
                <c:ptCount val="1"/>
                <c:pt idx="0">
                  <c:v>Net Exports </c:v>
                </c:pt>
              </c:strCache>
            </c:strRef>
          </c:tx>
          <c:spPr>
            <a:ln w="38100" cap="rnd">
              <a:solidFill>
                <a:srgbClr val="FF0000"/>
              </a:solidFill>
              <a:round/>
            </a:ln>
            <a:effectLst>
              <a:glow rad="38100">
                <a:sysClr val="windowText" lastClr="000000"/>
              </a:glow>
            </a:effectLst>
          </c:spPr>
          <c:marker>
            <c:symbol val="none"/>
          </c:marker>
          <c:cat>
            <c:strRef>
              <c:f>'Data for chart 3'!$A$3:$A$12</c:f>
              <c:strCache>
                <c:ptCount val="10"/>
                <c:pt idx="0">
                  <c:v>2019 Q1</c:v>
                </c:pt>
                <c:pt idx="1">
                  <c:v>2019 Q2</c:v>
                </c:pt>
                <c:pt idx="2">
                  <c:v>2019 Q3</c:v>
                </c:pt>
                <c:pt idx="3">
                  <c:v>2019 Q4</c:v>
                </c:pt>
                <c:pt idx="4">
                  <c:v>2020 Q1</c:v>
                </c:pt>
                <c:pt idx="5">
                  <c:v>2020 Q2</c:v>
                </c:pt>
                <c:pt idx="6">
                  <c:v>2020 Q3</c:v>
                </c:pt>
                <c:pt idx="7">
                  <c:v>2020 Q4</c:v>
                </c:pt>
                <c:pt idx="8">
                  <c:v>2021 Q1</c:v>
                </c:pt>
                <c:pt idx="9">
                  <c:v>2021 Q2</c:v>
                </c:pt>
              </c:strCache>
            </c:strRef>
          </c:cat>
          <c:val>
            <c:numRef>
              <c:f>'Data for chart 3'!$I$3:$I$12</c:f>
              <c:numCache>
                <c:formatCode>0.00</c:formatCode>
                <c:ptCount val="10"/>
                <c:pt idx="0">
                  <c:v>-0.30777563104419792</c:v>
                </c:pt>
                <c:pt idx="1">
                  <c:v>-0.4567161225478194</c:v>
                </c:pt>
                <c:pt idx="2">
                  <c:v>-0.4369268264739119</c:v>
                </c:pt>
                <c:pt idx="3">
                  <c:v>0</c:v>
                </c:pt>
                <c:pt idx="4">
                  <c:v>2.9683944110861959E-2</c:v>
                </c:pt>
                <c:pt idx="5">
                  <c:v>0.37912125110012901</c:v>
                </c:pt>
                <c:pt idx="6">
                  <c:v>-0.90457913895731201</c:v>
                </c:pt>
                <c:pt idx="7">
                  <c:v>-1.4852387474417124</c:v>
                </c:pt>
                <c:pt idx="8">
                  <c:v>-1.9711180431510802</c:v>
                </c:pt>
                <c:pt idx="9">
                  <c:v>-2.1424516854751774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04A-F847-97F7-CF3D80ADB99D}"/>
            </c:ext>
          </c:extLst>
        </c:ser>
        <c:ser>
          <c:idx val="2"/>
          <c:order val="1"/>
          <c:tx>
            <c:strRef>
              <c:f>'Data for chart 3'!$J$2</c:f>
              <c:strCache>
                <c:ptCount val="1"/>
                <c:pt idx="0">
                  <c:v>Goods (Non-durable &amp; Durable) Consumption </c:v>
                </c:pt>
              </c:strCache>
            </c:strRef>
          </c:tx>
          <c:spPr>
            <a:ln w="38100" cap="rnd">
              <a:solidFill>
                <a:srgbClr val="00E4A8">
                  <a:lumMod val="50000"/>
                </a:srgbClr>
              </a:solidFill>
              <a:round/>
            </a:ln>
            <a:effectLst>
              <a:glow rad="38100">
                <a:schemeClr val="tx1"/>
              </a:glow>
            </a:effectLst>
          </c:spPr>
          <c:marker>
            <c:symbol val="none"/>
          </c:marker>
          <c:cat>
            <c:strRef>
              <c:f>'Data for chart 3'!$A$3:$A$12</c:f>
              <c:strCache>
                <c:ptCount val="10"/>
                <c:pt idx="0">
                  <c:v>2019 Q1</c:v>
                </c:pt>
                <c:pt idx="1">
                  <c:v>2019 Q2</c:v>
                </c:pt>
                <c:pt idx="2">
                  <c:v>2019 Q3</c:v>
                </c:pt>
                <c:pt idx="3">
                  <c:v>2019 Q4</c:v>
                </c:pt>
                <c:pt idx="4">
                  <c:v>2020 Q1</c:v>
                </c:pt>
                <c:pt idx="5">
                  <c:v>2020 Q2</c:v>
                </c:pt>
                <c:pt idx="6">
                  <c:v>2020 Q3</c:v>
                </c:pt>
                <c:pt idx="7">
                  <c:v>2020 Q4</c:v>
                </c:pt>
                <c:pt idx="8">
                  <c:v>2021 Q1</c:v>
                </c:pt>
                <c:pt idx="9">
                  <c:v>2021 Q2</c:v>
                </c:pt>
              </c:strCache>
            </c:strRef>
          </c:cat>
          <c:val>
            <c:numRef>
              <c:f>'Data for chart 3'!$J$3:$J$12</c:f>
              <c:numCache>
                <c:formatCode>0.00</c:formatCode>
                <c:ptCount val="10"/>
                <c:pt idx="0">
                  <c:v>-0.81396499377678344</c:v>
                </c:pt>
                <c:pt idx="1">
                  <c:v>-0.40515979856579304</c:v>
                </c:pt>
                <c:pt idx="2">
                  <c:v>-0.1114449831530579</c:v>
                </c:pt>
                <c:pt idx="3">
                  <c:v>0</c:v>
                </c:pt>
                <c:pt idx="4">
                  <c:v>1.7185441327341944E-2</c:v>
                </c:pt>
                <c:pt idx="5">
                  <c:v>-0.63065361961848043</c:v>
                </c:pt>
                <c:pt idx="6">
                  <c:v>1.9372679314457124</c:v>
                </c:pt>
                <c:pt idx="7">
                  <c:v>1.9169578644224929</c:v>
                </c:pt>
                <c:pt idx="8">
                  <c:v>3.5917572374142721</c:v>
                </c:pt>
                <c:pt idx="9">
                  <c:v>4.3859329351171512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04A-F847-97F7-CF3D80ADB99D}"/>
            </c:ext>
          </c:extLst>
        </c:ser>
        <c:ser>
          <c:idx val="3"/>
          <c:order val="2"/>
          <c:tx>
            <c:strRef>
              <c:f>'Data for chart 3'!$K$2</c:f>
              <c:strCache>
                <c:ptCount val="1"/>
                <c:pt idx="0">
                  <c:v>Service Consumption </c:v>
                </c:pt>
              </c:strCache>
            </c:strRef>
          </c:tx>
          <c:spPr>
            <a:ln w="38100" cap="rnd">
              <a:solidFill>
                <a:srgbClr val="7030A0"/>
              </a:solidFill>
              <a:round/>
            </a:ln>
            <a:effectLst>
              <a:glow rad="38100">
                <a:schemeClr val="tx1"/>
              </a:glow>
            </a:effectLst>
          </c:spPr>
          <c:marker>
            <c:symbol val="none"/>
          </c:marker>
          <c:cat>
            <c:strRef>
              <c:f>'Data for chart 3'!$A$3:$A$12</c:f>
              <c:strCache>
                <c:ptCount val="10"/>
                <c:pt idx="0">
                  <c:v>2019 Q1</c:v>
                </c:pt>
                <c:pt idx="1">
                  <c:v>2019 Q2</c:v>
                </c:pt>
                <c:pt idx="2">
                  <c:v>2019 Q3</c:v>
                </c:pt>
                <c:pt idx="3">
                  <c:v>2019 Q4</c:v>
                </c:pt>
                <c:pt idx="4">
                  <c:v>2020 Q1</c:v>
                </c:pt>
                <c:pt idx="5">
                  <c:v>2020 Q2</c:v>
                </c:pt>
                <c:pt idx="6">
                  <c:v>2020 Q3</c:v>
                </c:pt>
                <c:pt idx="7">
                  <c:v>2020 Q4</c:v>
                </c:pt>
                <c:pt idx="8">
                  <c:v>2021 Q1</c:v>
                </c:pt>
                <c:pt idx="9">
                  <c:v>2021 Q2</c:v>
                </c:pt>
              </c:strCache>
            </c:strRef>
          </c:cat>
          <c:val>
            <c:numRef>
              <c:f>'Data for chart 3'!$K$3:$K$12</c:f>
              <c:numCache>
                <c:formatCode>0.00</c:formatCode>
                <c:ptCount val="10"/>
                <c:pt idx="0">
                  <c:v>-0.66710758607042053</c:v>
                </c:pt>
                <c:pt idx="1">
                  <c:v>-0.44630070356154683</c:v>
                </c:pt>
                <c:pt idx="2">
                  <c:v>-0.18174906131036198</c:v>
                </c:pt>
                <c:pt idx="3">
                  <c:v>0</c:v>
                </c:pt>
                <c:pt idx="4">
                  <c:v>-1.1535076527291002</c:v>
                </c:pt>
                <c:pt idx="5">
                  <c:v>-6.7106544528519994</c:v>
                </c:pt>
                <c:pt idx="6">
                  <c:v>-3.5969649469074012</c:v>
                </c:pt>
                <c:pt idx="7">
                  <c:v>-3.0668201205063959</c:v>
                </c:pt>
                <c:pt idx="8">
                  <c:v>-2.6689511152309882</c:v>
                </c:pt>
                <c:pt idx="9">
                  <c:v>-1.4769064122527009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04A-F847-97F7-CF3D80ADB99D}"/>
            </c:ext>
          </c:extLst>
        </c:ser>
        <c:ser>
          <c:idx val="4"/>
          <c:order val="3"/>
          <c:tx>
            <c:strRef>
              <c:f>'Data for chart 3'!$L$2</c:f>
              <c:strCache>
                <c:ptCount val="1"/>
                <c:pt idx="0">
                  <c:v>Investment </c:v>
                </c:pt>
              </c:strCache>
            </c:strRef>
          </c:tx>
          <c:spPr>
            <a:ln w="38100" cap="rnd">
              <a:solidFill>
                <a:srgbClr val="FFC000"/>
              </a:solidFill>
              <a:round/>
            </a:ln>
            <a:effectLst>
              <a:glow rad="38100">
                <a:sysClr val="windowText" lastClr="000000"/>
              </a:glow>
            </a:effectLst>
          </c:spPr>
          <c:marker>
            <c:symbol val="none"/>
          </c:marker>
          <c:cat>
            <c:strRef>
              <c:f>'Data for chart 3'!$A$3:$A$12</c:f>
              <c:strCache>
                <c:ptCount val="10"/>
                <c:pt idx="0">
                  <c:v>2019 Q1</c:v>
                </c:pt>
                <c:pt idx="1">
                  <c:v>2019 Q2</c:v>
                </c:pt>
                <c:pt idx="2">
                  <c:v>2019 Q3</c:v>
                </c:pt>
                <c:pt idx="3">
                  <c:v>2019 Q4</c:v>
                </c:pt>
                <c:pt idx="4">
                  <c:v>2020 Q1</c:v>
                </c:pt>
                <c:pt idx="5">
                  <c:v>2020 Q2</c:v>
                </c:pt>
                <c:pt idx="6">
                  <c:v>2020 Q3</c:v>
                </c:pt>
                <c:pt idx="7">
                  <c:v>2020 Q4</c:v>
                </c:pt>
                <c:pt idx="8">
                  <c:v>2021 Q1</c:v>
                </c:pt>
                <c:pt idx="9">
                  <c:v>2021 Q2</c:v>
                </c:pt>
              </c:strCache>
            </c:strRef>
          </c:cat>
          <c:val>
            <c:numRef>
              <c:f>'Data for chart 3'!$L$3:$L$12</c:f>
              <c:numCache>
                <c:formatCode>0.00</c:formatCode>
                <c:ptCount val="10"/>
                <c:pt idx="0">
                  <c:v>0.13696275966941554</c:v>
                </c:pt>
                <c:pt idx="1">
                  <c:v>0.25465699421423521</c:v>
                </c:pt>
                <c:pt idx="2">
                  <c:v>0.30621331819625869</c:v>
                </c:pt>
                <c:pt idx="3">
                  <c:v>0</c:v>
                </c:pt>
                <c:pt idx="4">
                  <c:v>-0.24476234617728085</c:v>
                </c:pt>
                <c:pt idx="5">
                  <c:v>-2.9954745004504661</c:v>
                </c:pt>
                <c:pt idx="6">
                  <c:v>-0.55253797722147824</c:v>
                </c:pt>
                <c:pt idx="7">
                  <c:v>0.4416137650177332</c:v>
                </c:pt>
                <c:pt idx="8">
                  <c:v>0.3343349494591808</c:v>
                </c:pt>
                <c:pt idx="9">
                  <c:v>0.17289595517203812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04A-F847-97F7-CF3D80ADB99D}"/>
            </c:ext>
          </c:extLst>
        </c:ser>
        <c:ser>
          <c:idx val="0"/>
          <c:order val="4"/>
          <c:tx>
            <c:strRef>
              <c:f>'Data for chart 3'!$M$2</c:f>
              <c:strCache>
                <c:ptCount val="1"/>
                <c:pt idx="0">
                  <c:v>Government spending </c:v>
                </c:pt>
              </c:strCache>
            </c:strRef>
          </c:tx>
          <c:spPr>
            <a:ln w="38100" cap="rnd">
              <a:solidFill>
                <a:srgbClr val="0070C0"/>
              </a:solidFill>
              <a:round/>
            </a:ln>
            <a:effectLst>
              <a:glow rad="38100">
                <a:sysClr val="windowText" lastClr="000000"/>
              </a:glow>
            </a:effectLst>
          </c:spPr>
          <c:marker>
            <c:symbol val="none"/>
          </c:marker>
          <c:cat>
            <c:strRef>
              <c:f>'Data for chart 3'!$A$3:$A$12</c:f>
              <c:strCache>
                <c:ptCount val="10"/>
                <c:pt idx="0">
                  <c:v>2019 Q1</c:v>
                </c:pt>
                <c:pt idx="1">
                  <c:v>2019 Q2</c:v>
                </c:pt>
                <c:pt idx="2">
                  <c:v>2019 Q3</c:v>
                </c:pt>
                <c:pt idx="3">
                  <c:v>2019 Q4</c:v>
                </c:pt>
                <c:pt idx="4">
                  <c:v>2020 Q1</c:v>
                </c:pt>
                <c:pt idx="5">
                  <c:v>2020 Q2</c:v>
                </c:pt>
                <c:pt idx="6">
                  <c:v>2020 Q3</c:v>
                </c:pt>
                <c:pt idx="7">
                  <c:v>2020 Q4</c:v>
                </c:pt>
                <c:pt idx="8">
                  <c:v>2021 Q1</c:v>
                </c:pt>
                <c:pt idx="9">
                  <c:v>2021 Q2</c:v>
                </c:pt>
              </c:strCache>
            </c:strRef>
          </c:cat>
          <c:val>
            <c:numRef>
              <c:f>'Data for chart 3'!$M$3:$M$12</c:f>
              <c:numCache>
                <c:formatCode>0.00</c:formatCode>
                <c:ptCount val="10"/>
                <c:pt idx="0">
                  <c:v>-0.42234523989313971</c:v>
                </c:pt>
                <c:pt idx="1">
                  <c:v>-0.21559917301573298</c:v>
                </c:pt>
                <c:pt idx="2">
                  <c:v>-0.12810965353108933</c:v>
                </c:pt>
                <c:pt idx="3">
                  <c:v>0</c:v>
                </c:pt>
                <c:pt idx="4">
                  <c:v>0.15623128479400905</c:v>
                </c:pt>
                <c:pt idx="5">
                  <c:v>0.32183644667565725</c:v>
                </c:pt>
                <c:pt idx="6">
                  <c:v>0.22861844674856469</c:v>
                </c:pt>
                <c:pt idx="7">
                  <c:v>0.20674606687740438</c:v>
                </c:pt>
                <c:pt idx="8">
                  <c:v>0.38849512818776871</c:v>
                </c:pt>
                <c:pt idx="9">
                  <c:v>0.32131567572634434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04A-F847-97F7-CF3D80ADB9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53775808"/>
        <c:axId val="753777584"/>
      </c:lineChart>
      <c:catAx>
        <c:axId val="7537758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753777584"/>
        <c:crosses val="autoZero"/>
        <c:auto val="1"/>
        <c:lblAlgn val="ctr"/>
        <c:lblOffset val="100"/>
        <c:noMultiLvlLbl val="0"/>
      </c:catAx>
      <c:valAx>
        <c:axId val="753777584"/>
        <c:scaling>
          <c:orientation val="minMax"/>
          <c:max val="6"/>
          <c:min val="-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753775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tx1"/>
          </a:solidFill>
        </a:defRPr>
      </a:pPr>
      <a:endParaRPr lang="en-US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160" b="1" i="0" baseline="0" dirty="0">
                <a:effectLst/>
              </a:rPr>
              <a:t>Output per Hour, </a:t>
            </a:r>
            <a:r>
              <a:rPr lang="en-US" sz="2160" b="1" i="0" u="none" strike="noStrike" baseline="0" dirty="0">
                <a:effectLst/>
              </a:rPr>
              <a:t>1955-2021,</a:t>
            </a:r>
            <a:r>
              <a:rPr lang="en-US" sz="2160" b="1" i="0" u="none" strike="noStrike" baseline="0" dirty="0"/>
              <a:t> </a:t>
            </a:r>
            <a:endParaRPr lang="en-US" sz="2160" b="1" i="0" baseline="0" dirty="0">
              <a:effectLst/>
            </a:endParaRPr>
          </a:p>
          <a:p>
            <a:pPr>
              <a:defRPr sz="2160"/>
            </a:pPr>
            <a:r>
              <a:rPr lang="en-US" sz="2160" b="1" i="0" baseline="0" dirty="0">
                <a:effectLst/>
              </a:rPr>
              <a:t>Annual Rate of Change (United States) </a:t>
            </a:r>
            <a:endParaRPr lang="en-US" sz="2160" dirty="0">
              <a:effectLst/>
            </a:endParaRPr>
          </a:p>
        </c:rich>
      </c:tx>
      <c:layout>
        <c:manualLayout>
          <c:xMode val="edge"/>
          <c:yMode val="edge"/>
          <c:x val="0.30357735174407541"/>
          <c:y val="1.15971434823257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1716307200730337E-2"/>
          <c:y val="0.17772931969983946"/>
          <c:w val="0.88297729230530175"/>
          <c:h val="0.63941795826978143"/>
        </c:manualLayout>
      </c:layout>
      <c:lineChart>
        <c:grouping val="standard"/>
        <c:varyColors val="0"/>
        <c:ser>
          <c:idx val="1"/>
          <c:order val="0"/>
          <c:tx>
            <c:v>Five-year Moving Average (1955-2019)</c:v>
          </c:tx>
          <c:spPr>
            <a:ln w="38100" cap="rnd">
              <a:solidFill>
                <a:srgbClr val="C00000"/>
              </a:solidFill>
              <a:round/>
            </a:ln>
            <a:effectLst>
              <a:glow rad="38100">
                <a:schemeClr val="tx1"/>
              </a:glow>
            </a:effectLst>
          </c:spPr>
          <c:marker>
            <c:symbol val="none"/>
          </c:marker>
          <c:cat>
            <c:numRef>
              <c:f>'Y_H Change'!$H$2:$BV$2</c:f>
              <c:numCache>
                <c:formatCode>General</c:formatCode>
                <c:ptCount val="67"/>
                <c:pt idx="0">
                  <c:v>1955</c:v>
                </c:pt>
                <c:pt idx="1">
                  <c:v>1956</c:v>
                </c:pt>
                <c:pt idx="2">
                  <c:v>1957</c:v>
                </c:pt>
                <c:pt idx="3">
                  <c:v>1958</c:v>
                </c:pt>
                <c:pt idx="4">
                  <c:v>1959</c:v>
                </c:pt>
                <c:pt idx="5">
                  <c:v>1960</c:v>
                </c:pt>
                <c:pt idx="6">
                  <c:v>1961</c:v>
                </c:pt>
                <c:pt idx="7">
                  <c:v>1962</c:v>
                </c:pt>
                <c:pt idx="8">
                  <c:v>1963</c:v>
                </c:pt>
                <c:pt idx="9">
                  <c:v>1964</c:v>
                </c:pt>
                <c:pt idx="10">
                  <c:v>1965</c:v>
                </c:pt>
                <c:pt idx="11">
                  <c:v>1966</c:v>
                </c:pt>
                <c:pt idx="12">
                  <c:v>1967</c:v>
                </c:pt>
                <c:pt idx="13">
                  <c:v>1968</c:v>
                </c:pt>
                <c:pt idx="14">
                  <c:v>1969</c:v>
                </c:pt>
                <c:pt idx="15">
                  <c:v>1970</c:v>
                </c:pt>
                <c:pt idx="16">
                  <c:v>1971</c:v>
                </c:pt>
                <c:pt idx="17">
                  <c:v>1972</c:v>
                </c:pt>
                <c:pt idx="18">
                  <c:v>1973</c:v>
                </c:pt>
                <c:pt idx="19">
                  <c:v>1974</c:v>
                </c:pt>
                <c:pt idx="20">
                  <c:v>1975</c:v>
                </c:pt>
                <c:pt idx="21">
                  <c:v>1976</c:v>
                </c:pt>
                <c:pt idx="22">
                  <c:v>1977</c:v>
                </c:pt>
                <c:pt idx="23">
                  <c:v>1978</c:v>
                </c:pt>
                <c:pt idx="24">
                  <c:v>1979</c:v>
                </c:pt>
                <c:pt idx="25">
                  <c:v>1980</c:v>
                </c:pt>
                <c:pt idx="26">
                  <c:v>1981</c:v>
                </c:pt>
                <c:pt idx="27">
                  <c:v>1982</c:v>
                </c:pt>
                <c:pt idx="28">
                  <c:v>1983</c:v>
                </c:pt>
                <c:pt idx="29">
                  <c:v>1984</c:v>
                </c:pt>
                <c:pt idx="30">
                  <c:v>1985</c:v>
                </c:pt>
                <c:pt idx="31">
                  <c:v>1986</c:v>
                </c:pt>
                <c:pt idx="32">
                  <c:v>1987</c:v>
                </c:pt>
                <c:pt idx="33">
                  <c:v>1988</c:v>
                </c:pt>
                <c:pt idx="34">
                  <c:v>1989</c:v>
                </c:pt>
                <c:pt idx="35">
                  <c:v>1990</c:v>
                </c:pt>
                <c:pt idx="36">
                  <c:v>1991</c:v>
                </c:pt>
                <c:pt idx="37">
                  <c:v>1992</c:v>
                </c:pt>
                <c:pt idx="38">
                  <c:v>1993</c:v>
                </c:pt>
                <c:pt idx="39">
                  <c:v>1994</c:v>
                </c:pt>
                <c:pt idx="40">
                  <c:v>1995</c:v>
                </c:pt>
                <c:pt idx="41">
                  <c:v>1996</c:v>
                </c:pt>
                <c:pt idx="42">
                  <c:v>1997</c:v>
                </c:pt>
                <c:pt idx="43">
                  <c:v>1998</c:v>
                </c:pt>
                <c:pt idx="44">
                  <c:v>1999</c:v>
                </c:pt>
                <c:pt idx="45">
                  <c:v>2000</c:v>
                </c:pt>
                <c:pt idx="46">
                  <c:v>2001</c:v>
                </c:pt>
                <c:pt idx="47">
                  <c:v>2002</c:v>
                </c:pt>
                <c:pt idx="48">
                  <c:v>2003</c:v>
                </c:pt>
                <c:pt idx="49">
                  <c:v>2004</c:v>
                </c:pt>
                <c:pt idx="50">
                  <c:v>2005</c:v>
                </c:pt>
                <c:pt idx="51">
                  <c:v>2006</c:v>
                </c:pt>
                <c:pt idx="52">
                  <c:v>2007</c:v>
                </c:pt>
                <c:pt idx="53">
                  <c:v>2008</c:v>
                </c:pt>
                <c:pt idx="54">
                  <c:v>2009</c:v>
                </c:pt>
                <c:pt idx="55">
                  <c:v>2010</c:v>
                </c:pt>
                <c:pt idx="56">
                  <c:v>2011</c:v>
                </c:pt>
                <c:pt idx="57">
                  <c:v>2012</c:v>
                </c:pt>
                <c:pt idx="58">
                  <c:v>2013</c:v>
                </c:pt>
                <c:pt idx="59">
                  <c:v>2014</c:v>
                </c:pt>
                <c:pt idx="60">
                  <c:v>2015</c:v>
                </c:pt>
                <c:pt idx="61">
                  <c:v>2016</c:v>
                </c:pt>
                <c:pt idx="62">
                  <c:v>2017</c:v>
                </c:pt>
                <c:pt idx="63">
                  <c:v>2018</c:v>
                </c:pt>
                <c:pt idx="64">
                  <c:v>2019</c:v>
                </c:pt>
                <c:pt idx="65">
                  <c:v>2020</c:v>
                </c:pt>
                <c:pt idx="66">
                  <c:v>2021</c:v>
                </c:pt>
              </c:numCache>
            </c:numRef>
          </c:cat>
          <c:val>
            <c:numRef>
              <c:f>'Y_H Change'!$H$30:$BV$30</c:f>
              <c:numCache>
                <c:formatCode>#,##0.00</c:formatCode>
                <c:ptCount val="67"/>
                <c:pt idx="0">
                  <c:v>2.9349810842317825</c:v>
                </c:pt>
                <c:pt idx="1">
                  <c:v>2.607625246817423</c:v>
                </c:pt>
                <c:pt idx="2">
                  <c:v>2.611144136824739</c:v>
                </c:pt>
                <c:pt idx="3">
                  <c:v>2.4799897582419543</c:v>
                </c:pt>
                <c:pt idx="4">
                  <c:v>2.6202383193318068</c:v>
                </c:pt>
                <c:pt idx="5">
                  <c:v>2.2529634236141272</c:v>
                </c:pt>
                <c:pt idx="6">
                  <c:v>2.8010118279967164</c:v>
                </c:pt>
                <c:pt idx="7">
                  <c:v>2.8919188830182403</c:v>
                </c:pt>
                <c:pt idx="8">
                  <c:v>3.0219340487496216</c:v>
                </c:pt>
                <c:pt idx="9">
                  <c:v>2.9965812915471681</c:v>
                </c:pt>
                <c:pt idx="10">
                  <c:v>3.2157649400283028</c:v>
                </c:pt>
                <c:pt idx="11">
                  <c:v>3.1593399665932056</c:v>
                </c:pt>
                <c:pt idx="12">
                  <c:v>2.7869006226631421</c:v>
                </c:pt>
                <c:pt idx="13">
                  <c:v>2.6943704878508226</c:v>
                </c:pt>
                <c:pt idx="14">
                  <c:v>2.2306575755239555</c:v>
                </c:pt>
                <c:pt idx="15">
                  <c:v>2.0397358525499314</c:v>
                </c:pt>
                <c:pt idx="16">
                  <c:v>2.1922087758052489</c:v>
                </c:pt>
                <c:pt idx="17">
                  <c:v>2.3687780733371016</c:v>
                </c:pt>
                <c:pt idx="18">
                  <c:v>2.2368328618790372</c:v>
                </c:pt>
                <c:pt idx="19">
                  <c:v>1.9193054906943345</c:v>
                </c:pt>
                <c:pt idx="20">
                  <c:v>2.0674229745710853</c:v>
                </c:pt>
                <c:pt idx="21">
                  <c:v>1.7994443606921737</c:v>
                </c:pt>
                <c:pt idx="22">
                  <c:v>1.5196705741923264</c:v>
                </c:pt>
                <c:pt idx="23">
                  <c:v>1.2294591671755666</c:v>
                </c:pt>
                <c:pt idx="24">
                  <c:v>1.4626673836461772</c:v>
                </c:pt>
                <c:pt idx="25">
                  <c:v>0.9477116103122365</c:v>
                </c:pt>
                <c:pt idx="26">
                  <c:v>0.87754494242420245</c:v>
                </c:pt>
                <c:pt idx="27">
                  <c:v>0.66599765462194638</c:v>
                </c:pt>
                <c:pt idx="28">
                  <c:v>1.0205275371919362</c:v>
                </c:pt>
                <c:pt idx="29">
                  <c:v>1.393152184996199</c:v>
                </c:pt>
                <c:pt idx="30">
                  <c:v>1.7187047251098917</c:v>
                </c:pt>
                <c:pt idx="31">
                  <c:v>1.7791870601022641</c:v>
                </c:pt>
                <c:pt idx="32">
                  <c:v>1.8650219677875914</c:v>
                </c:pt>
                <c:pt idx="33">
                  <c:v>1.6108418820290129</c:v>
                </c:pt>
                <c:pt idx="34">
                  <c:v>1.3815459400152723</c:v>
                </c:pt>
                <c:pt idx="35">
                  <c:v>1.3336690104632016</c:v>
                </c:pt>
                <c:pt idx="36">
                  <c:v>1.1076035715002823</c:v>
                </c:pt>
                <c:pt idx="37">
                  <c:v>1.7264473297561946</c:v>
                </c:pt>
                <c:pt idx="38">
                  <c:v>1.5356018609333721</c:v>
                </c:pt>
                <c:pt idx="39">
                  <c:v>1.4802732284485351</c:v>
                </c:pt>
                <c:pt idx="40">
                  <c:v>1.30250045744149</c:v>
                </c:pt>
                <c:pt idx="41">
                  <c:v>1.4504786509484846</c:v>
                </c:pt>
                <c:pt idx="42">
                  <c:v>1.1081544086345489</c:v>
                </c:pt>
                <c:pt idx="43">
                  <c:v>1.4768216662315492</c:v>
                </c:pt>
                <c:pt idx="44">
                  <c:v>1.9311552794329601</c:v>
                </c:pt>
                <c:pt idx="45">
                  <c:v>2.3000943663642666</c:v>
                </c:pt>
                <c:pt idx="46">
                  <c:v>2.3386486177865384</c:v>
                </c:pt>
                <c:pt idx="47">
                  <c:v>2.5705011619591267</c:v>
                </c:pt>
                <c:pt idx="48">
                  <c:v>2.7628780569804237</c:v>
                </c:pt>
                <c:pt idx="49">
                  <c:v>2.7012404007209163</c:v>
                </c:pt>
                <c:pt idx="50">
                  <c:v>2.5993830413207668</c:v>
                </c:pt>
                <c:pt idx="51">
                  <c:v>2.3518440508518119</c:v>
                </c:pt>
                <c:pt idx="52">
                  <c:v>1.9929713780864649</c:v>
                </c:pt>
                <c:pt idx="53">
                  <c:v>1.6170109997815558</c:v>
                </c:pt>
                <c:pt idx="54">
                  <c:v>1.6848060066914812</c:v>
                </c:pt>
                <c:pt idx="55">
                  <c:v>1.8391173628647657</c:v>
                </c:pt>
                <c:pt idx="56">
                  <c:v>1.675287844797694</c:v>
                </c:pt>
                <c:pt idx="57">
                  <c:v>1.531878779438774</c:v>
                </c:pt>
                <c:pt idx="58">
                  <c:v>1.3775048233426515</c:v>
                </c:pt>
                <c:pt idx="59">
                  <c:v>0.85300843554539552</c:v>
                </c:pt>
                <c:pt idx="60">
                  <c:v>0.42495014299555578</c:v>
                </c:pt>
                <c:pt idx="61">
                  <c:v>0.48961711601444041</c:v>
                </c:pt>
                <c:pt idx="62">
                  <c:v>0.5733321303469453</c:v>
                </c:pt>
                <c:pt idx="63">
                  <c:v>0.64694205590815357</c:v>
                </c:pt>
                <c:pt idx="64">
                  <c:v>0.85918912050746832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C28-7C4A-A291-CE865450DF03}"/>
            </c:ext>
          </c:extLst>
        </c:ser>
        <c:ser>
          <c:idx val="0"/>
          <c:order val="1"/>
          <c:tx>
            <c:v>Six-quarter Average (2020-21)</c:v>
          </c:tx>
          <c:spPr>
            <a:ln w="38100" cap="rnd">
              <a:solidFill>
                <a:srgbClr val="FF0000"/>
              </a:solidFill>
              <a:round/>
            </a:ln>
            <a:effectLst>
              <a:glow rad="38100">
                <a:sysClr val="windowText" lastClr="000000"/>
              </a:glow>
            </a:effectLst>
          </c:spPr>
          <c:marker>
            <c:symbol val="none"/>
          </c:marker>
          <c:cat>
            <c:numRef>
              <c:f>'Y_H Change'!$H$2:$BV$2</c:f>
              <c:numCache>
                <c:formatCode>General</c:formatCode>
                <c:ptCount val="67"/>
                <c:pt idx="0">
                  <c:v>1955</c:v>
                </c:pt>
                <c:pt idx="1">
                  <c:v>1956</c:v>
                </c:pt>
                <c:pt idx="2">
                  <c:v>1957</c:v>
                </c:pt>
                <c:pt idx="3">
                  <c:v>1958</c:v>
                </c:pt>
                <c:pt idx="4">
                  <c:v>1959</c:v>
                </c:pt>
                <c:pt idx="5">
                  <c:v>1960</c:v>
                </c:pt>
                <c:pt idx="6">
                  <c:v>1961</c:v>
                </c:pt>
                <c:pt idx="7">
                  <c:v>1962</c:v>
                </c:pt>
                <c:pt idx="8">
                  <c:v>1963</c:v>
                </c:pt>
                <c:pt idx="9">
                  <c:v>1964</c:v>
                </c:pt>
                <c:pt idx="10">
                  <c:v>1965</c:v>
                </c:pt>
                <c:pt idx="11">
                  <c:v>1966</c:v>
                </c:pt>
                <c:pt idx="12">
                  <c:v>1967</c:v>
                </c:pt>
                <c:pt idx="13">
                  <c:v>1968</c:v>
                </c:pt>
                <c:pt idx="14">
                  <c:v>1969</c:v>
                </c:pt>
                <c:pt idx="15">
                  <c:v>1970</c:v>
                </c:pt>
                <c:pt idx="16">
                  <c:v>1971</c:v>
                </c:pt>
                <c:pt idx="17">
                  <c:v>1972</c:v>
                </c:pt>
                <c:pt idx="18">
                  <c:v>1973</c:v>
                </c:pt>
                <c:pt idx="19">
                  <c:v>1974</c:v>
                </c:pt>
                <c:pt idx="20">
                  <c:v>1975</c:v>
                </c:pt>
                <c:pt idx="21">
                  <c:v>1976</c:v>
                </c:pt>
                <c:pt idx="22">
                  <c:v>1977</c:v>
                </c:pt>
                <c:pt idx="23">
                  <c:v>1978</c:v>
                </c:pt>
                <c:pt idx="24">
                  <c:v>1979</c:v>
                </c:pt>
                <c:pt idx="25">
                  <c:v>1980</c:v>
                </c:pt>
                <c:pt idx="26">
                  <c:v>1981</c:v>
                </c:pt>
                <c:pt idx="27">
                  <c:v>1982</c:v>
                </c:pt>
                <c:pt idx="28">
                  <c:v>1983</c:v>
                </c:pt>
                <c:pt idx="29">
                  <c:v>1984</c:v>
                </c:pt>
                <c:pt idx="30">
                  <c:v>1985</c:v>
                </c:pt>
                <c:pt idx="31">
                  <c:v>1986</c:v>
                </c:pt>
                <c:pt idx="32">
                  <c:v>1987</c:v>
                </c:pt>
                <c:pt idx="33">
                  <c:v>1988</c:v>
                </c:pt>
                <c:pt idx="34">
                  <c:v>1989</c:v>
                </c:pt>
                <c:pt idx="35">
                  <c:v>1990</c:v>
                </c:pt>
                <c:pt idx="36">
                  <c:v>1991</c:v>
                </c:pt>
                <c:pt idx="37">
                  <c:v>1992</c:v>
                </c:pt>
                <c:pt idx="38">
                  <c:v>1993</c:v>
                </c:pt>
                <c:pt idx="39">
                  <c:v>1994</c:v>
                </c:pt>
                <c:pt idx="40">
                  <c:v>1995</c:v>
                </c:pt>
                <c:pt idx="41">
                  <c:v>1996</c:v>
                </c:pt>
                <c:pt idx="42">
                  <c:v>1997</c:v>
                </c:pt>
                <c:pt idx="43">
                  <c:v>1998</c:v>
                </c:pt>
                <c:pt idx="44">
                  <c:v>1999</c:v>
                </c:pt>
                <c:pt idx="45">
                  <c:v>2000</c:v>
                </c:pt>
                <c:pt idx="46">
                  <c:v>2001</c:v>
                </c:pt>
                <c:pt idx="47">
                  <c:v>2002</c:v>
                </c:pt>
                <c:pt idx="48">
                  <c:v>2003</c:v>
                </c:pt>
                <c:pt idx="49">
                  <c:v>2004</c:v>
                </c:pt>
                <c:pt idx="50">
                  <c:v>2005</c:v>
                </c:pt>
                <c:pt idx="51">
                  <c:v>2006</c:v>
                </c:pt>
                <c:pt idx="52">
                  <c:v>2007</c:v>
                </c:pt>
                <c:pt idx="53">
                  <c:v>2008</c:v>
                </c:pt>
                <c:pt idx="54">
                  <c:v>2009</c:v>
                </c:pt>
                <c:pt idx="55">
                  <c:v>2010</c:v>
                </c:pt>
                <c:pt idx="56">
                  <c:v>2011</c:v>
                </c:pt>
                <c:pt idx="57">
                  <c:v>2012</c:v>
                </c:pt>
                <c:pt idx="58">
                  <c:v>2013</c:v>
                </c:pt>
                <c:pt idx="59">
                  <c:v>2014</c:v>
                </c:pt>
                <c:pt idx="60">
                  <c:v>2015</c:v>
                </c:pt>
                <c:pt idx="61">
                  <c:v>2016</c:v>
                </c:pt>
                <c:pt idx="62">
                  <c:v>2017</c:v>
                </c:pt>
                <c:pt idx="63">
                  <c:v>2018</c:v>
                </c:pt>
                <c:pt idx="64">
                  <c:v>2019</c:v>
                </c:pt>
                <c:pt idx="65">
                  <c:v>2020</c:v>
                </c:pt>
                <c:pt idx="66">
                  <c:v>2021</c:v>
                </c:pt>
              </c:numCache>
            </c:numRef>
          </c:cat>
          <c:val>
            <c:numRef>
              <c:f>'Y_H Change'!$H$31:$BV$31</c:f>
              <c:numCache>
                <c:formatCode>General</c:formatCode>
                <c:ptCount val="67"/>
                <c:pt idx="65" formatCode="#,##0.00">
                  <c:v>2.4380212387285223</c:v>
                </c:pt>
                <c:pt idx="66" formatCode="#,##0.00">
                  <c:v>2.4380212387285223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C28-7C4A-A291-CE865450DF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53775808"/>
        <c:axId val="753777584"/>
      </c:lineChart>
      <c:catAx>
        <c:axId val="7537758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3777584"/>
        <c:crosses val="autoZero"/>
        <c:auto val="1"/>
        <c:lblAlgn val="ctr"/>
        <c:lblOffset val="100"/>
        <c:tickLblSkip val="6"/>
        <c:noMultiLvlLbl val="0"/>
      </c:catAx>
      <c:valAx>
        <c:axId val="753777584"/>
        <c:scaling>
          <c:orientation val="minMax"/>
          <c:max val="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/>
                  <a:t>Percent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3775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687683061356461"/>
          <c:y val="0.91369820617299269"/>
          <c:w val="0.76073909239605919"/>
          <c:h val="5.21625044511002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tx1"/>
          </a:solidFill>
        </a:defRPr>
      </a:pPr>
      <a:endParaRPr lang="en-US"/>
    </a:p>
  </c:txPr>
  <c:externalData r:id="rId4">
    <c:autoUpdate val="0"/>
  </c:externalData>
  <c:userShapes r:id="rId5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160" b="1" i="0" baseline="0" dirty="0">
                <a:effectLst/>
              </a:rPr>
              <a:t>Output per Hour, </a:t>
            </a:r>
            <a:r>
              <a:rPr lang="en-US" sz="2160" b="1" i="0" u="none" strike="noStrike" baseline="0" dirty="0">
                <a:effectLst/>
              </a:rPr>
              <a:t>1955-2021, Annual R</a:t>
            </a:r>
            <a:r>
              <a:rPr lang="en-US" sz="2160" b="1" i="0" baseline="0" dirty="0">
                <a:effectLst/>
              </a:rPr>
              <a:t>ate of Change </a:t>
            </a:r>
          </a:p>
          <a:p>
            <a:pPr>
              <a:defRPr sz="2160"/>
            </a:pPr>
            <a:r>
              <a:rPr lang="en-US" sz="2160" b="1" i="0" baseline="0" dirty="0">
                <a:effectLst/>
              </a:rPr>
              <a:t>(Western Europe and United States)</a:t>
            </a:r>
            <a:endParaRPr lang="en-US" sz="2160" dirty="0">
              <a:effectLst/>
            </a:endParaRPr>
          </a:p>
        </c:rich>
      </c:tx>
      <c:layout>
        <c:manualLayout>
          <c:xMode val="edge"/>
          <c:yMode val="edge"/>
          <c:x val="0.21544961771082963"/>
          <c:y val="1.38878818460339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7508559965875421E-2"/>
          <c:y val="0.17742931409550278"/>
          <c:w val="0.87715080451900029"/>
          <c:h val="0.68637355543059286"/>
        </c:manualLayout>
      </c:layout>
      <c:lineChart>
        <c:grouping val="standard"/>
        <c:varyColors val="0"/>
        <c:ser>
          <c:idx val="0"/>
          <c:order val="0"/>
          <c:tx>
            <c:v>EU</c:v>
          </c:tx>
          <c:spPr>
            <a:ln w="38100" cap="rnd">
              <a:solidFill>
                <a:srgbClr val="0070C0"/>
              </a:solidFill>
              <a:round/>
            </a:ln>
            <a:effectLst>
              <a:glow rad="38100">
                <a:schemeClr val="tx1"/>
              </a:glow>
            </a:effectLst>
          </c:spPr>
          <c:marker>
            <c:symbol val="none"/>
          </c:marker>
          <c:cat>
            <c:numRef>
              <c:f>'Y_H Change'!$H$2:$BV$2</c:f>
              <c:numCache>
                <c:formatCode>General</c:formatCode>
                <c:ptCount val="67"/>
                <c:pt idx="0">
                  <c:v>1955</c:v>
                </c:pt>
                <c:pt idx="1">
                  <c:v>1956</c:v>
                </c:pt>
                <c:pt idx="2">
                  <c:v>1957</c:v>
                </c:pt>
                <c:pt idx="3">
                  <c:v>1958</c:v>
                </c:pt>
                <c:pt idx="4">
                  <c:v>1959</c:v>
                </c:pt>
                <c:pt idx="5">
                  <c:v>1960</c:v>
                </c:pt>
                <c:pt idx="6">
                  <c:v>1961</c:v>
                </c:pt>
                <c:pt idx="7">
                  <c:v>1962</c:v>
                </c:pt>
                <c:pt idx="8">
                  <c:v>1963</c:v>
                </c:pt>
                <c:pt idx="9">
                  <c:v>1964</c:v>
                </c:pt>
                <c:pt idx="10">
                  <c:v>1965</c:v>
                </c:pt>
                <c:pt idx="11">
                  <c:v>1966</c:v>
                </c:pt>
                <c:pt idx="12">
                  <c:v>1967</c:v>
                </c:pt>
                <c:pt idx="13">
                  <c:v>1968</c:v>
                </c:pt>
                <c:pt idx="14">
                  <c:v>1969</c:v>
                </c:pt>
                <c:pt idx="15">
                  <c:v>1970</c:v>
                </c:pt>
                <c:pt idx="16">
                  <c:v>1971</c:v>
                </c:pt>
                <c:pt idx="17">
                  <c:v>1972</c:v>
                </c:pt>
                <c:pt idx="18">
                  <c:v>1973</c:v>
                </c:pt>
                <c:pt idx="19">
                  <c:v>1974</c:v>
                </c:pt>
                <c:pt idx="20">
                  <c:v>1975</c:v>
                </c:pt>
                <c:pt idx="21">
                  <c:v>1976</c:v>
                </c:pt>
                <c:pt idx="22">
                  <c:v>1977</c:v>
                </c:pt>
                <c:pt idx="23">
                  <c:v>1978</c:v>
                </c:pt>
                <c:pt idx="24">
                  <c:v>1979</c:v>
                </c:pt>
                <c:pt idx="25">
                  <c:v>1980</c:v>
                </c:pt>
                <c:pt idx="26">
                  <c:v>1981</c:v>
                </c:pt>
                <c:pt idx="27">
                  <c:v>1982</c:v>
                </c:pt>
                <c:pt idx="28">
                  <c:v>1983</c:v>
                </c:pt>
                <c:pt idx="29">
                  <c:v>1984</c:v>
                </c:pt>
                <c:pt idx="30">
                  <c:v>1985</c:v>
                </c:pt>
                <c:pt idx="31">
                  <c:v>1986</c:v>
                </c:pt>
                <c:pt idx="32">
                  <c:v>1987</c:v>
                </c:pt>
                <c:pt idx="33">
                  <c:v>1988</c:v>
                </c:pt>
                <c:pt idx="34">
                  <c:v>1989</c:v>
                </c:pt>
                <c:pt idx="35">
                  <c:v>1990</c:v>
                </c:pt>
                <c:pt idx="36">
                  <c:v>1991</c:v>
                </c:pt>
                <c:pt idx="37">
                  <c:v>1992</c:v>
                </c:pt>
                <c:pt idx="38">
                  <c:v>1993</c:v>
                </c:pt>
                <c:pt idx="39">
                  <c:v>1994</c:v>
                </c:pt>
                <c:pt idx="40">
                  <c:v>1995</c:v>
                </c:pt>
                <c:pt idx="41">
                  <c:v>1996</c:v>
                </c:pt>
                <c:pt idx="42">
                  <c:v>1997</c:v>
                </c:pt>
                <c:pt idx="43">
                  <c:v>1998</c:v>
                </c:pt>
                <c:pt idx="44">
                  <c:v>1999</c:v>
                </c:pt>
                <c:pt idx="45">
                  <c:v>2000</c:v>
                </c:pt>
                <c:pt idx="46">
                  <c:v>2001</c:v>
                </c:pt>
                <c:pt idx="47">
                  <c:v>2002</c:v>
                </c:pt>
                <c:pt idx="48">
                  <c:v>2003</c:v>
                </c:pt>
                <c:pt idx="49">
                  <c:v>2004</c:v>
                </c:pt>
                <c:pt idx="50">
                  <c:v>2005</c:v>
                </c:pt>
                <c:pt idx="51">
                  <c:v>2006</c:v>
                </c:pt>
                <c:pt idx="52">
                  <c:v>2007</c:v>
                </c:pt>
                <c:pt idx="53">
                  <c:v>2008</c:v>
                </c:pt>
                <c:pt idx="54">
                  <c:v>2009</c:v>
                </c:pt>
                <c:pt idx="55">
                  <c:v>2010</c:v>
                </c:pt>
                <c:pt idx="56">
                  <c:v>2011</c:v>
                </c:pt>
                <c:pt idx="57">
                  <c:v>2012</c:v>
                </c:pt>
                <c:pt idx="58">
                  <c:v>2013</c:v>
                </c:pt>
                <c:pt idx="59">
                  <c:v>2014</c:v>
                </c:pt>
                <c:pt idx="60">
                  <c:v>2015</c:v>
                </c:pt>
                <c:pt idx="61">
                  <c:v>2016</c:v>
                </c:pt>
                <c:pt idx="62">
                  <c:v>2017</c:v>
                </c:pt>
                <c:pt idx="63">
                  <c:v>2018</c:v>
                </c:pt>
                <c:pt idx="64">
                  <c:v>2019</c:v>
                </c:pt>
                <c:pt idx="65">
                  <c:v>2020</c:v>
                </c:pt>
                <c:pt idx="66">
                  <c:v>2021</c:v>
                </c:pt>
              </c:numCache>
            </c:numRef>
          </c:cat>
          <c:val>
            <c:numRef>
              <c:f>'Y_H Change'!$H$29:$BV$29</c:f>
              <c:numCache>
                <c:formatCode>#,##0.00</c:formatCode>
                <c:ptCount val="67"/>
                <c:pt idx="0">
                  <c:v>4.8296382470696937</c:v>
                </c:pt>
                <c:pt idx="1">
                  <c:v>4.663426829428416</c:v>
                </c:pt>
                <c:pt idx="2">
                  <c:v>4.6779656851454998</c:v>
                </c:pt>
                <c:pt idx="3">
                  <c:v>4.3564149769173861</c:v>
                </c:pt>
                <c:pt idx="4">
                  <c:v>4.5583972250949056</c:v>
                </c:pt>
                <c:pt idx="5">
                  <c:v>4.6393051261474234</c:v>
                </c:pt>
                <c:pt idx="6">
                  <c:v>4.8360186041345719</c:v>
                </c:pt>
                <c:pt idx="7">
                  <c:v>5.0974833226356369</c:v>
                </c:pt>
                <c:pt idx="8">
                  <c:v>5.5356920739801714</c:v>
                </c:pt>
                <c:pt idx="9">
                  <c:v>5.6010796636195908</c:v>
                </c:pt>
                <c:pt idx="10">
                  <c:v>5.4058906207569279</c:v>
                </c:pt>
                <c:pt idx="11">
                  <c:v>5.2034486333139958</c:v>
                </c:pt>
                <c:pt idx="12">
                  <c:v>5.0644128520893501</c:v>
                </c:pt>
                <c:pt idx="13">
                  <c:v>5.224398469215533</c:v>
                </c:pt>
                <c:pt idx="14">
                  <c:v>5.318085870719484</c:v>
                </c:pt>
                <c:pt idx="15">
                  <c:v>5.2571649766120503</c:v>
                </c:pt>
                <c:pt idx="16">
                  <c:v>5.3025737949514902</c:v>
                </c:pt>
                <c:pt idx="17">
                  <c:v>5.2974525265144745</c:v>
                </c:pt>
                <c:pt idx="18">
                  <c:v>5.0469253675056578</c:v>
                </c:pt>
                <c:pt idx="19">
                  <c:v>4.3604817835613066</c:v>
                </c:pt>
                <c:pt idx="20">
                  <c:v>3.7472147421325643</c:v>
                </c:pt>
                <c:pt idx="21">
                  <c:v>3.6209396631794313</c:v>
                </c:pt>
                <c:pt idx="22">
                  <c:v>3.3310156123984571</c:v>
                </c:pt>
                <c:pt idx="23">
                  <c:v>3.0994340037479486</c:v>
                </c:pt>
                <c:pt idx="24">
                  <c:v>3.2761812200895095</c:v>
                </c:pt>
                <c:pt idx="25">
                  <c:v>3.3297136477840636</c:v>
                </c:pt>
                <c:pt idx="26">
                  <c:v>2.9144229957657108</c:v>
                </c:pt>
                <c:pt idx="27">
                  <c:v>2.6617500834613428</c:v>
                </c:pt>
                <c:pt idx="28">
                  <c:v>2.4243894224160139</c:v>
                </c:pt>
                <c:pt idx="29">
                  <c:v>2.2538598289227179</c:v>
                </c:pt>
                <c:pt idx="30">
                  <c:v>2.4318017998321917</c:v>
                </c:pt>
                <c:pt idx="31">
                  <c:v>2.4613768909104823</c:v>
                </c:pt>
                <c:pt idx="32">
                  <c:v>2.3741571586764967</c:v>
                </c:pt>
                <c:pt idx="33">
                  <c:v>2.3194903243166181</c:v>
                </c:pt>
                <c:pt idx="34">
                  <c:v>2.2917684204163034</c:v>
                </c:pt>
                <c:pt idx="35">
                  <c:v>1.9267149508278034</c:v>
                </c:pt>
                <c:pt idx="36">
                  <c:v>2.1659549487626397</c:v>
                </c:pt>
                <c:pt idx="37">
                  <c:v>2.2713498350924848</c:v>
                </c:pt>
                <c:pt idx="38">
                  <c:v>2.1616345197169005</c:v>
                </c:pt>
                <c:pt idx="39">
                  <c:v>2.1814993151728439</c:v>
                </c:pt>
                <c:pt idx="40">
                  <c:v>2.3845035205029084</c:v>
                </c:pt>
                <c:pt idx="41">
                  <c:v>1.9841894937240077</c:v>
                </c:pt>
                <c:pt idx="42">
                  <c:v>1.9324713129290862</c:v>
                </c:pt>
                <c:pt idx="43">
                  <c:v>1.8060090342259898</c:v>
                </c:pt>
                <c:pt idx="44">
                  <c:v>1.5519582922001662</c:v>
                </c:pt>
                <c:pt idx="45">
                  <c:v>1.6834442114843153</c:v>
                </c:pt>
                <c:pt idx="46">
                  <c:v>1.7236430677852721</c:v>
                </c:pt>
                <c:pt idx="47">
                  <c:v>1.5361662750721456</c:v>
                </c:pt>
                <c:pt idx="48">
                  <c:v>1.465581069082472</c:v>
                </c:pt>
                <c:pt idx="49">
                  <c:v>1.4592654188722691</c:v>
                </c:pt>
                <c:pt idx="50">
                  <c:v>1.1728989720328578</c:v>
                </c:pt>
                <c:pt idx="51">
                  <c:v>1.1783984731850774</c:v>
                </c:pt>
                <c:pt idx="52">
                  <c:v>1.1286752651418079</c:v>
                </c:pt>
                <c:pt idx="53">
                  <c:v>0.87289592026139806</c:v>
                </c:pt>
                <c:pt idx="54">
                  <c:v>0.36311915492742181</c:v>
                </c:pt>
                <c:pt idx="55">
                  <c:v>0.60136472308995459</c:v>
                </c:pt>
                <c:pt idx="56">
                  <c:v>0.55116971440692863</c:v>
                </c:pt>
                <c:pt idx="57">
                  <c:v>0.43710616422042819</c:v>
                </c:pt>
                <c:pt idx="58">
                  <c:v>0.66930154317909596</c:v>
                </c:pt>
                <c:pt idx="59">
                  <c:v>1.0454806758300434</c:v>
                </c:pt>
                <c:pt idx="60">
                  <c:v>0.74595297892732149</c:v>
                </c:pt>
                <c:pt idx="61">
                  <c:v>0.56044140901110295</c:v>
                </c:pt>
                <c:pt idx="62">
                  <c:v>0.75404155522599914</c:v>
                </c:pt>
                <c:pt idx="63">
                  <c:v>0.62848197468080769</c:v>
                </c:pt>
                <c:pt idx="64">
                  <c:v>0.60537815850758891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4F4-984C-8B81-821206E9BFD6}"/>
            </c:ext>
          </c:extLst>
        </c:ser>
        <c:ser>
          <c:idx val="1"/>
          <c:order val="1"/>
          <c:tx>
            <c:v>U.S.</c:v>
          </c:tx>
          <c:spPr>
            <a:ln w="38100" cap="rnd">
              <a:solidFill>
                <a:srgbClr val="C00000"/>
              </a:solidFill>
              <a:round/>
            </a:ln>
            <a:effectLst>
              <a:glow rad="38100">
                <a:schemeClr val="tx1"/>
              </a:glow>
            </a:effectLst>
          </c:spPr>
          <c:marker>
            <c:symbol val="none"/>
          </c:marker>
          <c:cat>
            <c:numRef>
              <c:f>'Y_H Change'!$H$2:$BV$2</c:f>
              <c:numCache>
                <c:formatCode>General</c:formatCode>
                <c:ptCount val="67"/>
                <c:pt idx="0">
                  <c:v>1955</c:v>
                </c:pt>
                <c:pt idx="1">
                  <c:v>1956</c:v>
                </c:pt>
                <c:pt idx="2">
                  <c:v>1957</c:v>
                </c:pt>
                <c:pt idx="3">
                  <c:v>1958</c:v>
                </c:pt>
                <c:pt idx="4">
                  <c:v>1959</c:v>
                </c:pt>
                <c:pt idx="5">
                  <c:v>1960</c:v>
                </c:pt>
                <c:pt idx="6">
                  <c:v>1961</c:v>
                </c:pt>
                <c:pt idx="7">
                  <c:v>1962</c:v>
                </c:pt>
                <c:pt idx="8">
                  <c:v>1963</c:v>
                </c:pt>
                <c:pt idx="9">
                  <c:v>1964</c:v>
                </c:pt>
                <c:pt idx="10">
                  <c:v>1965</c:v>
                </c:pt>
                <c:pt idx="11">
                  <c:v>1966</c:v>
                </c:pt>
                <c:pt idx="12">
                  <c:v>1967</c:v>
                </c:pt>
                <c:pt idx="13">
                  <c:v>1968</c:v>
                </c:pt>
                <c:pt idx="14">
                  <c:v>1969</c:v>
                </c:pt>
                <c:pt idx="15">
                  <c:v>1970</c:v>
                </c:pt>
                <c:pt idx="16">
                  <c:v>1971</c:v>
                </c:pt>
                <c:pt idx="17">
                  <c:v>1972</c:v>
                </c:pt>
                <c:pt idx="18">
                  <c:v>1973</c:v>
                </c:pt>
                <c:pt idx="19">
                  <c:v>1974</c:v>
                </c:pt>
                <c:pt idx="20">
                  <c:v>1975</c:v>
                </c:pt>
                <c:pt idx="21">
                  <c:v>1976</c:v>
                </c:pt>
                <c:pt idx="22">
                  <c:v>1977</c:v>
                </c:pt>
                <c:pt idx="23">
                  <c:v>1978</c:v>
                </c:pt>
                <c:pt idx="24">
                  <c:v>1979</c:v>
                </c:pt>
                <c:pt idx="25">
                  <c:v>1980</c:v>
                </c:pt>
                <c:pt idx="26">
                  <c:v>1981</c:v>
                </c:pt>
                <c:pt idx="27">
                  <c:v>1982</c:v>
                </c:pt>
                <c:pt idx="28">
                  <c:v>1983</c:v>
                </c:pt>
                <c:pt idx="29">
                  <c:v>1984</c:v>
                </c:pt>
                <c:pt idx="30">
                  <c:v>1985</c:v>
                </c:pt>
                <c:pt idx="31">
                  <c:v>1986</c:v>
                </c:pt>
                <c:pt idx="32">
                  <c:v>1987</c:v>
                </c:pt>
                <c:pt idx="33">
                  <c:v>1988</c:v>
                </c:pt>
                <c:pt idx="34">
                  <c:v>1989</c:v>
                </c:pt>
                <c:pt idx="35">
                  <c:v>1990</c:v>
                </c:pt>
                <c:pt idx="36">
                  <c:v>1991</c:v>
                </c:pt>
                <c:pt idx="37">
                  <c:v>1992</c:v>
                </c:pt>
                <c:pt idx="38">
                  <c:v>1993</c:v>
                </c:pt>
                <c:pt idx="39">
                  <c:v>1994</c:v>
                </c:pt>
                <c:pt idx="40">
                  <c:v>1995</c:v>
                </c:pt>
                <c:pt idx="41">
                  <c:v>1996</c:v>
                </c:pt>
                <c:pt idx="42">
                  <c:v>1997</c:v>
                </c:pt>
                <c:pt idx="43">
                  <c:v>1998</c:v>
                </c:pt>
                <c:pt idx="44">
                  <c:v>1999</c:v>
                </c:pt>
                <c:pt idx="45">
                  <c:v>2000</c:v>
                </c:pt>
                <c:pt idx="46">
                  <c:v>2001</c:v>
                </c:pt>
                <c:pt idx="47">
                  <c:v>2002</c:v>
                </c:pt>
                <c:pt idx="48">
                  <c:v>2003</c:v>
                </c:pt>
                <c:pt idx="49">
                  <c:v>2004</c:v>
                </c:pt>
                <c:pt idx="50">
                  <c:v>2005</c:v>
                </c:pt>
                <c:pt idx="51">
                  <c:v>2006</c:v>
                </c:pt>
                <c:pt idx="52">
                  <c:v>2007</c:v>
                </c:pt>
                <c:pt idx="53">
                  <c:v>2008</c:v>
                </c:pt>
                <c:pt idx="54">
                  <c:v>2009</c:v>
                </c:pt>
                <c:pt idx="55">
                  <c:v>2010</c:v>
                </c:pt>
                <c:pt idx="56">
                  <c:v>2011</c:v>
                </c:pt>
                <c:pt idx="57">
                  <c:v>2012</c:v>
                </c:pt>
                <c:pt idx="58">
                  <c:v>2013</c:v>
                </c:pt>
                <c:pt idx="59">
                  <c:v>2014</c:v>
                </c:pt>
                <c:pt idx="60">
                  <c:v>2015</c:v>
                </c:pt>
                <c:pt idx="61">
                  <c:v>2016</c:v>
                </c:pt>
                <c:pt idx="62">
                  <c:v>2017</c:v>
                </c:pt>
                <c:pt idx="63">
                  <c:v>2018</c:v>
                </c:pt>
                <c:pt idx="64">
                  <c:v>2019</c:v>
                </c:pt>
                <c:pt idx="65">
                  <c:v>2020</c:v>
                </c:pt>
                <c:pt idx="66">
                  <c:v>2021</c:v>
                </c:pt>
              </c:numCache>
            </c:numRef>
          </c:cat>
          <c:val>
            <c:numRef>
              <c:f>'Y_H Change'!$H$30:$BV$30</c:f>
              <c:numCache>
                <c:formatCode>#,##0.00</c:formatCode>
                <c:ptCount val="67"/>
                <c:pt idx="0">
                  <c:v>2.9349810842317825</c:v>
                </c:pt>
                <c:pt idx="1">
                  <c:v>2.607625246817423</c:v>
                </c:pt>
                <c:pt idx="2">
                  <c:v>2.611144136824739</c:v>
                </c:pt>
                <c:pt idx="3">
                  <c:v>2.4799897582419543</c:v>
                </c:pt>
                <c:pt idx="4">
                  <c:v>2.6202383193318068</c:v>
                </c:pt>
                <c:pt idx="5">
                  <c:v>2.2529634236141272</c:v>
                </c:pt>
                <c:pt idx="6">
                  <c:v>2.8010118279967164</c:v>
                </c:pt>
                <c:pt idx="7">
                  <c:v>2.8919188830182403</c:v>
                </c:pt>
                <c:pt idx="8">
                  <c:v>3.0219340487496216</c:v>
                </c:pt>
                <c:pt idx="9">
                  <c:v>2.9965812915471681</c:v>
                </c:pt>
                <c:pt idx="10">
                  <c:v>3.2157649400283028</c:v>
                </c:pt>
                <c:pt idx="11">
                  <c:v>3.1593399665932056</c:v>
                </c:pt>
                <c:pt idx="12">
                  <c:v>2.7869006226631421</c:v>
                </c:pt>
                <c:pt idx="13">
                  <c:v>2.6943704878508226</c:v>
                </c:pt>
                <c:pt idx="14">
                  <c:v>2.2306575755239555</c:v>
                </c:pt>
                <c:pt idx="15">
                  <c:v>2.0397358525499314</c:v>
                </c:pt>
                <c:pt idx="16">
                  <c:v>2.1922087758052489</c:v>
                </c:pt>
                <c:pt idx="17">
                  <c:v>2.3687780733371016</c:v>
                </c:pt>
                <c:pt idx="18">
                  <c:v>2.2368328618790372</c:v>
                </c:pt>
                <c:pt idx="19">
                  <c:v>1.9193054906943345</c:v>
                </c:pt>
                <c:pt idx="20">
                  <c:v>2.0674229745710853</c:v>
                </c:pt>
                <c:pt idx="21">
                  <c:v>1.7994443606921737</c:v>
                </c:pt>
                <c:pt idx="22">
                  <c:v>1.5196705741923264</c:v>
                </c:pt>
                <c:pt idx="23">
                  <c:v>1.2294591671755666</c:v>
                </c:pt>
                <c:pt idx="24">
                  <c:v>1.4626673836461772</c:v>
                </c:pt>
                <c:pt idx="25">
                  <c:v>0.9477116103122365</c:v>
                </c:pt>
                <c:pt idx="26">
                  <c:v>0.87754494242420245</c:v>
                </c:pt>
                <c:pt idx="27">
                  <c:v>0.66599765462194638</c:v>
                </c:pt>
                <c:pt idx="28">
                  <c:v>1.0205275371919362</c:v>
                </c:pt>
                <c:pt idx="29">
                  <c:v>1.393152184996199</c:v>
                </c:pt>
                <c:pt idx="30">
                  <c:v>1.7187047251098917</c:v>
                </c:pt>
                <c:pt idx="31">
                  <c:v>1.7791870601022641</c:v>
                </c:pt>
                <c:pt idx="32">
                  <c:v>1.8650219677875914</c:v>
                </c:pt>
                <c:pt idx="33">
                  <c:v>1.6108418820290129</c:v>
                </c:pt>
                <c:pt idx="34">
                  <c:v>1.3815459400152723</c:v>
                </c:pt>
                <c:pt idx="35">
                  <c:v>1.3336690104632016</c:v>
                </c:pt>
                <c:pt idx="36">
                  <c:v>1.1076035715002823</c:v>
                </c:pt>
                <c:pt idx="37">
                  <c:v>1.7264473297561946</c:v>
                </c:pt>
                <c:pt idx="38">
                  <c:v>1.5356018609333721</c:v>
                </c:pt>
                <c:pt idx="39">
                  <c:v>1.4802732284485351</c:v>
                </c:pt>
                <c:pt idx="40">
                  <c:v>1.30250045744149</c:v>
                </c:pt>
                <c:pt idx="41">
                  <c:v>1.4504786509484846</c:v>
                </c:pt>
                <c:pt idx="42">
                  <c:v>1.1081544086345489</c:v>
                </c:pt>
                <c:pt idx="43">
                  <c:v>1.4768216662315492</c:v>
                </c:pt>
                <c:pt idx="44">
                  <c:v>1.9311552794329601</c:v>
                </c:pt>
                <c:pt idx="45">
                  <c:v>2.3000943663642666</c:v>
                </c:pt>
                <c:pt idx="46">
                  <c:v>2.3386486177865384</c:v>
                </c:pt>
                <c:pt idx="47">
                  <c:v>2.5705011619591267</c:v>
                </c:pt>
                <c:pt idx="48">
                  <c:v>2.7628780569804237</c:v>
                </c:pt>
                <c:pt idx="49">
                  <c:v>2.7012404007209163</c:v>
                </c:pt>
                <c:pt idx="50">
                  <c:v>2.5993830413207668</c:v>
                </c:pt>
                <c:pt idx="51">
                  <c:v>2.3518440508518119</c:v>
                </c:pt>
                <c:pt idx="52">
                  <c:v>1.9929713780864649</c:v>
                </c:pt>
                <c:pt idx="53">
                  <c:v>1.6170109997815558</c:v>
                </c:pt>
                <c:pt idx="54">
                  <c:v>1.6848060066914812</c:v>
                </c:pt>
                <c:pt idx="55">
                  <c:v>1.8391173628647657</c:v>
                </c:pt>
                <c:pt idx="56">
                  <c:v>1.675287844797694</c:v>
                </c:pt>
                <c:pt idx="57">
                  <c:v>1.531878779438774</c:v>
                </c:pt>
                <c:pt idx="58">
                  <c:v>1.3775048233426515</c:v>
                </c:pt>
                <c:pt idx="59">
                  <c:v>0.85300843554539552</c:v>
                </c:pt>
                <c:pt idx="60">
                  <c:v>0.42495014299555578</c:v>
                </c:pt>
                <c:pt idx="61">
                  <c:v>0.48961711601444041</c:v>
                </c:pt>
                <c:pt idx="62">
                  <c:v>0.5733321303469453</c:v>
                </c:pt>
                <c:pt idx="63">
                  <c:v>0.64694205590815357</c:v>
                </c:pt>
                <c:pt idx="64">
                  <c:v>0.85918912050746832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4F4-984C-8B81-821206E9BFD6}"/>
            </c:ext>
          </c:extLst>
        </c:ser>
        <c:ser>
          <c:idx val="2"/>
          <c:order val="2"/>
          <c:tx>
            <c:v>EU (2020-21)</c:v>
          </c:tx>
          <c:spPr>
            <a:ln w="38100" cap="rnd">
              <a:solidFill>
                <a:srgbClr val="00B0F0"/>
              </a:solidFill>
              <a:round/>
            </a:ln>
            <a:effectLst>
              <a:glow rad="38100">
                <a:sysClr val="windowText" lastClr="000000"/>
              </a:glow>
            </a:effectLst>
          </c:spPr>
          <c:marker>
            <c:symbol val="none"/>
          </c:marker>
          <c:val>
            <c:numRef>
              <c:f>'Y_H Change'!$H$28:$BV$28</c:f>
              <c:numCache>
                <c:formatCode>General</c:formatCode>
                <c:ptCount val="67"/>
                <c:pt idx="65" formatCode="#,##0.00">
                  <c:v>0.8301674051973168</c:v>
                </c:pt>
                <c:pt idx="66" formatCode="#,##0.00">
                  <c:v>0.8301674051973168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4F4-984C-8B81-821206E9BFD6}"/>
            </c:ext>
          </c:extLst>
        </c:ser>
        <c:ser>
          <c:idx val="3"/>
          <c:order val="3"/>
          <c:tx>
            <c:v>US (2020-21)</c:v>
          </c:tx>
          <c:spPr>
            <a:ln w="38100" cap="rnd">
              <a:solidFill>
                <a:srgbClr val="FF0000"/>
              </a:solidFill>
              <a:round/>
            </a:ln>
            <a:effectLst>
              <a:glow rad="38100">
                <a:sysClr val="windowText" lastClr="000000"/>
              </a:glow>
            </a:effectLst>
          </c:spPr>
          <c:marker>
            <c:symbol val="none"/>
          </c:marker>
          <c:val>
            <c:numRef>
              <c:f>'Y_H Change'!$H$31:$BV$31</c:f>
              <c:numCache>
                <c:formatCode>General</c:formatCode>
                <c:ptCount val="67"/>
                <c:pt idx="65" formatCode="#,##0.00">
                  <c:v>2.4380212387285223</c:v>
                </c:pt>
                <c:pt idx="66" formatCode="#,##0.00">
                  <c:v>2.4380212387285223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4F4-984C-8B81-821206E9BFD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53775808"/>
        <c:axId val="753777584"/>
      </c:lineChart>
      <c:catAx>
        <c:axId val="7537758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3777584"/>
        <c:crosses val="autoZero"/>
        <c:auto val="1"/>
        <c:lblAlgn val="ctr"/>
        <c:lblOffset val="100"/>
        <c:tickLblSkip val="6"/>
        <c:noMultiLvlLbl val="0"/>
      </c:catAx>
      <c:valAx>
        <c:axId val="753777584"/>
        <c:scaling>
          <c:orientation val="minMax"/>
          <c:max val="8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/>
                  <a:t>Percent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3775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tx1"/>
          </a:solidFill>
        </a:defRPr>
      </a:pPr>
      <a:endParaRPr lang="en-US"/>
    </a:p>
  </c:txPr>
  <c:externalData r:id="rId4">
    <c:autoUpdate val="0"/>
  </c:externalData>
  <c:userShapes r:id="rId5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>
                <a:effectLst/>
              </a:rPr>
              <a:t>Ratio of Levels of Western Europe vs. U.S. Output per Hour, </a:t>
            </a:r>
            <a:r>
              <a:rPr lang="en-US" sz="1680" b="1" i="0" u="none" strike="noStrike" baseline="0">
                <a:effectLst/>
              </a:rPr>
              <a:t>1955-2021</a:t>
            </a:r>
            <a:endParaRPr lang="en-US" sz="1800" b="1" i="0" u="none" strike="noStrike" baseline="0">
              <a:effectLst/>
            </a:endParaRPr>
          </a:p>
        </c:rich>
      </c:tx>
      <c:layout>
        <c:manualLayout>
          <c:xMode val="edge"/>
          <c:yMode val="edge"/>
          <c:x val="0.15446190382863928"/>
          <c:y val="4.44444444444444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7508559965875421E-2"/>
          <c:y val="0.12625244571701266"/>
          <c:w val="0.88318949516376344"/>
          <c:h val="0.80005742464010177"/>
        </c:manualLayout>
      </c:layout>
      <c:lineChart>
        <c:grouping val="standard"/>
        <c:varyColors val="0"/>
        <c:ser>
          <c:idx val="0"/>
          <c:order val="0"/>
          <c:tx>
            <c:v>EU/US</c:v>
          </c:tx>
          <c:spPr>
            <a:ln w="38100" cap="rnd">
              <a:solidFill>
                <a:srgbClr val="0070C0"/>
              </a:solidFill>
              <a:round/>
            </a:ln>
            <a:effectLst>
              <a:glow rad="38100">
                <a:sysClr val="windowText" lastClr="000000"/>
              </a:glow>
            </a:effectLst>
          </c:spPr>
          <c:marker>
            <c:symbol val="none"/>
          </c:marker>
          <c:cat>
            <c:numRef>
              <c:f>Y_H!$H$2:$BV$2</c:f>
              <c:numCache>
                <c:formatCode>General</c:formatCode>
                <c:ptCount val="67"/>
                <c:pt idx="0">
                  <c:v>1955</c:v>
                </c:pt>
                <c:pt idx="1">
                  <c:v>1956</c:v>
                </c:pt>
                <c:pt idx="2">
                  <c:v>1957</c:v>
                </c:pt>
                <c:pt idx="3">
                  <c:v>1958</c:v>
                </c:pt>
                <c:pt idx="4">
                  <c:v>1959</c:v>
                </c:pt>
                <c:pt idx="5">
                  <c:v>1960</c:v>
                </c:pt>
                <c:pt idx="6">
                  <c:v>1961</c:v>
                </c:pt>
                <c:pt idx="7">
                  <c:v>1962</c:v>
                </c:pt>
                <c:pt idx="8">
                  <c:v>1963</c:v>
                </c:pt>
                <c:pt idx="9">
                  <c:v>1964</c:v>
                </c:pt>
                <c:pt idx="10">
                  <c:v>1965</c:v>
                </c:pt>
                <c:pt idx="11">
                  <c:v>1966</c:v>
                </c:pt>
                <c:pt idx="12">
                  <c:v>1967</c:v>
                </c:pt>
                <c:pt idx="13">
                  <c:v>1968</c:v>
                </c:pt>
                <c:pt idx="14">
                  <c:v>1969</c:v>
                </c:pt>
                <c:pt idx="15">
                  <c:v>1970</c:v>
                </c:pt>
                <c:pt idx="16">
                  <c:v>1971</c:v>
                </c:pt>
                <c:pt idx="17">
                  <c:v>1972</c:v>
                </c:pt>
                <c:pt idx="18">
                  <c:v>1973</c:v>
                </c:pt>
                <c:pt idx="19">
                  <c:v>1974</c:v>
                </c:pt>
                <c:pt idx="20">
                  <c:v>1975</c:v>
                </c:pt>
                <c:pt idx="21">
                  <c:v>1976</c:v>
                </c:pt>
                <c:pt idx="22">
                  <c:v>1977</c:v>
                </c:pt>
                <c:pt idx="23">
                  <c:v>1978</c:v>
                </c:pt>
                <c:pt idx="24">
                  <c:v>1979</c:v>
                </c:pt>
                <c:pt idx="25">
                  <c:v>1980</c:v>
                </c:pt>
                <c:pt idx="26">
                  <c:v>1981</c:v>
                </c:pt>
                <c:pt idx="27">
                  <c:v>1982</c:v>
                </c:pt>
                <c:pt idx="28">
                  <c:v>1983</c:v>
                </c:pt>
                <c:pt idx="29">
                  <c:v>1984</c:v>
                </c:pt>
                <c:pt idx="30">
                  <c:v>1985</c:v>
                </c:pt>
                <c:pt idx="31">
                  <c:v>1986</c:v>
                </c:pt>
                <c:pt idx="32">
                  <c:v>1987</c:v>
                </c:pt>
                <c:pt idx="33">
                  <c:v>1988</c:v>
                </c:pt>
                <c:pt idx="34">
                  <c:v>1989</c:v>
                </c:pt>
                <c:pt idx="35">
                  <c:v>1990</c:v>
                </c:pt>
                <c:pt idx="36">
                  <c:v>1991</c:v>
                </c:pt>
                <c:pt idx="37">
                  <c:v>1992</c:v>
                </c:pt>
                <c:pt idx="38">
                  <c:v>1993</c:v>
                </c:pt>
                <c:pt idx="39">
                  <c:v>1994</c:v>
                </c:pt>
                <c:pt idx="40">
                  <c:v>1995</c:v>
                </c:pt>
                <c:pt idx="41">
                  <c:v>1996</c:v>
                </c:pt>
                <c:pt idx="42">
                  <c:v>1997</c:v>
                </c:pt>
                <c:pt idx="43">
                  <c:v>1998</c:v>
                </c:pt>
                <c:pt idx="44">
                  <c:v>1999</c:v>
                </c:pt>
                <c:pt idx="45">
                  <c:v>2000</c:v>
                </c:pt>
                <c:pt idx="46">
                  <c:v>2001</c:v>
                </c:pt>
                <c:pt idx="47">
                  <c:v>2002</c:v>
                </c:pt>
                <c:pt idx="48">
                  <c:v>2003</c:v>
                </c:pt>
                <c:pt idx="49">
                  <c:v>2004</c:v>
                </c:pt>
                <c:pt idx="50">
                  <c:v>2005</c:v>
                </c:pt>
                <c:pt idx="51">
                  <c:v>2006</c:v>
                </c:pt>
                <c:pt idx="52">
                  <c:v>2007</c:v>
                </c:pt>
                <c:pt idx="53">
                  <c:v>2008</c:v>
                </c:pt>
                <c:pt idx="54">
                  <c:v>2009</c:v>
                </c:pt>
                <c:pt idx="55">
                  <c:v>2010</c:v>
                </c:pt>
                <c:pt idx="56">
                  <c:v>2011</c:v>
                </c:pt>
                <c:pt idx="57">
                  <c:v>2012</c:v>
                </c:pt>
                <c:pt idx="58">
                  <c:v>2013</c:v>
                </c:pt>
                <c:pt idx="59">
                  <c:v>2014</c:v>
                </c:pt>
                <c:pt idx="60">
                  <c:v>2015</c:v>
                </c:pt>
                <c:pt idx="61">
                  <c:v>2016</c:v>
                </c:pt>
                <c:pt idx="62">
                  <c:v>2017</c:v>
                </c:pt>
                <c:pt idx="63">
                  <c:v>2018</c:v>
                </c:pt>
                <c:pt idx="64">
                  <c:v>2019</c:v>
                </c:pt>
                <c:pt idx="65">
                  <c:v>2020</c:v>
                </c:pt>
                <c:pt idx="66">
                  <c:v>2021</c:v>
                </c:pt>
              </c:numCache>
            </c:numRef>
          </c:cat>
          <c:val>
            <c:numRef>
              <c:f>Y_H!$H$32:$BV$32</c:f>
              <c:numCache>
                <c:formatCode>0</c:formatCode>
                <c:ptCount val="67"/>
                <c:pt idx="0">
                  <c:v>50.761746843838537</c:v>
                </c:pt>
                <c:pt idx="1">
                  <c:v>52.80743756034672</c:v>
                </c:pt>
                <c:pt idx="2">
                  <c:v>53.533883538934731</c:v>
                </c:pt>
                <c:pt idx="3">
                  <c:v>53.796172129841345</c:v>
                </c:pt>
                <c:pt idx="4">
                  <c:v>54.938658116769567</c:v>
                </c:pt>
                <c:pt idx="5">
                  <c:v>57.194637338537817</c:v>
                </c:pt>
                <c:pt idx="6">
                  <c:v>58.463485652864556</c:v>
                </c:pt>
                <c:pt idx="7">
                  <c:v>59.775328718061118</c:v>
                </c:pt>
                <c:pt idx="8">
                  <c:v>61.00099746318029</c:v>
                </c:pt>
                <c:pt idx="9">
                  <c:v>62.579776978411665</c:v>
                </c:pt>
                <c:pt idx="10">
                  <c:v>63.813605834227367</c:v>
                </c:pt>
                <c:pt idx="11">
                  <c:v>64.754799139672045</c:v>
                </c:pt>
                <c:pt idx="12">
                  <c:v>66.984993993334271</c:v>
                </c:pt>
                <c:pt idx="13">
                  <c:v>69.227045345575505</c:v>
                </c:pt>
                <c:pt idx="14">
                  <c:v>73.025857386927541</c:v>
                </c:pt>
                <c:pt idx="15">
                  <c:v>74.951248441968076</c:v>
                </c:pt>
                <c:pt idx="16">
                  <c:v>75.650652600808314</c:v>
                </c:pt>
                <c:pt idx="17">
                  <c:v>77.548406913961401</c:v>
                </c:pt>
                <c:pt idx="18">
                  <c:v>79.670249913416924</c:v>
                </c:pt>
                <c:pt idx="19">
                  <c:v>82.506114343896968</c:v>
                </c:pt>
                <c:pt idx="20">
                  <c:v>81.518294690445487</c:v>
                </c:pt>
                <c:pt idx="21">
                  <c:v>82.864010127671619</c:v>
                </c:pt>
                <c:pt idx="22">
                  <c:v>84.899618401592988</c:v>
                </c:pt>
                <c:pt idx="23">
                  <c:v>87.478669112555878</c:v>
                </c:pt>
                <c:pt idx="24">
                  <c:v>90.337087977637339</c:v>
                </c:pt>
                <c:pt idx="25">
                  <c:v>91.828946719034107</c:v>
                </c:pt>
                <c:pt idx="26">
                  <c:v>91.747912494197607</c:v>
                </c:pt>
                <c:pt idx="27">
                  <c:v>93.808664148584711</c:v>
                </c:pt>
                <c:pt idx="28">
                  <c:v>93.839706467926121</c:v>
                </c:pt>
                <c:pt idx="29">
                  <c:v>94.309646273696785</c:v>
                </c:pt>
                <c:pt idx="30">
                  <c:v>95.162163959243031</c:v>
                </c:pt>
                <c:pt idx="31">
                  <c:v>94.931371579025964</c:v>
                </c:pt>
                <c:pt idx="32">
                  <c:v>96.22738452766491</c:v>
                </c:pt>
                <c:pt idx="33">
                  <c:v>97.224282327268853</c:v>
                </c:pt>
                <c:pt idx="34">
                  <c:v>98.700952997796975</c:v>
                </c:pt>
                <c:pt idx="35">
                  <c:v>98.026193386656843</c:v>
                </c:pt>
                <c:pt idx="36">
                  <c:v>100.09020155560066</c:v>
                </c:pt>
                <c:pt idx="37">
                  <c:v>98.885152886766349</c:v>
                </c:pt>
                <c:pt idx="38">
                  <c:v>100.31569180028778</c:v>
                </c:pt>
                <c:pt idx="39">
                  <c:v>102.22291871791755</c:v>
                </c:pt>
                <c:pt idx="40">
                  <c:v>103.4755006061976</c:v>
                </c:pt>
                <c:pt idx="41">
                  <c:v>102.7971200048206</c:v>
                </c:pt>
                <c:pt idx="42">
                  <c:v>103.04594431600266</c:v>
                </c:pt>
                <c:pt idx="43">
                  <c:v>101.98048788987468</c:v>
                </c:pt>
                <c:pt idx="44">
                  <c:v>100.30304534469774</c:v>
                </c:pt>
                <c:pt idx="45">
                  <c:v>100.33377397239195</c:v>
                </c:pt>
                <c:pt idx="46">
                  <c:v>99.684187103685773</c:v>
                </c:pt>
                <c:pt idx="47">
                  <c:v>97.852202814976778</c:v>
                </c:pt>
                <c:pt idx="48">
                  <c:v>95.575513316575751</c:v>
                </c:pt>
                <c:pt idx="49">
                  <c:v>94.263806887516267</c:v>
                </c:pt>
                <c:pt idx="50">
                  <c:v>93.426792748273016</c:v>
                </c:pt>
                <c:pt idx="51">
                  <c:v>94.003759930238687</c:v>
                </c:pt>
                <c:pt idx="52">
                  <c:v>93.713607245360123</c:v>
                </c:pt>
                <c:pt idx="53">
                  <c:v>92.08489252482569</c:v>
                </c:pt>
                <c:pt idx="54">
                  <c:v>88.235816662030203</c:v>
                </c:pt>
                <c:pt idx="55">
                  <c:v>87.820111288721094</c:v>
                </c:pt>
                <c:pt idx="56">
                  <c:v>88.865933975739893</c:v>
                </c:pt>
                <c:pt idx="57">
                  <c:v>88.721723518046815</c:v>
                </c:pt>
                <c:pt idx="58">
                  <c:v>88.881207627629692</c:v>
                </c:pt>
                <c:pt idx="59">
                  <c:v>89.089062997993167</c:v>
                </c:pt>
                <c:pt idx="60">
                  <c:v>89.24100882835414</c:v>
                </c:pt>
                <c:pt idx="61">
                  <c:v>89.181185179654022</c:v>
                </c:pt>
                <c:pt idx="62">
                  <c:v>89.526998641187134</c:v>
                </c:pt>
                <c:pt idx="63">
                  <c:v>88.799207760936696</c:v>
                </c:pt>
                <c:pt idx="64">
                  <c:v>87.965617605264754</c:v>
                </c:pt>
                <c:pt idx="65">
                  <c:v>86.575135183818503</c:v>
                </c:pt>
                <c:pt idx="66">
                  <c:v>85.181898507440735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EA7-FF46-BFCA-EA323328A3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53775808"/>
        <c:axId val="753777584"/>
      </c:lineChart>
      <c:catAx>
        <c:axId val="7537758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3777584"/>
        <c:crosses val="autoZero"/>
        <c:auto val="1"/>
        <c:lblAlgn val="ctr"/>
        <c:lblOffset val="100"/>
        <c:tickLblSkip val="6"/>
        <c:noMultiLvlLbl val="0"/>
      </c:catAx>
      <c:valAx>
        <c:axId val="753777584"/>
        <c:scaling>
          <c:orientation val="minMax"/>
          <c:max val="120"/>
          <c:min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3775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tx1"/>
          </a:solidFill>
        </a:defRPr>
      </a:pPr>
      <a:endParaRPr lang="en-US"/>
    </a:p>
  </c:txPr>
  <c:externalData r:id="rId4">
    <c:autoUpdate val="0"/>
  </c:externalData>
  <c:userShapes r:id="rId5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180" b="1" i="0" baseline="0">
                <a:solidFill>
                  <a:schemeClr val="tx1"/>
                </a:solidFill>
                <a:effectLst/>
              </a:rPr>
              <a:t>Annual Labor Productivity Growth Rate and Slowdown/Speedup Amount,</a:t>
            </a:r>
            <a:r>
              <a:rPr lang="en-US" sz="2180" b="0" i="0" baseline="0">
                <a:solidFill>
                  <a:schemeClr val="tx1"/>
                </a:solidFill>
                <a:effectLst/>
              </a:rPr>
              <a:t> </a:t>
            </a:r>
            <a:r>
              <a:rPr lang="en-US" sz="2180" b="1" i="0" baseline="0">
                <a:solidFill>
                  <a:schemeClr val="tx1"/>
                </a:solidFill>
                <a:effectLst/>
              </a:rPr>
              <a:t>Total US Economy, Selected Intervals</a:t>
            </a:r>
            <a:endParaRPr lang="en-US" sz="2180">
              <a:solidFill>
                <a:schemeClr val="tx1"/>
              </a:solidFill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1628065124963414E-2"/>
          <c:y val="0.16597434864465052"/>
          <c:w val="0.83770352734440134"/>
          <c:h val="0.7268532622139641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'Data for Fig'!$E$18:$I$18</c:f>
              <c:strCache>
                <c:ptCount val="5"/>
                <c:pt idx="0">
                  <c:v>1987-96</c:v>
                </c:pt>
                <c:pt idx="1">
                  <c:v>1996-04</c:v>
                </c:pt>
                <c:pt idx="2">
                  <c:v>2004-10</c:v>
                </c:pt>
                <c:pt idx="3">
                  <c:v>2010-19</c:v>
                </c:pt>
                <c:pt idx="4">
                  <c:v>2020-21</c:v>
                </c:pt>
              </c:strCache>
            </c:strRef>
          </c:cat>
          <c:val>
            <c:numRef>
              <c:f>'Data for Fig'!$E$19:$L$19</c:f>
              <c:numCache>
                <c:formatCode>0.0</c:formatCode>
                <c:ptCount val="8"/>
                <c:pt idx="0">
                  <c:v>1.9837228306205934</c:v>
                </c:pt>
                <c:pt idx="1">
                  <c:v>3.2590658962610437</c:v>
                </c:pt>
                <c:pt idx="2">
                  <c:v>1.6774064077199644</c:v>
                </c:pt>
                <c:pt idx="3">
                  <c:v>1.1207853698133616</c:v>
                </c:pt>
                <c:pt idx="4">
                  <c:v>2.3817269685957148</c:v>
                </c:pt>
                <c:pt idx="6">
                  <c:v>-2.1382805264476819</c:v>
                </c:pt>
                <c:pt idx="7">
                  <c:v>1.2609415987823531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91-0F4A-9173-CD0CB184FD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516980735"/>
        <c:axId val="1516950095"/>
      </c:barChart>
      <c:catAx>
        <c:axId val="1516980735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6950095"/>
        <c:crosses val="autoZero"/>
        <c:auto val="1"/>
        <c:lblAlgn val="ctr"/>
        <c:lblOffset val="100"/>
        <c:noMultiLvlLbl val="0"/>
      </c:catAx>
      <c:valAx>
        <c:axId val="1516950095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169807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2160" dirty="0"/>
              <a:t>Annual Labor Productivity Growth Rate and Slowdown/Speedup Amount,</a:t>
            </a:r>
            <a:r>
              <a:rPr lang="en-US" sz="2160" baseline="0" dirty="0"/>
              <a:t> US Goods v. Services Industries, Selected Intervals</a:t>
            </a:r>
            <a:endParaRPr lang="en-US" sz="216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444482483167865"/>
          <c:y val="0.16436022481913945"/>
          <c:w val="0.83672689897008889"/>
          <c:h val="0.7271911120194563"/>
        </c:manualLayout>
      </c:layout>
      <c:barChart>
        <c:barDir val="bar"/>
        <c:grouping val="clustered"/>
        <c:varyColors val="0"/>
        <c:ser>
          <c:idx val="0"/>
          <c:order val="0"/>
          <c:tx>
            <c:v>Goods  (30.4% of Total VA)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'Data for Fig'!$E$27:$I$27</c:f>
              <c:strCache>
                <c:ptCount val="5"/>
                <c:pt idx="0">
                  <c:v>1987-96</c:v>
                </c:pt>
                <c:pt idx="1">
                  <c:v>1996-04</c:v>
                </c:pt>
                <c:pt idx="2">
                  <c:v>2004-10</c:v>
                </c:pt>
                <c:pt idx="3">
                  <c:v>2010-19</c:v>
                </c:pt>
                <c:pt idx="4">
                  <c:v>2020-21</c:v>
                </c:pt>
              </c:strCache>
            </c:strRef>
          </c:cat>
          <c:val>
            <c:numRef>
              <c:f>('Data for Fig'!$E$28:$I$28,'Data for Fig'!$J$28,'Data for Fig'!$K$28:$L$28)</c:f>
              <c:numCache>
                <c:formatCode>0.0</c:formatCode>
                <c:ptCount val="8"/>
                <c:pt idx="0">
                  <c:v>2.1879368665719188</c:v>
                </c:pt>
                <c:pt idx="1">
                  <c:v>3.5571794607810787</c:v>
                </c:pt>
                <c:pt idx="2">
                  <c:v>1.3577027833807409</c:v>
                </c:pt>
                <c:pt idx="3">
                  <c:v>0.15599168565039342</c:v>
                </c:pt>
                <c:pt idx="4">
                  <c:v>2.5164793585379424</c:v>
                </c:pt>
                <c:pt idx="6">
                  <c:v>-3.4011877751306852</c:v>
                </c:pt>
                <c:pt idx="7">
                  <c:v>2.3604876728875488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A3-9049-9C18-5623376B7B3F}"/>
            </c:ext>
          </c:extLst>
        </c:ser>
        <c:ser>
          <c:idx val="1"/>
          <c:order val="1"/>
          <c:tx>
            <c:v>Services (69.6% of Total VA)</c:v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'Data for Fig'!$E$27:$I$27</c:f>
              <c:strCache>
                <c:ptCount val="5"/>
                <c:pt idx="0">
                  <c:v>1987-96</c:v>
                </c:pt>
                <c:pt idx="1">
                  <c:v>1996-04</c:v>
                </c:pt>
                <c:pt idx="2">
                  <c:v>2004-10</c:v>
                </c:pt>
                <c:pt idx="3">
                  <c:v>2010-19</c:v>
                </c:pt>
                <c:pt idx="4">
                  <c:v>2020-21</c:v>
                </c:pt>
              </c:strCache>
            </c:strRef>
          </c:cat>
          <c:val>
            <c:numRef>
              <c:f>('Data for Fig'!$E$30:$I$30,'Data for Fig'!$J$30,'Data for Fig'!$K$30:$L$30)</c:f>
              <c:numCache>
                <c:formatCode>0.0</c:formatCode>
                <c:ptCount val="8"/>
                <c:pt idx="0">
                  <c:v>1.894354755236787</c:v>
                </c:pt>
                <c:pt idx="1">
                  <c:v>3.1286055418448946</c:v>
                </c:pt>
                <c:pt idx="2">
                  <c:v>1.8173149966047843</c:v>
                </c:pt>
                <c:pt idx="3">
                  <c:v>1.5429980463046455</c:v>
                </c:pt>
                <c:pt idx="4">
                  <c:v>2.8059819699829416</c:v>
                </c:pt>
                <c:pt idx="6">
                  <c:v>-1.585607495540249</c:v>
                </c:pt>
                <c:pt idx="7">
                  <c:v>1.262983923678296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4A3-9049-9C18-5623376B7B3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30"/>
        <c:axId val="481773871"/>
        <c:axId val="481775551"/>
      </c:barChart>
      <c:catAx>
        <c:axId val="481773871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1775551"/>
        <c:crosses val="autoZero"/>
        <c:auto val="1"/>
        <c:lblAlgn val="ctr"/>
        <c:lblOffset val="100"/>
        <c:noMultiLvlLbl val="0"/>
      </c:catAx>
      <c:valAx>
        <c:axId val="481775551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17738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7.326007326007326E-3"/>
          <c:y val="0.19916360454943133"/>
          <c:w val="0.29384592310576557"/>
          <c:h val="0.185531217688698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2160" dirty="0"/>
              <a:t>Annual Labor Productivity Growth Rate and Slowdown/Speed-up Amount,</a:t>
            </a:r>
            <a:r>
              <a:rPr lang="en-US" sz="2160" baseline="0" dirty="0"/>
              <a:t> Goods v. Work-at-home Services v. Contact Services, Selected Intervals</a:t>
            </a:r>
            <a:endParaRPr lang="en-US" sz="216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695318854373969"/>
          <c:y val="0.18702839417800049"/>
          <c:w val="0.82647053733667908"/>
          <c:h val="0.71304970969537895"/>
        </c:manualLayout>
      </c:layout>
      <c:barChart>
        <c:barDir val="bar"/>
        <c:grouping val="clustered"/>
        <c:varyColors val="0"/>
        <c:ser>
          <c:idx val="0"/>
          <c:order val="0"/>
          <c:tx>
            <c:v>Goods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0"/>
                  <c:y val="6.801503042913914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874C-6048-952E-66AA49145DC6}"/>
                </c:ext>
              </c:extLst>
            </c:dLbl>
            <c:dLbl>
              <c:idx val="4"/>
              <c:layout>
                <c:manualLayout>
                  <c:x val="0"/>
                  <c:y val="9.068670723885218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74C-6048-952E-66AA49145DC6}"/>
                </c:ext>
              </c:extLst>
            </c:dLbl>
            <c:dLbl>
              <c:idx val="7"/>
              <c:layout>
                <c:manualLayout>
                  <c:x val="0"/>
                  <c:y val="9.068670723885218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874C-6048-952E-66AA49145DC6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'Data for Fig'!$E$2:$I$2</c:f>
              <c:strCache>
                <c:ptCount val="5"/>
                <c:pt idx="0">
                  <c:v>1987-96</c:v>
                </c:pt>
                <c:pt idx="1">
                  <c:v>1996-04</c:v>
                </c:pt>
                <c:pt idx="2">
                  <c:v>2004-10</c:v>
                </c:pt>
                <c:pt idx="3">
                  <c:v>2010-19</c:v>
                </c:pt>
                <c:pt idx="4">
                  <c:v>2020-21</c:v>
                </c:pt>
              </c:strCache>
            </c:strRef>
          </c:cat>
          <c:val>
            <c:numRef>
              <c:f>('Data for Fig'!$E$3:$I$3,'Data for Fig'!$J$3,'Data for Fig'!$K$3:$L$3)</c:f>
              <c:numCache>
                <c:formatCode>0.0</c:formatCode>
                <c:ptCount val="8"/>
                <c:pt idx="0">
                  <c:v>2.1879368665719188</c:v>
                </c:pt>
                <c:pt idx="1">
                  <c:v>3.5571794607810787</c:v>
                </c:pt>
                <c:pt idx="2">
                  <c:v>1.3577027833807409</c:v>
                </c:pt>
                <c:pt idx="3">
                  <c:v>0.15599168565039342</c:v>
                </c:pt>
                <c:pt idx="4">
                  <c:v>2.5164793585379424</c:v>
                </c:pt>
                <c:pt idx="6">
                  <c:v>-3.4011877751306852</c:v>
                </c:pt>
                <c:pt idx="7">
                  <c:v>2.3604876728875488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4C-6048-952E-66AA49145DC6}"/>
            </c:ext>
          </c:extLst>
        </c:ser>
        <c:ser>
          <c:idx val="1"/>
          <c:order val="1"/>
          <c:tx>
            <c:v>Work-at-home Services</c:v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-8.6326972712187072E-17"/>
                  <c:y val="6.801503042913997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874C-6048-952E-66AA49145DC6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'Data for Fig'!$E$2:$I$2</c:f>
              <c:strCache>
                <c:ptCount val="5"/>
                <c:pt idx="0">
                  <c:v>1987-96</c:v>
                </c:pt>
                <c:pt idx="1">
                  <c:v>1996-04</c:v>
                </c:pt>
                <c:pt idx="2">
                  <c:v>2004-10</c:v>
                </c:pt>
                <c:pt idx="3">
                  <c:v>2010-19</c:v>
                </c:pt>
                <c:pt idx="4">
                  <c:v>2020-21</c:v>
                </c:pt>
              </c:strCache>
            </c:strRef>
          </c:cat>
          <c:val>
            <c:numRef>
              <c:f>('Data for Fig'!$E$5:$I$5,'Data for Fig'!$J$5,'Data for Fig'!$K$5:$L$5)</c:f>
              <c:numCache>
                <c:formatCode>0.0</c:formatCode>
                <c:ptCount val="8"/>
                <c:pt idx="0">
                  <c:v>1.6167019563771168</c:v>
                </c:pt>
                <c:pt idx="1">
                  <c:v>2.9680706162498325</c:v>
                </c:pt>
                <c:pt idx="2">
                  <c:v>2.1508077850184963</c:v>
                </c:pt>
                <c:pt idx="3">
                  <c:v>1.5737407951666749</c:v>
                </c:pt>
                <c:pt idx="4">
                  <c:v>4.075666828080128</c:v>
                </c:pt>
                <c:pt idx="6">
                  <c:v>-1.3943298210831576</c:v>
                </c:pt>
                <c:pt idx="7">
                  <c:v>2.5019260329134534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74C-6048-952E-66AA49145DC6}"/>
            </c:ext>
          </c:extLst>
        </c:ser>
        <c:ser>
          <c:idx val="2"/>
          <c:order val="2"/>
          <c:tx>
            <c:v>Contact Services</c:v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'Data for Fig'!$E$2:$I$2</c:f>
              <c:strCache>
                <c:ptCount val="5"/>
                <c:pt idx="0">
                  <c:v>1987-96</c:v>
                </c:pt>
                <c:pt idx="1">
                  <c:v>1996-04</c:v>
                </c:pt>
                <c:pt idx="2">
                  <c:v>2004-10</c:v>
                </c:pt>
                <c:pt idx="3">
                  <c:v>2010-19</c:v>
                </c:pt>
                <c:pt idx="4">
                  <c:v>2020-21</c:v>
                </c:pt>
              </c:strCache>
            </c:strRef>
          </c:cat>
          <c:val>
            <c:numRef>
              <c:f>('Data for Fig'!$E$7:$I$7,'Data for Fig'!$J$7,'Data for Fig'!$K$7:$L$7)</c:f>
              <c:numCache>
                <c:formatCode>0.0</c:formatCode>
                <c:ptCount val="8"/>
                <c:pt idx="0">
                  <c:v>2.3965647343229213</c:v>
                </c:pt>
                <c:pt idx="1">
                  <c:v>3.4189762564813355</c:v>
                </c:pt>
                <c:pt idx="2">
                  <c:v>1.2141033344768033</c:v>
                </c:pt>
                <c:pt idx="3">
                  <c:v>1.4873914926287599</c:v>
                </c:pt>
                <c:pt idx="4">
                  <c:v>-1.1876792259749616</c:v>
                </c:pt>
                <c:pt idx="6">
                  <c:v>-1.9315847638525756</c:v>
                </c:pt>
                <c:pt idx="7">
                  <c:v>-2.6750707186037213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74C-6048-952E-66AA49145DC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30"/>
        <c:axId val="481773871"/>
        <c:axId val="481775551"/>
      </c:barChart>
      <c:catAx>
        <c:axId val="481773871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1775551"/>
        <c:crosses val="autoZero"/>
        <c:auto val="1"/>
        <c:lblAlgn val="ctr"/>
        <c:lblOffset val="100"/>
        <c:noMultiLvlLbl val="0"/>
      </c:catAx>
      <c:valAx>
        <c:axId val="481775551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177387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2.9282608081058069E-3"/>
          <c:y val="0.20430536927787854"/>
          <c:w val="0.32033895763029618"/>
          <c:h val="0.207589755825976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160" b="1" i="0" baseline="0">
                <a:solidFill>
                  <a:schemeClr val="tx1"/>
                </a:solidFill>
                <a:effectLst/>
              </a:rPr>
              <a:t>Average RVA, Hours, RVA/Hours Growth Rate</a:t>
            </a:r>
            <a:endParaRPr lang="en-US" sz="2160" b="1">
              <a:solidFill>
                <a:schemeClr val="tx1"/>
              </a:solidFill>
              <a:effectLst/>
            </a:endParaRPr>
          </a:p>
          <a:p>
            <a:pPr>
              <a:defRPr sz="2160"/>
            </a:pPr>
            <a:r>
              <a:rPr lang="en-US" sz="2160" b="1" i="0" baseline="0">
                <a:solidFill>
                  <a:schemeClr val="tx1"/>
                </a:solidFill>
                <a:effectLst/>
              </a:rPr>
              <a:t> Goods v. Work-at-home Services v. Contact Services, 2020-21</a:t>
            </a:r>
            <a:endParaRPr lang="en-US" sz="2160" b="1">
              <a:solidFill>
                <a:schemeClr val="tx1"/>
              </a:solidFill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'Data for Fig'!$C$37</c:f>
              <c:strCache>
                <c:ptCount val="1"/>
                <c:pt idx="0">
                  <c:v>RVA Growth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'Data for Fig'!$E$37:$G$37</c:f>
              <c:numCache>
                <c:formatCode>0.0</c:formatCode>
                <c:ptCount val="3"/>
                <c:pt idx="0">
                  <c:v>0.21866170084968986</c:v>
                </c:pt>
                <c:pt idx="1">
                  <c:v>2.8746677300739911</c:v>
                </c:pt>
                <c:pt idx="2">
                  <c:v>-4.169012256045618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5C-C34D-B537-11B13B38D1D8}"/>
            </c:ext>
          </c:extLst>
        </c:ser>
        <c:ser>
          <c:idx val="1"/>
          <c:order val="1"/>
          <c:tx>
            <c:strRef>
              <c:f>'Data for Fig'!$C$38</c:f>
              <c:strCache>
                <c:ptCount val="1"/>
                <c:pt idx="0">
                  <c:v>Hours Growth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'Data for Fig'!$E$38:$G$38</c:f>
              <c:numCache>
                <c:formatCode>0.0</c:formatCode>
                <c:ptCount val="3"/>
                <c:pt idx="0">
                  <c:v>-2.2978176576882525</c:v>
                </c:pt>
                <c:pt idx="1">
                  <c:v>-1.2009990980061367</c:v>
                </c:pt>
                <c:pt idx="2">
                  <c:v>-2.9813330300706564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D5C-C34D-B537-11B13B38D1D8}"/>
            </c:ext>
          </c:extLst>
        </c:ser>
        <c:ser>
          <c:idx val="2"/>
          <c:order val="2"/>
          <c:tx>
            <c:strRef>
              <c:f>'Data for Fig'!$C$39</c:f>
              <c:strCache>
                <c:ptCount val="1"/>
                <c:pt idx="0">
                  <c:v>RVA/Hours Growth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'Data for Fig'!$E$39:$G$39</c:f>
              <c:numCache>
                <c:formatCode>0.0</c:formatCode>
                <c:ptCount val="3"/>
                <c:pt idx="0">
                  <c:v>2.5164793585379424</c:v>
                </c:pt>
                <c:pt idx="1">
                  <c:v>4.075666828080128</c:v>
                </c:pt>
                <c:pt idx="2">
                  <c:v>-1.1876792259749616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D5C-C34D-B537-11B13B38D1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28287151"/>
        <c:axId val="1128288799"/>
      </c:barChart>
      <c:catAx>
        <c:axId val="1128287151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noFill/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8288799"/>
        <c:crosses val="autoZero"/>
        <c:auto val="1"/>
        <c:lblAlgn val="ctr"/>
        <c:lblOffset val="100"/>
        <c:noMultiLvlLbl val="0"/>
      </c:catAx>
      <c:valAx>
        <c:axId val="1128288799"/>
        <c:scaling>
          <c:orientation val="minMax"/>
          <c:max val="1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282871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7.3180805011678375E-3"/>
          <c:y val="0.21726934998840908"/>
          <c:w val="0.22264842458083306"/>
          <c:h val="0.153551978199675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160" b="1" dirty="0">
                <a:solidFill>
                  <a:schemeClr val="tx1"/>
                </a:solidFill>
              </a:rPr>
              <a:t>Output, Hours, Output/Hour, Capital Deepening, Total Factor</a:t>
            </a:r>
            <a:r>
              <a:rPr lang="en-US" sz="2160" b="1" baseline="0" dirty="0">
                <a:solidFill>
                  <a:schemeClr val="tx1"/>
                </a:solidFill>
              </a:rPr>
              <a:t> Productivity Growth Rate, Selected Intervals</a:t>
            </a:r>
            <a:endParaRPr lang="en-US" sz="2160" b="1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8844387979418592"/>
          <c:y val="0.15423873793194576"/>
          <c:w val="0.78952146850965266"/>
          <c:h val="0.76629197407720351"/>
        </c:manualLayout>
      </c:layout>
      <c:barChart>
        <c:barDir val="bar"/>
        <c:grouping val="clustered"/>
        <c:varyColors val="0"/>
        <c:ser>
          <c:idx val="3"/>
          <c:order val="0"/>
          <c:tx>
            <c:strRef>
              <c:f>'Data for Fig'!$C$44</c:f>
              <c:strCache>
                <c:ptCount val="1"/>
                <c:pt idx="0">
                  <c:v>Output</c:v>
                </c:pt>
              </c:strCache>
            </c:strRef>
          </c:tx>
          <c:spPr>
            <a:solidFill>
              <a:srgbClr val="00B6F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'Data for Fig'!$E$44:$G$44</c:f>
              <c:numCache>
                <c:formatCode>0.0</c:formatCode>
                <c:ptCount val="3"/>
                <c:pt idx="0">
                  <c:v>-0.1</c:v>
                </c:pt>
                <c:pt idx="1">
                  <c:v>2.7</c:v>
                </c:pt>
                <c:pt idx="2">
                  <c:v>1.31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F9-804D-9D71-242632A54688}"/>
            </c:ext>
          </c:extLst>
        </c:ser>
        <c:ser>
          <c:idx val="0"/>
          <c:order val="1"/>
          <c:tx>
            <c:strRef>
              <c:f>'Data for Fig'!$C$45</c:f>
              <c:strCache>
                <c:ptCount val="1"/>
                <c:pt idx="0">
                  <c:v>Hours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'Data for Fig'!$E$45:$G$45</c:f>
              <c:numCache>
                <c:formatCode>0.0</c:formatCode>
                <c:ptCount val="3"/>
                <c:pt idx="0">
                  <c:v>-2.86</c:v>
                </c:pt>
                <c:pt idx="1">
                  <c:v>1.73</c:v>
                </c:pt>
                <c:pt idx="2">
                  <c:v>-1.83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F9-804D-9D71-242632A54688}"/>
            </c:ext>
          </c:extLst>
        </c:ser>
        <c:ser>
          <c:idx val="1"/>
          <c:order val="2"/>
          <c:tx>
            <c:strRef>
              <c:f>'Data for Fig'!$C$46</c:f>
              <c:strCache>
                <c:ptCount val="1"/>
                <c:pt idx="0">
                  <c:v>Output per Hour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'Data for Fig'!$E$46:$G$46</c:f>
              <c:numCache>
                <c:formatCode>0.0</c:formatCode>
                <c:ptCount val="3"/>
                <c:pt idx="0">
                  <c:v>2.76</c:v>
                </c:pt>
                <c:pt idx="1">
                  <c:v>0.97</c:v>
                </c:pt>
                <c:pt idx="2">
                  <c:v>3.14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2F9-804D-9D71-242632A54688}"/>
            </c:ext>
          </c:extLst>
        </c:ser>
        <c:ser>
          <c:idx val="2"/>
          <c:order val="3"/>
          <c:tx>
            <c:strRef>
              <c:f>'Data for Fig'!$C$47</c:f>
              <c:strCache>
                <c:ptCount val="1"/>
                <c:pt idx="0">
                  <c:v>Capital Deepening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'Data for Fig'!$E$47:$G$47</c:f>
              <c:numCache>
                <c:formatCode>0.0</c:formatCode>
                <c:ptCount val="3"/>
                <c:pt idx="0">
                  <c:v>1.7</c:v>
                </c:pt>
                <c:pt idx="1">
                  <c:v>0.34</c:v>
                </c:pt>
                <c:pt idx="2">
                  <c:v>1.49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2F9-804D-9D71-242632A54688}"/>
            </c:ext>
          </c:extLst>
        </c:ser>
        <c:ser>
          <c:idx val="4"/>
          <c:order val="4"/>
          <c:tx>
            <c:strRef>
              <c:f>'Data for Fig'!$C$48</c:f>
              <c:strCache>
                <c:ptCount val="1"/>
                <c:pt idx="0">
                  <c:v>Total Factor Productivity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'Data for Fig'!$E$48:$G$48</c:f>
              <c:numCache>
                <c:formatCode>0.0</c:formatCode>
                <c:ptCount val="3"/>
                <c:pt idx="0">
                  <c:v>1.05</c:v>
                </c:pt>
                <c:pt idx="1">
                  <c:v>0.65</c:v>
                </c:pt>
                <c:pt idx="2">
                  <c:v>1.66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2F9-804D-9D71-242632A546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155479887"/>
        <c:axId val="1155481535"/>
      </c:barChart>
      <c:catAx>
        <c:axId val="1155479887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5481535"/>
        <c:crosses val="autoZero"/>
        <c:auto val="1"/>
        <c:lblAlgn val="ctr"/>
        <c:lblOffset val="100"/>
        <c:noMultiLvlLbl val="0"/>
      </c:catAx>
      <c:valAx>
        <c:axId val="1155481535"/>
        <c:scaling>
          <c:orientation val="minMax"/>
          <c:max val="6"/>
          <c:min val="-4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55479887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1.7563334474495037E-2"/>
          <c:y val="0.18853317685135237"/>
          <c:w val="0.27405804047895443"/>
          <c:h val="0.2559199636661260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0.17861</cdr:x>
      <cdr:y>0.43954</cdr:y>
    </cdr:from>
    <cdr:to>
      <cdr:x>0.47045</cdr:x>
      <cdr:y>0.51386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58ADE659-8C4F-9C44-8E83-5CCADC07D8FB}"/>
            </a:ext>
          </a:extLst>
        </cdr:cNvPr>
        <cdr:cNvSpPr txBox="1"/>
      </cdr:nvSpPr>
      <cdr:spPr>
        <a:xfrm xmlns:a="http://schemas.openxmlformats.org/drawingml/2006/main">
          <a:off x="1878180" y="2451611"/>
          <a:ext cx="3068872" cy="4145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b="1" dirty="0">
              <a:latin typeface="Calibri" panose="020F0502020204030204" pitchFamily="34" charset="0"/>
              <a:cs typeface="Calibri" panose="020F0502020204030204" pitchFamily="34" charset="0"/>
            </a:rPr>
            <a:t>Western Europe</a:t>
          </a:r>
        </a:p>
      </cdr:txBody>
    </cdr:sp>
  </cdr:relSizeAnchor>
  <cdr:relSizeAnchor xmlns:cdr="http://schemas.openxmlformats.org/drawingml/2006/chartDrawing">
    <cdr:from>
      <cdr:x>0.95084</cdr:x>
      <cdr:y>0.17401</cdr:y>
    </cdr:from>
    <cdr:to>
      <cdr:x>0.95084</cdr:x>
      <cdr:y>0.81395</cdr:y>
    </cdr:to>
    <cdr:cxnSp macro="">
      <cdr:nvCxnSpPr>
        <cdr:cNvPr id="4" name="Straight Connector 3">
          <a:extLst xmlns:a="http://schemas.openxmlformats.org/drawingml/2006/main">
            <a:ext uri="{FF2B5EF4-FFF2-40B4-BE49-F238E27FC236}">
              <a16:creationId xmlns:a16="http://schemas.microsoft.com/office/drawing/2014/main" id="{D2E716B6-41EC-A640-BC37-CA314F8F3E57}"/>
            </a:ext>
          </a:extLst>
        </cdr:cNvPr>
        <cdr:cNvCxnSpPr/>
      </cdr:nvCxnSpPr>
      <cdr:spPr>
        <a:xfrm xmlns:a="http://schemas.openxmlformats.org/drawingml/2006/main">
          <a:off x="9998647" y="970546"/>
          <a:ext cx="0" cy="3569369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0.94864</cdr:x>
      <cdr:y>0.26916</cdr:y>
    </cdr:from>
    <cdr:to>
      <cdr:x>1</cdr:x>
      <cdr:y>0.32244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6ED6C571-C250-DA43-9601-27B17A364B95}"/>
            </a:ext>
          </a:extLst>
        </cdr:cNvPr>
        <cdr:cNvSpPr txBox="1"/>
      </cdr:nvSpPr>
      <cdr:spPr>
        <a:xfrm xmlns:a="http://schemas.openxmlformats.org/drawingml/2006/main">
          <a:off x="8222574" y="1287544"/>
          <a:ext cx="445176" cy="2548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/>
            <a:t>NX</a:t>
          </a:r>
        </a:p>
      </cdr:txBody>
    </cdr:sp>
  </cdr:relSizeAnchor>
  <cdr:relSizeAnchor xmlns:cdr="http://schemas.openxmlformats.org/drawingml/2006/chartDrawing">
    <cdr:from>
      <cdr:x>0.94633</cdr:x>
      <cdr:y>0.47464</cdr:y>
    </cdr:from>
    <cdr:to>
      <cdr:x>1</cdr:x>
      <cdr:y>0.52535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C4120F2F-7181-084A-AE88-3E3FFCD6237F}"/>
            </a:ext>
          </a:extLst>
        </cdr:cNvPr>
        <cdr:cNvSpPr txBox="1"/>
      </cdr:nvSpPr>
      <cdr:spPr>
        <a:xfrm xmlns:a="http://schemas.openxmlformats.org/drawingml/2006/main">
          <a:off x="8202576" y="2270490"/>
          <a:ext cx="465174" cy="2425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/>
            <a:t>CG</a:t>
          </a:r>
        </a:p>
      </cdr:txBody>
    </cdr:sp>
  </cdr:relSizeAnchor>
  <cdr:relSizeAnchor xmlns:cdr="http://schemas.openxmlformats.org/drawingml/2006/chartDrawing">
    <cdr:from>
      <cdr:x>0.95909</cdr:x>
      <cdr:y>0.62896</cdr:y>
    </cdr:from>
    <cdr:to>
      <cdr:x>1</cdr:x>
      <cdr:y>0.67608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0381183D-1B53-E448-B10B-50B915178D75}"/>
            </a:ext>
          </a:extLst>
        </cdr:cNvPr>
        <cdr:cNvSpPr txBox="1"/>
      </cdr:nvSpPr>
      <cdr:spPr>
        <a:xfrm xmlns:a="http://schemas.openxmlformats.org/drawingml/2006/main">
          <a:off x="8313152" y="3008651"/>
          <a:ext cx="354598" cy="225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/>
            <a:t>I</a:t>
          </a:r>
        </a:p>
      </cdr:txBody>
    </cdr:sp>
  </cdr:relSizeAnchor>
  <cdr:relSizeAnchor xmlns:cdr="http://schemas.openxmlformats.org/drawingml/2006/chartDrawing">
    <cdr:from>
      <cdr:x>0.94584</cdr:x>
      <cdr:y>0.37716</cdr:y>
    </cdr:from>
    <cdr:to>
      <cdr:x>1</cdr:x>
      <cdr:y>0.42094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8D5F60FF-2D6E-1644-B731-4025CF4F1BF5}"/>
            </a:ext>
          </a:extLst>
        </cdr:cNvPr>
        <cdr:cNvSpPr txBox="1"/>
      </cdr:nvSpPr>
      <cdr:spPr>
        <a:xfrm xmlns:a="http://schemas.openxmlformats.org/drawingml/2006/main">
          <a:off x="8198327" y="1804152"/>
          <a:ext cx="469423" cy="2094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/>
            <a:t>CS</a:t>
          </a:r>
        </a:p>
      </cdr:txBody>
    </cdr:sp>
  </cdr:relSizeAnchor>
  <cdr:relSizeAnchor xmlns:cdr="http://schemas.openxmlformats.org/drawingml/2006/chartDrawing">
    <cdr:from>
      <cdr:x>0.95335</cdr:x>
      <cdr:y>0.32032</cdr:y>
    </cdr:from>
    <cdr:to>
      <cdr:x>0.98475</cdr:x>
      <cdr:y>0.3655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1E785806-CB90-F24F-A7CB-FB2C1242A523}"/>
            </a:ext>
          </a:extLst>
        </cdr:cNvPr>
        <cdr:cNvSpPr txBox="1"/>
      </cdr:nvSpPr>
      <cdr:spPr>
        <a:xfrm xmlns:a="http://schemas.openxmlformats.org/drawingml/2006/main">
          <a:off x="8263379" y="1532245"/>
          <a:ext cx="272168" cy="2161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/>
            <a:t>G</a:t>
          </a: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0.94401</cdr:x>
      <cdr:y>0.0963</cdr:y>
    </cdr:from>
    <cdr:to>
      <cdr:x>1</cdr:x>
      <cdr:y>0.14696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A0DF2133-A318-3F42-B5F3-F9CB820A3BC2}"/>
            </a:ext>
          </a:extLst>
        </cdr:cNvPr>
        <cdr:cNvSpPr txBox="1"/>
      </cdr:nvSpPr>
      <cdr:spPr>
        <a:xfrm xmlns:a="http://schemas.openxmlformats.org/drawingml/2006/main">
          <a:off x="8182422" y="461422"/>
          <a:ext cx="485328" cy="2427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dirty="0">
              <a:latin typeface="Arial" panose="020B0604020202020204" pitchFamily="34" charset="0"/>
              <a:cs typeface="Arial" panose="020B0604020202020204" pitchFamily="34" charset="0"/>
            </a:rPr>
            <a:t>CG</a:t>
          </a:r>
        </a:p>
      </cdr:txBody>
    </cdr:sp>
  </cdr:relSizeAnchor>
  <cdr:relSizeAnchor xmlns:cdr="http://schemas.openxmlformats.org/drawingml/2006/chartDrawing">
    <cdr:from>
      <cdr:x>0.95601</cdr:x>
      <cdr:y>0.39699</cdr:y>
    </cdr:from>
    <cdr:to>
      <cdr:x>0.98208</cdr:x>
      <cdr:y>0.44406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CA9A2A7B-79FA-B243-A0FB-CD285EB99322}"/>
            </a:ext>
          </a:extLst>
        </cdr:cNvPr>
        <cdr:cNvSpPr txBox="1"/>
      </cdr:nvSpPr>
      <cdr:spPr>
        <a:xfrm xmlns:a="http://schemas.openxmlformats.org/drawingml/2006/main">
          <a:off x="8286465" y="1902212"/>
          <a:ext cx="225996" cy="2255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>
              <a:latin typeface="Arial" panose="020B0604020202020204" pitchFamily="34" charset="0"/>
              <a:cs typeface="Arial" panose="020B0604020202020204" pitchFamily="34" charset="0"/>
            </a:rPr>
            <a:t>I</a:t>
          </a:r>
        </a:p>
      </cdr:txBody>
    </cdr:sp>
  </cdr:relSizeAnchor>
  <cdr:relSizeAnchor xmlns:cdr="http://schemas.openxmlformats.org/drawingml/2006/chartDrawing">
    <cdr:from>
      <cdr:x>0.95282</cdr:x>
      <cdr:y>0.344</cdr:y>
    </cdr:from>
    <cdr:to>
      <cdr:x>0.98527</cdr:x>
      <cdr:y>0.38787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CA9A2A7B-79FA-B243-A0FB-CD285EB99322}"/>
            </a:ext>
          </a:extLst>
        </cdr:cNvPr>
        <cdr:cNvSpPr txBox="1"/>
      </cdr:nvSpPr>
      <cdr:spPr>
        <a:xfrm xmlns:a="http://schemas.openxmlformats.org/drawingml/2006/main">
          <a:off x="8258837" y="1648326"/>
          <a:ext cx="281252" cy="21015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>
              <a:latin typeface="Arial" panose="020B0604020202020204" pitchFamily="34" charset="0"/>
              <a:cs typeface="Arial" panose="020B0604020202020204" pitchFamily="34" charset="0"/>
            </a:rPr>
            <a:t>G</a:t>
          </a:r>
        </a:p>
      </cdr:txBody>
    </cdr:sp>
  </cdr:relSizeAnchor>
  <cdr:relSizeAnchor xmlns:cdr="http://schemas.openxmlformats.org/drawingml/2006/chartDrawing">
    <cdr:from>
      <cdr:x>0.94589</cdr:x>
      <cdr:y>0.46174</cdr:y>
    </cdr:from>
    <cdr:to>
      <cdr:x>1</cdr:x>
      <cdr:y>0.50548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FFD4502E-540D-E646-84C2-39B60500E788}"/>
            </a:ext>
          </a:extLst>
        </cdr:cNvPr>
        <cdr:cNvSpPr txBox="1"/>
      </cdr:nvSpPr>
      <cdr:spPr>
        <a:xfrm xmlns:a="http://schemas.openxmlformats.org/drawingml/2006/main">
          <a:off x="8198738" y="2212457"/>
          <a:ext cx="469012" cy="2095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>
              <a:latin typeface="Arial" panose="020B0604020202020204" pitchFamily="34" charset="0"/>
              <a:cs typeface="Arial" panose="020B0604020202020204" pitchFamily="34" charset="0"/>
            </a:rPr>
            <a:t>CS</a:t>
          </a:r>
        </a:p>
      </cdr:txBody>
    </cdr:sp>
  </cdr:relSizeAnchor>
  <cdr:relSizeAnchor xmlns:cdr="http://schemas.openxmlformats.org/drawingml/2006/chartDrawing">
    <cdr:from>
      <cdr:x>0.94401</cdr:x>
      <cdr:y>0.5255</cdr:y>
    </cdr:from>
    <cdr:to>
      <cdr:x>0.99409</cdr:x>
      <cdr:y>0.57616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B85EB48E-1AD4-5D49-BC4E-26A32765B30B}"/>
            </a:ext>
          </a:extLst>
        </cdr:cNvPr>
        <cdr:cNvSpPr txBox="1"/>
      </cdr:nvSpPr>
      <cdr:spPr>
        <a:xfrm xmlns:a="http://schemas.openxmlformats.org/drawingml/2006/main">
          <a:off x="8182422" y="2517975"/>
          <a:ext cx="434081" cy="2427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>
              <a:latin typeface="Arial" panose="020B0604020202020204" pitchFamily="34" charset="0"/>
              <a:cs typeface="Arial" panose="020B0604020202020204" pitchFamily="34" charset="0"/>
            </a:rPr>
            <a:t>NX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0.18733</cdr:x>
      <cdr:y>0.5993</cdr:y>
    </cdr:from>
    <cdr:to>
      <cdr:x>0.36066</cdr:x>
      <cdr:y>0.68441</cdr:y>
    </cdr:to>
    <cdr:sp macro="" textlink="">
      <cdr:nvSpPr>
        <cdr:cNvPr id="10" name="TextBox 1">
          <a:extLst xmlns:a="http://schemas.openxmlformats.org/drawingml/2006/main">
            <a:ext uri="{FF2B5EF4-FFF2-40B4-BE49-F238E27FC236}">
              <a16:creationId xmlns:a16="http://schemas.microsoft.com/office/drawing/2014/main" id="{5A4F53B0-E934-4B47-A196-DF768AB639C1}"/>
            </a:ext>
          </a:extLst>
        </cdr:cNvPr>
        <cdr:cNvSpPr txBox="1"/>
      </cdr:nvSpPr>
      <cdr:spPr>
        <a:xfrm xmlns:a="http://schemas.openxmlformats.org/drawingml/2006/main">
          <a:off x="1969910" y="3344146"/>
          <a:ext cx="1822669" cy="4749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b="1" dirty="0">
              <a:latin typeface="Calibri" panose="020F0502020204030204" pitchFamily="34" charset="0"/>
              <a:cs typeface="Calibri" panose="020F0502020204030204" pitchFamily="34" charset="0"/>
            </a:rPr>
            <a:t>US</a:t>
          </a:r>
        </a:p>
      </cdr:txBody>
    </cdr:sp>
  </cdr:relSizeAnchor>
  <cdr:relSizeAnchor xmlns:cdr="http://schemas.openxmlformats.org/drawingml/2006/chartDrawing">
    <cdr:from>
      <cdr:x>0.93776</cdr:x>
      <cdr:y>0.17681</cdr:y>
    </cdr:from>
    <cdr:to>
      <cdr:x>0.93776</cdr:x>
      <cdr:y>0.81791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CB177B69-BCAB-ED49-BBCD-C00B967B2548}"/>
            </a:ext>
          </a:extLst>
        </cdr:cNvPr>
        <cdr:cNvCxnSpPr/>
      </cdr:nvCxnSpPr>
      <cdr:spPr>
        <a:xfrm xmlns:a="http://schemas.openxmlformats.org/drawingml/2006/main" flipV="1">
          <a:off x="9861134" y="986589"/>
          <a:ext cx="0" cy="3577390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0.17791</cdr:x>
      <cdr:y>0.44096</cdr:y>
    </cdr:from>
    <cdr:to>
      <cdr:x>0.46975</cdr:x>
      <cdr:y>0.51528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58ADE659-8C4F-9C44-8E83-5CCADC07D8FB}"/>
            </a:ext>
          </a:extLst>
        </cdr:cNvPr>
        <cdr:cNvSpPr txBox="1"/>
      </cdr:nvSpPr>
      <cdr:spPr>
        <a:xfrm xmlns:a="http://schemas.openxmlformats.org/drawingml/2006/main">
          <a:off x="1870859" y="2463048"/>
          <a:ext cx="3068873" cy="4151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b="1" dirty="0">
              <a:latin typeface="Calibri" panose="020F0502020204030204" pitchFamily="34" charset="0"/>
              <a:cs typeface="Calibri" panose="020F0502020204030204" pitchFamily="34" charset="0"/>
            </a:rPr>
            <a:t>Western Europe</a:t>
          </a:r>
        </a:p>
      </cdr:txBody>
    </cdr:sp>
  </cdr:relSizeAnchor>
  <cdr:relSizeAnchor xmlns:cdr="http://schemas.openxmlformats.org/drawingml/2006/chartDrawing">
    <cdr:from>
      <cdr:x>0.1984</cdr:x>
      <cdr:y>0.63368</cdr:y>
    </cdr:from>
    <cdr:to>
      <cdr:x>0.37173</cdr:x>
      <cdr:y>0.71879</cdr:y>
    </cdr:to>
    <cdr:sp macro="" textlink="">
      <cdr:nvSpPr>
        <cdr:cNvPr id="10" name="TextBox 1">
          <a:extLst xmlns:a="http://schemas.openxmlformats.org/drawingml/2006/main">
            <a:ext uri="{FF2B5EF4-FFF2-40B4-BE49-F238E27FC236}">
              <a16:creationId xmlns:a16="http://schemas.microsoft.com/office/drawing/2014/main" id="{5A4F53B0-E934-4B47-A196-DF768AB639C1}"/>
            </a:ext>
          </a:extLst>
        </cdr:cNvPr>
        <cdr:cNvSpPr txBox="1"/>
      </cdr:nvSpPr>
      <cdr:spPr>
        <a:xfrm xmlns:a="http://schemas.openxmlformats.org/drawingml/2006/main">
          <a:off x="2086289" y="3539508"/>
          <a:ext cx="1822669" cy="4753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b="1" dirty="0">
              <a:latin typeface="Calibri" panose="020F0502020204030204" pitchFamily="34" charset="0"/>
              <a:cs typeface="Calibri" panose="020F0502020204030204" pitchFamily="34" charset="0"/>
            </a:rPr>
            <a:t>US</a:t>
          </a:r>
        </a:p>
      </cdr:txBody>
    </cdr:sp>
  </cdr:relSizeAnchor>
  <cdr:relSizeAnchor xmlns:cdr="http://schemas.openxmlformats.org/drawingml/2006/chartDrawing">
    <cdr:from>
      <cdr:x>0.9385</cdr:x>
      <cdr:y>0.17663</cdr:y>
    </cdr:from>
    <cdr:to>
      <cdr:x>0.9385</cdr:x>
      <cdr:y>0.86525</cdr:y>
    </cdr:to>
    <cdr:cxnSp macro="">
      <cdr:nvCxnSpPr>
        <cdr:cNvPr id="4" name="Straight Connector 3">
          <a:extLst xmlns:a="http://schemas.openxmlformats.org/drawingml/2006/main">
            <a:ext uri="{FF2B5EF4-FFF2-40B4-BE49-F238E27FC236}">
              <a16:creationId xmlns:a16="http://schemas.microsoft.com/office/drawing/2014/main" id="{C819CF2C-96D5-4640-8701-A4B1EDE2A652}"/>
            </a:ext>
          </a:extLst>
        </cdr:cNvPr>
        <cdr:cNvCxnSpPr/>
      </cdr:nvCxnSpPr>
      <cdr:spPr>
        <a:xfrm xmlns:a="http://schemas.openxmlformats.org/drawingml/2006/main">
          <a:off x="9868867" y="986591"/>
          <a:ext cx="0" cy="3846389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0.08785</cdr:x>
      <cdr:y>0.28687</cdr:y>
    </cdr:from>
    <cdr:to>
      <cdr:x>0.97218</cdr:x>
      <cdr:y>0.28687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32855C26-42EB-F14C-9862-DDD21985B08E}"/>
            </a:ext>
          </a:extLst>
        </cdr:cNvPr>
        <cdr:cNvCxnSpPr/>
      </cdr:nvCxnSpPr>
      <cdr:spPr>
        <a:xfrm xmlns:a="http://schemas.openxmlformats.org/drawingml/2006/main">
          <a:off x="762000" y="1803400"/>
          <a:ext cx="7670800" cy="0"/>
        </a:xfrm>
        <a:prstGeom xmlns:a="http://schemas.openxmlformats.org/drawingml/2006/main" prst="line">
          <a:avLst/>
        </a:prstGeom>
        <a:ln xmlns:a="http://schemas.openxmlformats.org/drawingml/2006/main" w="25400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0.44701</cdr:x>
      <cdr:y>0.70214</cdr:y>
    </cdr:from>
    <cdr:to>
      <cdr:x>0.70536</cdr:x>
      <cdr:y>0.80674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0B8277CA-06F7-254D-92F9-2207FB32FF9D}"/>
            </a:ext>
          </a:extLst>
        </cdr:cNvPr>
        <cdr:cNvSpPr txBox="1"/>
      </cdr:nvSpPr>
      <cdr:spPr>
        <a:xfrm xmlns:a="http://schemas.openxmlformats.org/drawingml/2006/main">
          <a:off x="4700601" y="3916266"/>
          <a:ext cx="2716683" cy="5834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b="1" dirty="0"/>
            <a:t>Growth Slowdown</a:t>
          </a:r>
          <a:r>
            <a:rPr lang="en-US" sz="1600" b="1" baseline="0" dirty="0"/>
            <a:t> Amount from 1996-2004 to 2010-19</a:t>
          </a:r>
          <a:endParaRPr lang="en-US" sz="1600" b="1" dirty="0"/>
        </a:p>
      </cdr:txBody>
    </cdr:sp>
  </cdr:relSizeAnchor>
  <cdr:relSizeAnchor xmlns:cdr="http://schemas.openxmlformats.org/drawingml/2006/chartDrawing">
    <cdr:from>
      <cdr:x>0.20084</cdr:x>
      <cdr:y>0.78889</cdr:y>
    </cdr:from>
    <cdr:to>
      <cdr:x>0.43534</cdr:x>
      <cdr:y>0.89348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9337430F-CEC6-9B4F-B59C-BE57F544FEE5}"/>
            </a:ext>
          </a:extLst>
        </cdr:cNvPr>
        <cdr:cNvSpPr txBox="1"/>
      </cdr:nvSpPr>
      <cdr:spPr>
        <a:xfrm xmlns:a="http://schemas.openxmlformats.org/drawingml/2006/main">
          <a:off x="2111917" y="4400121"/>
          <a:ext cx="2465914" cy="5833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b="1" dirty="0"/>
            <a:t>Growth Speed-up</a:t>
          </a:r>
          <a:r>
            <a:rPr lang="en-US" sz="1600" b="1" baseline="0" dirty="0"/>
            <a:t> Amount from 2010-19 to 2020-21</a:t>
          </a:r>
          <a:endParaRPr lang="en-US" sz="1600" b="1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0.52922</cdr:x>
      <cdr:y>0.70281</cdr:y>
    </cdr:from>
    <cdr:to>
      <cdr:x>0.78587</cdr:x>
      <cdr:y>0.8074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F5EBB187-721F-8E45-9CD5-BC6AA6AC5BFA}"/>
            </a:ext>
          </a:extLst>
        </cdr:cNvPr>
        <cdr:cNvSpPr txBox="1"/>
      </cdr:nvSpPr>
      <cdr:spPr>
        <a:xfrm xmlns:a="http://schemas.openxmlformats.org/drawingml/2006/main">
          <a:off x="5565084" y="3920016"/>
          <a:ext cx="2698829" cy="5833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b="1" dirty="0"/>
            <a:t>Growth Slowdown</a:t>
          </a:r>
          <a:r>
            <a:rPr lang="en-US" sz="1600" b="1" baseline="0" dirty="0"/>
            <a:t> Amount from 1996-2004 to 2010-19</a:t>
          </a:r>
          <a:endParaRPr lang="en-US" sz="1600" b="1" dirty="0"/>
        </a:p>
      </cdr:txBody>
    </cdr:sp>
  </cdr:relSizeAnchor>
  <cdr:relSizeAnchor xmlns:cdr="http://schemas.openxmlformats.org/drawingml/2006/chartDrawing">
    <cdr:from>
      <cdr:x>0.28566</cdr:x>
      <cdr:y>0.79824</cdr:y>
    </cdr:from>
    <cdr:to>
      <cdr:x>0.51678</cdr:x>
      <cdr:y>0.90283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3081DCD2-41A1-D746-B6E1-36EA6AB94F22}"/>
            </a:ext>
          </a:extLst>
        </cdr:cNvPr>
        <cdr:cNvSpPr txBox="1"/>
      </cdr:nvSpPr>
      <cdr:spPr>
        <a:xfrm xmlns:a="http://schemas.openxmlformats.org/drawingml/2006/main">
          <a:off x="3003885" y="4452288"/>
          <a:ext cx="2430380" cy="5833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b="1" dirty="0"/>
            <a:t>Growth Speed-up</a:t>
          </a:r>
          <a:r>
            <a:rPr lang="en-US" sz="1600" b="1" baseline="0" dirty="0"/>
            <a:t> Amount from 2010-19 to 2020-21</a:t>
          </a:r>
          <a:endParaRPr lang="en-US" sz="1600" b="1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0.53567</cdr:x>
      <cdr:y>0.70861</cdr:y>
    </cdr:from>
    <cdr:to>
      <cdr:x>0.76729</cdr:x>
      <cdr:y>0.82342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633CF5C0-7098-6740-B80A-7CD3BEF99CE8}"/>
            </a:ext>
          </a:extLst>
        </cdr:cNvPr>
        <cdr:cNvSpPr txBox="1"/>
      </cdr:nvSpPr>
      <cdr:spPr>
        <a:xfrm xmlns:a="http://schemas.openxmlformats.org/drawingml/2006/main">
          <a:off x="5779012" y="3969395"/>
          <a:ext cx="2498713" cy="6431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b="1" dirty="0"/>
            <a:t>Growth Slowdown</a:t>
          </a:r>
          <a:r>
            <a:rPr lang="en-US" sz="1600" b="1" baseline="0" dirty="0"/>
            <a:t> Amount from 1996-2004 to 2010-19</a:t>
          </a:r>
          <a:endParaRPr lang="en-US" sz="1600" b="1" dirty="0"/>
        </a:p>
      </cdr:txBody>
    </cdr:sp>
  </cdr:relSizeAnchor>
  <cdr:relSizeAnchor xmlns:cdr="http://schemas.openxmlformats.org/drawingml/2006/chartDrawing">
    <cdr:from>
      <cdr:x>0.04238</cdr:x>
      <cdr:y>0.77693</cdr:y>
    </cdr:from>
    <cdr:to>
      <cdr:x>0.2461</cdr:x>
      <cdr:y>0.88152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A40ABF8A-C41A-E34D-95E5-A7F930C262B5}"/>
            </a:ext>
          </a:extLst>
        </cdr:cNvPr>
        <cdr:cNvSpPr txBox="1"/>
      </cdr:nvSpPr>
      <cdr:spPr>
        <a:xfrm xmlns:a="http://schemas.openxmlformats.org/drawingml/2006/main">
          <a:off x="457201" y="4352104"/>
          <a:ext cx="2197768" cy="5858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b="1" dirty="0"/>
            <a:t>Growth Slowdown / Speed-up</a:t>
          </a:r>
          <a:r>
            <a:rPr lang="en-US" sz="1600" b="1" baseline="0" dirty="0"/>
            <a:t> Amount from 2010-19 to 2020-21</a:t>
          </a:r>
          <a:endParaRPr lang="en-US" sz="1600" b="1" dirty="0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0.78823</cdr:x>
      <cdr:y>0.24916</cdr:y>
    </cdr:from>
    <cdr:to>
      <cdr:x>0.91616</cdr:x>
      <cdr:y>0.35376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CA0CD24B-A24F-3B42-A464-F18EB64E8D57}"/>
            </a:ext>
          </a:extLst>
        </cdr:cNvPr>
        <cdr:cNvSpPr txBox="1"/>
      </cdr:nvSpPr>
      <cdr:spPr>
        <a:xfrm xmlns:a="http://schemas.openxmlformats.org/drawingml/2006/main">
          <a:off x="8288756" y="1389732"/>
          <a:ext cx="1345261" cy="5834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b="1" dirty="0"/>
            <a:t>Goods</a:t>
          </a:r>
        </a:p>
      </cdr:txBody>
    </cdr:sp>
  </cdr:relSizeAnchor>
  <cdr:relSizeAnchor xmlns:cdr="http://schemas.openxmlformats.org/drawingml/2006/chartDrawing">
    <cdr:from>
      <cdr:x>0.78631</cdr:x>
      <cdr:y>0.47215</cdr:y>
    </cdr:from>
    <cdr:to>
      <cdr:x>1</cdr:x>
      <cdr:y>0.57675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8394CD7E-A9C0-B545-96A8-9BA7BD7F1D02}"/>
            </a:ext>
          </a:extLst>
        </cdr:cNvPr>
        <cdr:cNvSpPr txBox="1"/>
      </cdr:nvSpPr>
      <cdr:spPr>
        <a:xfrm xmlns:a="http://schemas.openxmlformats.org/drawingml/2006/main">
          <a:off x="8268520" y="2633466"/>
          <a:ext cx="2247079" cy="5834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b="1" dirty="0"/>
            <a:t>Work-at-home Services</a:t>
          </a:r>
        </a:p>
      </cdr:txBody>
    </cdr:sp>
  </cdr:relSizeAnchor>
  <cdr:relSizeAnchor xmlns:cdr="http://schemas.openxmlformats.org/drawingml/2006/chartDrawing">
    <cdr:from>
      <cdr:x>0.78752</cdr:x>
      <cdr:y>0.75446</cdr:y>
    </cdr:from>
    <cdr:to>
      <cdr:x>0.98901</cdr:x>
      <cdr:y>0.85906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57DC823D-C6E4-A543-A91B-3E1F91939F09}"/>
            </a:ext>
          </a:extLst>
        </cdr:cNvPr>
        <cdr:cNvSpPr txBox="1"/>
      </cdr:nvSpPr>
      <cdr:spPr>
        <a:xfrm xmlns:a="http://schemas.openxmlformats.org/drawingml/2006/main">
          <a:off x="8281297" y="4208099"/>
          <a:ext cx="2118788" cy="5834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b="1" dirty="0"/>
            <a:t>Contact Services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0.85231</cdr:x>
      <cdr:y>0.2522</cdr:y>
    </cdr:from>
    <cdr:to>
      <cdr:x>0.9801</cdr:x>
      <cdr:y>0.31652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238EE284-1067-DB4A-AEEA-F7FFF6DADC32}"/>
            </a:ext>
          </a:extLst>
        </cdr:cNvPr>
        <cdr:cNvSpPr txBox="1"/>
      </cdr:nvSpPr>
      <cdr:spPr>
        <a:xfrm xmlns:a="http://schemas.openxmlformats.org/drawingml/2006/main">
          <a:off x="7395634" y="1585384"/>
          <a:ext cx="1108865" cy="4042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b="1" dirty="0"/>
            <a:t>2008-10</a:t>
          </a:r>
        </a:p>
      </cdr:txBody>
    </cdr:sp>
  </cdr:relSizeAnchor>
  <cdr:relSizeAnchor xmlns:cdr="http://schemas.openxmlformats.org/drawingml/2006/chartDrawing">
    <cdr:from>
      <cdr:x>0.85485</cdr:x>
      <cdr:y>0.5135</cdr:y>
    </cdr:from>
    <cdr:to>
      <cdr:x>0.99009</cdr:x>
      <cdr:y>0.59083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8AF1EC43-0E4D-D447-B81C-C6D5F91371CF}"/>
            </a:ext>
          </a:extLst>
        </cdr:cNvPr>
        <cdr:cNvSpPr txBox="1"/>
      </cdr:nvSpPr>
      <cdr:spPr>
        <a:xfrm xmlns:a="http://schemas.openxmlformats.org/drawingml/2006/main">
          <a:off x="8989243" y="2864118"/>
          <a:ext cx="1422130" cy="4313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b="1" dirty="0"/>
            <a:t>2011-19</a:t>
          </a:r>
        </a:p>
      </cdr:txBody>
    </cdr:sp>
  </cdr:relSizeAnchor>
  <cdr:relSizeAnchor xmlns:cdr="http://schemas.openxmlformats.org/drawingml/2006/chartDrawing">
    <cdr:from>
      <cdr:x>0.85592</cdr:x>
      <cdr:y>0.76075</cdr:y>
    </cdr:from>
    <cdr:to>
      <cdr:x>0.97371</cdr:x>
      <cdr:y>0.82507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41C8F24B-48E3-A049-8EF4-DC13F177B5B4}"/>
            </a:ext>
          </a:extLst>
        </cdr:cNvPr>
        <cdr:cNvSpPr txBox="1"/>
      </cdr:nvSpPr>
      <cdr:spPr>
        <a:xfrm xmlns:a="http://schemas.openxmlformats.org/drawingml/2006/main">
          <a:off x="9000477" y="4243192"/>
          <a:ext cx="1238632" cy="3587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800" b="1" dirty="0"/>
            <a:t>2020-21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91332-4DF7-4EFE-AA0D-2C9FE52FA949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2B82B7-BC45-46D4-9C26-3E33D4111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556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2B82B7-BC45-46D4-9C26-3E33D411111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408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5873F3-5C7F-4723-9853-56BD172CC02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426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3E2A1-2AFF-0440-957C-7C164B47F5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2A7D30-922C-E345-ACD3-6D8A3157D0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328D69-28D8-FB41-A0B5-154B81530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9E33-9B33-054D-9E96-BE70CA1BA0E4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68EB60-8020-DC42-B84A-2B8E8DD62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BA4F68-E465-CD40-9E84-D7D287F44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9A863-594E-0146-A2F6-418CF9E04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275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CE83A-F5C0-D349-B99A-048D26129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D09291-3D18-F341-89B7-7719ECFE4E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CC5715-DC56-1745-ACFB-1B71CF170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9E33-9B33-054D-9E96-BE70CA1BA0E4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4DDBF5-86A6-F647-B561-379E70DB2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30522D-1C3C-D64A-A37C-86203A334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9A863-594E-0146-A2F6-418CF9E04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424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9C9748-B090-994F-AFD0-5F4A62D406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41F2B3-9D4C-C34A-9C23-4AA6A6BDB9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FD3FFF-FD36-A542-BE3A-D48FE79D4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9E33-9B33-054D-9E96-BE70CA1BA0E4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1C6201-DE2A-704C-856D-0348A4C56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8D95A1-C0E0-1545-93AD-4750DC756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9A863-594E-0146-A2F6-418CF9E04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884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ECF30-C09B-0349-A362-4C5429161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76D65-A633-9A4E-9575-12C87B608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33D4CC-82C4-6D41-9797-A740FE01A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9E33-9B33-054D-9E96-BE70CA1BA0E4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7D7C02-6672-E546-A105-3D28CA6D0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925B81-2F92-9444-ABA9-E88BF58BA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9A863-594E-0146-A2F6-418CF9E04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328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732B5-2CAB-FE48-AB9D-890F89A94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153900-6B44-DC4C-92BA-AE2932CD43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1B2DF5-9933-624C-9F23-11A17D210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9E33-9B33-054D-9E96-BE70CA1BA0E4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561619-600B-2A4F-911B-B9B26B710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665E98-71BF-FC4B-A44C-749EAC17A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9A863-594E-0146-A2F6-418CF9E04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528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5C58B-E2A7-894C-B0C6-18D57DF7A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A814D8-4E11-8742-A32E-864EA279CB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3A3596-9BA9-F24F-AF88-77432A8538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181C8B-8AA9-CD47-9D76-4AF530CA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9E33-9B33-054D-9E96-BE70CA1BA0E4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A7AC33-4C08-FD45-8A08-43B039AEC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4A1086-6590-B044-A611-F651CBBD8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9A863-594E-0146-A2F6-418CF9E04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125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F934A-960F-644D-BD7E-E9E2C0C1E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DD1E80-0AC1-6B4D-8DFF-818CAE55DE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CF897C-5569-544C-96EB-946330C2E0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CB6E2D-E968-A94C-B6C1-8362308B1B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1A60F7-5011-7F4B-88DA-E3CFA190A2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979AE0-AE23-4142-B2A0-590AA9107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9E33-9B33-054D-9E96-BE70CA1BA0E4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1BD585-992B-4545-8342-F65B448C5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6F8E5E-C086-0240-BFDA-18AA9E6A0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9A863-594E-0146-A2F6-418CF9E04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99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40BF6-3AF8-E741-961E-226B88449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E65299B-3D52-0A47-8439-35BDF035B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9E33-9B33-054D-9E96-BE70CA1BA0E4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7F54AF-7EF4-C94F-9BB3-12B928E03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AD1568-FE44-B645-9A41-6B6BF7F19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9A863-594E-0146-A2F6-418CF9E04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371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4E0981-FAE2-F645-A363-06C94A1FB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9E33-9B33-054D-9E96-BE70CA1BA0E4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45EF6E-E2C6-CB47-A0D5-479B8D539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26E3FC-2F13-2B4A-A669-03035A25E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9A863-594E-0146-A2F6-418CF9E04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803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DEBB4-C94A-AB40-A98D-8D42B6B5B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3DB461-AF80-724A-AA21-892DD3DE59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4FF2C0-A0E2-2741-A6CD-6EEB68A069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955803-258B-0244-86BB-7F104D9A2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9E33-9B33-054D-9E96-BE70CA1BA0E4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CE53CF-1E65-D045-86BC-975BBF32B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A74BF2-45E9-EF42-89FF-1181A828A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9A863-594E-0146-A2F6-418CF9E04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906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5273A-0D64-DF42-9BB8-5D21623CB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1908A8-5844-9542-A837-E1EA7F8FFB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78D561-7301-6A46-A4CC-9A9F5C184E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2D0527-7F72-0B4E-AC83-0FD6AA5A3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E9E33-9B33-054D-9E96-BE70CA1BA0E4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F85594-7C96-B043-89F2-8FC316C28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995C5E-3798-5942-A104-8D80A74AF1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69A863-594E-0146-A2F6-418CF9E04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473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CFFDBC-200B-4749-B5EA-8D5F21C3E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CC5930-04D0-A445-85AC-EBD87B2208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918FF8-A07A-3F49-BC47-CE72188624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E9E33-9B33-054D-9E96-BE70CA1BA0E4}" type="datetimeFigureOut">
              <a:rPr lang="en-US" smtClean="0"/>
              <a:t>10/18/2021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DACF84-15A1-5545-B7EE-D8E6AE9FF0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F52538-C46D-EB46-87D7-FFA246584B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9A863-594E-0146-A2F6-418CF9E047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243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D2530-63E1-FD43-BEAB-77ADAB75E5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+mn-lt"/>
              </a:rPr>
              <a:t>Interpreting </a:t>
            </a:r>
            <a:br>
              <a:rPr lang="en-US" b="1" dirty="0" smtClean="0">
                <a:solidFill>
                  <a:srgbClr val="C00000"/>
                </a:solidFill>
                <a:latin typeface="+mn-lt"/>
              </a:rPr>
            </a:br>
            <a:r>
              <a:rPr lang="en-US" b="1" dirty="0" smtClean="0">
                <a:solidFill>
                  <a:srgbClr val="C00000"/>
                </a:solidFill>
                <a:latin typeface="+mn-lt"/>
              </a:rPr>
              <a:t>Productivity Growth</a:t>
            </a:r>
            <a:br>
              <a:rPr lang="en-US" b="1" dirty="0" smtClean="0">
                <a:solidFill>
                  <a:srgbClr val="C00000"/>
                </a:solidFill>
                <a:latin typeface="+mn-lt"/>
              </a:rPr>
            </a:br>
            <a:r>
              <a:rPr lang="en-US" b="1" dirty="0" smtClean="0">
                <a:solidFill>
                  <a:srgbClr val="C00000"/>
                </a:solidFill>
                <a:latin typeface="+mn-lt"/>
              </a:rPr>
              <a:t>During the Pandemic </a:t>
            </a:r>
            <a:br>
              <a:rPr lang="en-US" b="1" dirty="0" smtClean="0">
                <a:solidFill>
                  <a:srgbClr val="C00000"/>
                </a:solidFill>
                <a:latin typeface="+mn-lt"/>
              </a:rPr>
            </a:br>
            <a:r>
              <a:rPr lang="en-US" b="1" dirty="0" smtClean="0">
                <a:solidFill>
                  <a:srgbClr val="C00000"/>
                </a:solidFill>
                <a:latin typeface="+mn-lt"/>
              </a:rPr>
              <a:t>and Beyond</a:t>
            </a:r>
            <a:endParaRPr lang="en-US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8D693C-0377-674D-A95F-70ABFBBF7C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96145"/>
            <a:ext cx="9144000" cy="2556164"/>
          </a:xfrm>
        </p:spPr>
        <p:txBody>
          <a:bodyPr>
            <a:normAutofit/>
          </a:bodyPr>
          <a:lstStyle/>
          <a:p>
            <a:r>
              <a:rPr lang="en-US" sz="3200" b="1" dirty="0"/>
              <a:t>Robert J. Gordon</a:t>
            </a:r>
          </a:p>
          <a:p>
            <a:r>
              <a:rPr lang="en-US" sz="3200" b="1" dirty="0"/>
              <a:t>Northwestern University and NBER</a:t>
            </a:r>
          </a:p>
          <a:p>
            <a:r>
              <a:rPr lang="en-US" sz="3200" b="1" dirty="0" smtClean="0"/>
              <a:t>BCA Investment Conference</a:t>
            </a:r>
            <a:endParaRPr lang="en-US" sz="3200" b="1" dirty="0"/>
          </a:p>
          <a:p>
            <a:r>
              <a:rPr lang="en-US" sz="3200" b="1" dirty="0" smtClean="0"/>
              <a:t>October 19, </a:t>
            </a:r>
            <a:r>
              <a:rPr lang="en-US" sz="3200" b="1" dirty="0"/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26631979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123EFA3-C087-8646-8C88-E7447CFFA6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435235"/>
              </p:ext>
            </p:extLst>
          </p:nvPr>
        </p:nvGraphicFramePr>
        <p:xfrm>
          <a:off x="532435" y="1801090"/>
          <a:ext cx="11134846" cy="4842775"/>
        </p:xfrm>
        <a:graphic>
          <a:graphicData uri="http://schemas.openxmlformats.org/drawingml/2006/table">
            <a:tbl>
              <a:tblPr>
                <a:tableStyleId>{2A488322-F2BA-4B5B-9748-0D474271808F}</a:tableStyleId>
              </a:tblPr>
              <a:tblGrid>
                <a:gridCol w="5206280">
                  <a:extLst>
                    <a:ext uri="{9D8B030D-6E8A-4147-A177-3AD203B41FA5}">
                      <a16:colId xmlns:a16="http://schemas.microsoft.com/office/drawing/2014/main" val="1037063761"/>
                    </a:ext>
                  </a:extLst>
                </a:gridCol>
                <a:gridCol w="52791">
                  <a:extLst>
                    <a:ext uri="{9D8B030D-6E8A-4147-A177-3AD203B41FA5}">
                      <a16:colId xmlns:a16="http://schemas.microsoft.com/office/drawing/2014/main" val="4027902449"/>
                    </a:ext>
                  </a:extLst>
                </a:gridCol>
                <a:gridCol w="5875775">
                  <a:extLst>
                    <a:ext uri="{9D8B030D-6E8A-4147-A177-3AD203B41FA5}">
                      <a16:colId xmlns:a16="http://schemas.microsoft.com/office/drawing/2014/main" val="818771820"/>
                    </a:ext>
                  </a:extLst>
                </a:gridCol>
              </a:tblGrid>
              <a:tr h="10152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</a:rPr>
                        <a:t>Work-at-home Services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</a:rPr>
                        <a:t>Contact Services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346650"/>
                  </a:ext>
                </a:extLst>
              </a:tr>
              <a:tr h="4252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Information (234.5)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Wholesale Trade (92.7)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91881124"/>
                  </a:ext>
                </a:extLst>
              </a:tr>
              <a:tr h="42528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Finance, insurance, real estate, rental, and leasing (208.0)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dirty="0">
                          <a:effectLst/>
                        </a:rPr>
                        <a:t>Arts, entertainment, and recreation (68.9)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29973629"/>
                  </a:ext>
                </a:extLst>
              </a:tr>
              <a:tr h="42528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dirty="0">
                          <a:effectLst/>
                        </a:rPr>
                        <a:t>Management of companies and enterprises (90.6)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dirty="0">
                          <a:effectLst/>
                        </a:rPr>
                        <a:t>Transportation and warehousing (49.5)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96600544"/>
                  </a:ext>
                </a:extLst>
              </a:tr>
              <a:tr h="42528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dirty="0">
                          <a:effectLst/>
                        </a:rPr>
                        <a:t>Professional, scientific, and technical services (83.8)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Retail Trade (45.8)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201770571"/>
                  </a:ext>
                </a:extLst>
              </a:tr>
              <a:tr h="42528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dirty="0">
                          <a:effectLst/>
                        </a:rPr>
                        <a:t>Educational services, health care, and social assistance (40.0)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dirty="0">
                          <a:effectLst/>
                        </a:rPr>
                        <a:t>Other services, except government (37.7)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763172117"/>
                  </a:ext>
                </a:extLst>
              </a:tr>
              <a:tr h="42528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dirty="0">
                          <a:effectLst/>
                        </a:rPr>
                        <a:t>Administrative and waste management services (35.0)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u="none" strike="noStrike" dirty="0">
                          <a:effectLst/>
                        </a:rPr>
                        <a:t>Accommodation and food services (27.1)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676449480"/>
                  </a:ext>
                </a:extLst>
              </a:tr>
              <a:tr h="42528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156726521"/>
                  </a:ext>
                </a:extLst>
              </a:tr>
              <a:tr h="425282"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151767089"/>
                  </a:ext>
                </a:extLst>
              </a:tr>
              <a:tr h="425282"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5187079"/>
                  </a:ext>
                </a:extLst>
              </a:tr>
            </a:tbl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98FDC4A3-2E83-4947-A82D-1C102A2DA0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217" y="141944"/>
            <a:ext cx="11659565" cy="149289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Division of Service Industries:</a:t>
            </a:r>
            <a:b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Work-at-home vs. Contact </a:t>
            </a:r>
            <a:r>
              <a:rPr lang="en-US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Services</a:t>
            </a:r>
            <a:br>
              <a:rPr lang="en-US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 Real Value Added per Hour in (  )</a:t>
            </a:r>
            <a:endParaRPr lang="en-US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367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4B5A4539-68F8-5440-836F-54E089C59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633" y="82677"/>
            <a:ext cx="11878733" cy="95161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+mn-lt"/>
              </a:rPr>
              <a:t>Divide </a:t>
            </a:r>
            <a:r>
              <a:rPr lang="en-US" b="1" dirty="0" smtClean="0">
                <a:solidFill>
                  <a:srgbClr val="C00000"/>
                </a:solidFill>
                <a:latin typeface="+mn-lt"/>
              </a:rPr>
              <a:t>Services Into Two Groups:  </a:t>
            </a:r>
            <a:r>
              <a:rPr lang="en-US" b="1" dirty="0">
                <a:solidFill>
                  <a:srgbClr val="C00000"/>
                </a:solidFill>
                <a:latin typeface="+mn-lt"/>
              </a:rPr>
              <a:t/>
            </a:r>
            <a:br>
              <a:rPr lang="en-US" b="1" dirty="0">
                <a:solidFill>
                  <a:srgbClr val="C00000"/>
                </a:solidFill>
                <a:latin typeface="+mn-lt"/>
              </a:rPr>
            </a:br>
            <a:r>
              <a:rPr lang="en-US" b="1" dirty="0">
                <a:solidFill>
                  <a:srgbClr val="C00000"/>
                </a:solidFill>
                <a:latin typeface="+mn-lt"/>
              </a:rPr>
              <a:t>Work-at-home vs. Contact 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7F0D877-8B2C-5D41-B0EC-5984D9C90A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4637733"/>
              </p:ext>
            </p:extLst>
          </p:nvPr>
        </p:nvGraphicFramePr>
        <p:xfrm>
          <a:off x="697832" y="1034288"/>
          <a:ext cx="10788315" cy="5601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782601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E841929-A8D2-0D47-A2FD-8CBBE4586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0512" y="0"/>
            <a:ext cx="12273024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+mn-lt"/>
              </a:rPr>
              <a:t>Divide Industries:  </a:t>
            </a:r>
            <a:br>
              <a:rPr lang="en-US" b="1" dirty="0">
                <a:solidFill>
                  <a:srgbClr val="C00000"/>
                </a:solidFill>
                <a:latin typeface="+mn-lt"/>
              </a:rPr>
            </a:br>
            <a:r>
              <a:rPr lang="en-US" b="1" dirty="0">
                <a:solidFill>
                  <a:srgbClr val="C00000"/>
                </a:solidFill>
                <a:latin typeface="+mn-lt"/>
              </a:rPr>
              <a:t>Goods, Work-at-home vs. Contact Services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CCD17974-481D-C14D-A1FE-B846D9C288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343763"/>
              </p:ext>
            </p:extLst>
          </p:nvPr>
        </p:nvGraphicFramePr>
        <p:xfrm>
          <a:off x="838200" y="1179095"/>
          <a:ext cx="10515599" cy="5577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347773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latin typeface="+mn-lt"/>
              </a:rPr>
              <a:t>Possible Explanations</a:t>
            </a:r>
            <a:endParaRPr lang="en-US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946" y="1524000"/>
            <a:ext cx="11457710" cy="5098473"/>
          </a:xfrm>
        </p:spPr>
        <p:txBody>
          <a:bodyPr>
            <a:normAutofit lnSpcReduction="10000"/>
          </a:bodyPr>
          <a:lstStyle/>
          <a:p>
            <a:pPr marL="457200" lvl="1" indent="0">
              <a:buNone/>
            </a:pPr>
            <a:endParaRPr lang="en-US" sz="3200" b="1" dirty="0" smtClean="0"/>
          </a:p>
          <a:p>
            <a:pPr lvl="1"/>
            <a:r>
              <a:rPr lang="en-US" sz="3200" b="1" dirty="0" smtClean="0"/>
              <a:t>Excess layoffs in recession, similarities 2008-10 and 2020-21</a:t>
            </a:r>
          </a:p>
          <a:p>
            <a:pPr lvl="1"/>
            <a:r>
              <a:rPr lang="en-US" sz="3200" b="1" dirty="0" smtClean="0"/>
              <a:t>Difficulty in attracting workers back, widespread labor shortages</a:t>
            </a:r>
          </a:p>
          <a:p>
            <a:pPr lvl="2"/>
            <a:r>
              <a:rPr lang="en-US" sz="2800" b="1" dirty="0" smtClean="0"/>
              <a:t>Labor shortages means productivity is </a:t>
            </a:r>
            <a:r>
              <a:rPr lang="en-US" sz="2800" b="1" dirty="0" err="1" smtClean="0"/>
              <a:t>mismeasured</a:t>
            </a:r>
            <a:r>
              <a:rPr lang="en-US" sz="2800" b="1" dirty="0" smtClean="0"/>
              <a:t> (longer waiting times, empty shelves, diminished consumer satisfaction)</a:t>
            </a:r>
          </a:p>
          <a:p>
            <a:pPr lvl="1"/>
            <a:r>
              <a:rPr lang="en-US" sz="3200" b="1" dirty="0" smtClean="0"/>
              <a:t>Reasons for labor shortages</a:t>
            </a:r>
          </a:p>
          <a:p>
            <a:pPr lvl="2"/>
            <a:r>
              <a:rPr lang="en-US" sz="2800" b="1" dirty="0" smtClean="0"/>
              <a:t>Drop in female participation, due to at-home schooling, shortage of child care</a:t>
            </a:r>
          </a:p>
          <a:p>
            <a:pPr lvl="2"/>
            <a:r>
              <a:rPr lang="en-US" sz="2800" b="1" dirty="0" smtClean="0"/>
              <a:t>Fear of </a:t>
            </a:r>
            <a:r>
              <a:rPr lang="en-US" sz="2800" b="1" dirty="0" err="1" smtClean="0"/>
              <a:t>Covid</a:t>
            </a:r>
            <a:r>
              <a:rPr lang="en-US" sz="2800" b="1" dirty="0" smtClean="0"/>
              <a:t> exposure in contact jobs</a:t>
            </a:r>
          </a:p>
          <a:p>
            <a:pPr lvl="2"/>
            <a:r>
              <a:rPr lang="en-US" sz="2800" b="1" dirty="0" smtClean="0"/>
              <a:t>High saving from $5 trillion of transfers, reconsidering low-wage jobs (record-high quit rate)</a:t>
            </a:r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25168461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C914DECA-143D-8842-97EC-1E0FD7123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5273"/>
            <a:ext cx="9768840" cy="95161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latin typeface="+mn-lt"/>
              </a:rPr>
              <a:t>Excess Layoffs in 2008-10 and</a:t>
            </a:r>
            <a:br>
              <a:rPr lang="en-US" b="1" dirty="0" smtClean="0">
                <a:solidFill>
                  <a:srgbClr val="C00000"/>
                </a:solidFill>
                <a:latin typeface="+mn-lt"/>
              </a:rPr>
            </a:br>
            <a:r>
              <a:rPr lang="en-US" b="1" dirty="0" smtClean="0">
                <a:solidFill>
                  <a:srgbClr val="C00000"/>
                </a:solidFill>
                <a:latin typeface="+mn-lt"/>
              </a:rPr>
              <a:t>in 2020-21</a:t>
            </a:r>
            <a:endParaRPr lang="en-US" b="1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82762D26-4CD9-F341-A09F-D9413694B83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38200" y="1146884"/>
          <a:ext cx="10515600" cy="5577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7645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latin typeface="+mn-lt"/>
              </a:rPr>
              <a:t>Evidence of Labor Shortages:</a:t>
            </a:r>
            <a:br>
              <a:rPr lang="en-US" b="1" dirty="0" smtClean="0">
                <a:solidFill>
                  <a:srgbClr val="C00000"/>
                </a:solidFill>
                <a:latin typeface="+mn-lt"/>
              </a:rPr>
            </a:br>
            <a:r>
              <a:rPr lang="en-US" b="1" dirty="0" smtClean="0">
                <a:solidFill>
                  <a:srgbClr val="C00000"/>
                </a:solidFill>
                <a:latin typeface="+mn-lt"/>
              </a:rPr>
              <a:t>Job Openings &gt; Unemployment</a:t>
            </a:r>
            <a:endParaRPr lang="en-US" b="1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4CE9311-F62F-1F43-811B-28FD3ED5BD4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4800" y="1884218"/>
          <a:ext cx="11582400" cy="49737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0467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latin typeface="+mn-lt"/>
              </a:rPr>
              <a:t>More Possible Explanations</a:t>
            </a:r>
            <a:endParaRPr lang="en-US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946" y="1524000"/>
            <a:ext cx="11457710" cy="509847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3200" b="1" dirty="0" smtClean="0"/>
          </a:p>
          <a:p>
            <a:pPr lvl="1"/>
            <a:r>
              <a:rPr lang="en-US" sz="3200" b="1" dirty="0" smtClean="0"/>
              <a:t>Demand shifted from contact services to goods and at-home services, shifting productivity along with it</a:t>
            </a:r>
          </a:p>
          <a:p>
            <a:pPr lvl="1"/>
            <a:r>
              <a:rPr lang="en-US" sz="3200" b="1" dirty="0" smtClean="0"/>
              <a:t>Poor measurement of at-home hours:  people be working more time in hours at home that used to be devoted to commuting and in-office small talk</a:t>
            </a:r>
          </a:p>
          <a:p>
            <a:pPr lvl="1"/>
            <a:r>
              <a:rPr lang="en-US" sz="3200" b="1" dirty="0" smtClean="0"/>
              <a:t>Robust investment in 2020-21 in comparison to weak investment in 2008-10</a:t>
            </a:r>
          </a:p>
          <a:p>
            <a:pPr lvl="2"/>
            <a:r>
              <a:rPr lang="en-US" sz="2800" b="1" dirty="0" smtClean="0"/>
              <a:t>Credit lending criteria were tight in 2009-10 following crisis</a:t>
            </a:r>
            <a:endParaRPr lang="en-US" sz="2800" b="1" dirty="0" smtClean="0"/>
          </a:p>
          <a:p>
            <a:pPr lvl="2"/>
            <a:r>
              <a:rPr lang="en-US" sz="2800" b="1" dirty="0" smtClean="0"/>
              <a:t>Stable investment with falling hours implies a jump in “capital deepening” contribution to productivity growth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3947020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428D8-F716-C548-91DA-6AD55A8F9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2125" y="282864"/>
            <a:ext cx="9127548" cy="114300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C00000"/>
                </a:solidFill>
                <a:latin typeface="+mn-lt"/>
              </a:rPr>
              <a:t>GDP </a:t>
            </a:r>
            <a:r>
              <a:rPr lang="en-US" sz="3600" b="1" dirty="0" smtClean="0">
                <a:solidFill>
                  <a:srgbClr val="C00000"/>
                </a:solidFill>
                <a:latin typeface="+mn-lt"/>
              </a:rPr>
              <a:t>Decomposition in 2007-09, </a:t>
            </a:r>
            <a:r>
              <a:rPr lang="en-US" sz="3600" b="1" dirty="0">
                <a:solidFill>
                  <a:srgbClr val="C00000"/>
                </a:solidFill>
                <a:latin typeface="+mn-lt"/>
              </a:rPr>
              <a:t/>
            </a:r>
            <a:br>
              <a:rPr lang="en-US" sz="3600" b="1" dirty="0">
                <a:solidFill>
                  <a:srgbClr val="C00000"/>
                </a:solidFill>
                <a:latin typeface="+mn-lt"/>
              </a:rPr>
            </a:br>
            <a:r>
              <a:rPr lang="en-US" sz="3600" b="1" dirty="0" smtClean="0">
                <a:solidFill>
                  <a:srgbClr val="C00000"/>
                </a:solidFill>
                <a:latin typeface="+mn-lt"/>
              </a:rPr>
              <a:t>Investment Led the Way Down</a:t>
            </a:r>
            <a:endParaRPr lang="en-US" sz="3600" dirty="0">
              <a:latin typeface="+mn-l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D45707-F854-964D-8FFE-098B1D62B5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99CA8A-23EB-1044-A985-AE0CF71275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1-</a:t>
            </a:r>
            <a:fld id="{F5630C0C-FC28-40CE-8F3A-D7A485D29021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2EDFDAE0-D326-BA42-ABC3-A0B10042E89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762125" y="1788695"/>
          <a:ext cx="8667750" cy="47835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67731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428D8-F716-C548-91DA-6AD55A8F9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2125" y="285751"/>
            <a:ext cx="9127547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>
                <a:solidFill>
                  <a:srgbClr val="C00000"/>
                </a:solidFill>
                <a:latin typeface="+mn-lt"/>
              </a:rPr>
              <a:t>GDP </a:t>
            </a:r>
            <a:r>
              <a:rPr lang="en-US" sz="3600" b="1" dirty="0" smtClean="0">
                <a:solidFill>
                  <a:srgbClr val="C00000"/>
                </a:solidFill>
                <a:latin typeface="+mn-lt"/>
              </a:rPr>
              <a:t>Decomposition in 2019-21, </a:t>
            </a:r>
            <a:r>
              <a:rPr lang="en-US" sz="3600" b="1" dirty="0">
                <a:solidFill>
                  <a:srgbClr val="C00000"/>
                </a:solidFill>
                <a:latin typeface="+mn-lt"/>
              </a:rPr>
              <a:t/>
            </a:r>
            <a:br>
              <a:rPr lang="en-US" sz="3600" b="1" dirty="0">
                <a:solidFill>
                  <a:srgbClr val="C00000"/>
                </a:solidFill>
                <a:latin typeface="+mn-lt"/>
              </a:rPr>
            </a:br>
            <a:r>
              <a:rPr lang="en-US" sz="3600" b="1" dirty="0" smtClean="0">
                <a:solidFill>
                  <a:srgbClr val="C00000"/>
                </a:solidFill>
                <a:latin typeface="+mn-lt"/>
              </a:rPr>
              <a:t>Investment Stable, Consumer Goods Rose,</a:t>
            </a:r>
            <a:br>
              <a:rPr lang="en-US" sz="3600" b="1" dirty="0" smtClean="0">
                <a:solidFill>
                  <a:srgbClr val="C00000"/>
                </a:solidFill>
                <a:latin typeface="+mn-lt"/>
              </a:rPr>
            </a:br>
            <a:r>
              <a:rPr lang="en-US" sz="3600" b="1" dirty="0" smtClean="0">
                <a:solidFill>
                  <a:srgbClr val="C00000"/>
                </a:solidFill>
                <a:latin typeface="+mn-lt"/>
              </a:rPr>
              <a:t>Consumer Services Fell</a:t>
            </a:r>
            <a:endParaRPr lang="en-US" sz="3600" b="1" dirty="0">
              <a:latin typeface="+mn-l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D45707-F854-964D-8FFE-098B1D62B56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Copyright © 2009 Pearson Addison-Wesley. All rights reserved.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99CA8A-23EB-1044-A985-AE0CF71275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1-</a:t>
            </a:r>
            <a:fld id="{F5630C0C-FC28-40CE-8F3A-D7A485D29021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A201F7AE-45B1-AF41-AF9D-35638C4B134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762125" y="1780674"/>
          <a:ext cx="8667750" cy="4791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6318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8981"/>
            <a:ext cx="10515600" cy="48000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+mn-lt"/>
              </a:rPr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22217"/>
            <a:ext cx="10515600" cy="5472545"/>
          </a:xfrm>
        </p:spPr>
        <p:txBody>
          <a:bodyPr>
            <a:normAutofit fontScale="92500" lnSpcReduction="20000"/>
          </a:bodyPr>
          <a:lstStyle/>
          <a:p>
            <a:r>
              <a:rPr lang="en-US" sz="3600" b="1" dirty="0" smtClean="0"/>
              <a:t>Productivity growth revival, a one-time jump or permanent increase in the growth rate?</a:t>
            </a:r>
          </a:p>
          <a:p>
            <a:pPr lvl="1"/>
            <a:r>
              <a:rPr lang="en-US" sz="3200" b="1" dirty="0" smtClean="0"/>
              <a:t>Shift to more hours by at-home workers, one-time</a:t>
            </a:r>
          </a:p>
          <a:p>
            <a:pPr lvl="2"/>
            <a:r>
              <a:rPr lang="en-US" sz="2800" b="1" dirty="0" smtClean="0"/>
              <a:t>Will decline as workers return to offices</a:t>
            </a:r>
          </a:p>
          <a:p>
            <a:r>
              <a:rPr lang="en-US" sz="3600" b="1" dirty="0" smtClean="0"/>
              <a:t>Artificial decline in worker hours will end, raising hours relative to output</a:t>
            </a:r>
          </a:p>
          <a:p>
            <a:pPr lvl="1"/>
            <a:r>
              <a:rPr lang="en-US" sz="3200" b="1" dirty="0" err="1" smtClean="0"/>
              <a:t>Covid</a:t>
            </a:r>
            <a:r>
              <a:rPr lang="en-US" sz="3200" b="1" dirty="0" smtClean="0"/>
              <a:t>-related fears will gradually ease, bringing back workers who have feared close contact</a:t>
            </a:r>
          </a:p>
          <a:p>
            <a:pPr lvl="1"/>
            <a:r>
              <a:rPr lang="en-US" sz="3200" b="1" dirty="0" smtClean="0"/>
              <a:t>As in-person schooling resumes, some mothers will return to work</a:t>
            </a:r>
            <a:r>
              <a:rPr lang="en-US" sz="3200" b="1" dirty="0" smtClean="0"/>
              <a:t>  </a:t>
            </a:r>
          </a:p>
          <a:p>
            <a:r>
              <a:rPr lang="en-US" sz="3600" b="1" dirty="0" smtClean="0"/>
              <a:t>A permanent increase in productivity growth could occur due to robust investment to replace missing workers</a:t>
            </a:r>
          </a:p>
          <a:p>
            <a:pPr lvl="1"/>
            <a:r>
              <a:rPr lang="en-US" sz="3200" b="1" dirty="0" smtClean="0"/>
              <a:t>Low interest rates, ample bank lending compared to post-2009 crisis recovery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743431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+mn-lt"/>
              </a:rPr>
              <a:t>Scope of the Productivity Growth </a:t>
            </a:r>
            <a:r>
              <a:rPr lang="en-US" b="1" dirty="0" smtClean="0">
                <a:solidFill>
                  <a:srgbClr val="C00000"/>
                </a:solidFill>
                <a:latin typeface="+mn-lt"/>
              </a:rPr>
              <a:t>Slowdown in Europe and the U.S.</a:t>
            </a:r>
            <a:endParaRPr lang="en-US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b="1" dirty="0" smtClean="0"/>
              <a:t>First let’s look at productivity growth over the full span of postwar history back to the early 1950s</a:t>
            </a:r>
          </a:p>
          <a:p>
            <a:r>
              <a:rPr lang="en-US" sz="3600" b="1" dirty="0" smtClean="0"/>
              <a:t>5-year </a:t>
            </a:r>
            <a:r>
              <a:rPr lang="en-US" sz="3600" b="1" dirty="0"/>
              <a:t>moving average of annual growth rate of output per </a:t>
            </a:r>
            <a:r>
              <a:rPr lang="en-US" sz="3600" b="1" dirty="0" smtClean="0"/>
              <a:t>hour through 2019</a:t>
            </a:r>
          </a:p>
          <a:p>
            <a:pPr lvl="1"/>
            <a:r>
              <a:rPr lang="en-US" sz="3200" b="1" dirty="0" smtClean="0"/>
              <a:t>Then a six-quarter average for 2020-21</a:t>
            </a:r>
            <a:endParaRPr lang="en-US" sz="3200" b="1" dirty="0"/>
          </a:p>
          <a:p>
            <a:r>
              <a:rPr lang="en-US" sz="3600" b="1" dirty="0" smtClean="0"/>
              <a:t>“</a:t>
            </a:r>
            <a:r>
              <a:rPr lang="en-US" sz="3600" b="1" dirty="0"/>
              <a:t>Western Europe” = pre-2004 EU + NO + CH</a:t>
            </a:r>
          </a:p>
          <a:p>
            <a:r>
              <a:rPr lang="en-US" sz="3600" b="1" dirty="0"/>
              <a:t>United States</a:t>
            </a:r>
          </a:p>
          <a:p>
            <a:r>
              <a:rPr lang="en-US" sz="3600" b="1" dirty="0"/>
              <a:t>Then </a:t>
            </a:r>
            <a:r>
              <a:rPr lang="en-US" sz="3600" b="1" dirty="0" smtClean="0"/>
              <a:t>both together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762556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005DC7A-0F0D-A249-9EA2-EDD2B7527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1580" y="117435"/>
            <a:ext cx="9768840" cy="95161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+mn-lt"/>
              </a:rPr>
              <a:t>Western </a:t>
            </a:r>
            <a:r>
              <a:rPr lang="en-US" b="1" dirty="0" smtClean="0">
                <a:solidFill>
                  <a:srgbClr val="C00000"/>
                </a:solidFill>
                <a:latin typeface="+mn-lt"/>
              </a:rPr>
              <a:t>Europe, Total Economy</a:t>
            </a:r>
            <a:endParaRPr lang="en-US" b="1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431857A-BBDB-A442-AEFD-D104F0B78F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437003"/>
              </p:ext>
            </p:extLst>
          </p:nvPr>
        </p:nvGraphicFramePr>
        <p:xfrm>
          <a:off x="722515" y="914401"/>
          <a:ext cx="10515600" cy="5577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030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005DC7A-0F0D-A249-9EA2-EDD2B7527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0520" y="108077"/>
            <a:ext cx="9768840" cy="95161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+mn-lt"/>
              </a:rPr>
              <a:t>United </a:t>
            </a:r>
            <a:r>
              <a:rPr lang="en-US" b="1" dirty="0" smtClean="0">
                <a:solidFill>
                  <a:srgbClr val="C00000"/>
                </a:solidFill>
                <a:latin typeface="+mn-lt"/>
              </a:rPr>
              <a:t>States, Total Economy</a:t>
            </a:r>
            <a:endParaRPr lang="en-US" b="1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37309823-2E64-F948-BCBC-287CB6BE6F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414635"/>
              </p:ext>
            </p:extLst>
          </p:nvPr>
        </p:nvGraphicFramePr>
        <p:xfrm>
          <a:off x="837140" y="914400"/>
          <a:ext cx="10515600" cy="55800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7166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005DC7A-0F0D-A249-9EA2-EDD2B7527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1578" y="133477"/>
            <a:ext cx="9768840" cy="95161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+mn-lt"/>
              </a:rPr>
              <a:t>Western Europe and United States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F35DBB56-859F-B44C-BA65-64F889447E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1777871"/>
              </p:ext>
            </p:extLst>
          </p:nvPr>
        </p:nvGraphicFramePr>
        <p:xfrm>
          <a:off x="838198" y="914398"/>
          <a:ext cx="10515600" cy="55856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82756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AA68E-54DF-A949-9256-E5053F7AB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2650" y="710335"/>
            <a:ext cx="7886700" cy="96558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latin typeface="+mn-lt"/>
              </a:rPr>
              <a:t>The Productivity Level of EU-15</a:t>
            </a:r>
            <a:br>
              <a:rPr lang="en-US" b="1" dirty="0" smtClean="0">
                <a:solidFill>
                  <a:srgbClr val="C00000"/>
                </a:solidFill>
                <a:latin typeface="+mn-lt"/>
              </a:rPr>
            </a:br>
            <a:r>
              <a:rPr lang="en-US" b="1" dirty="0" smtClean="0">
                <a:solidFill>
                  <a:srgbClr val="C00000"/>
                </a:solidFill>
                <a:latin typeface="+mn-lt"/>
              </a:rPr>
              <a:t>Started at 50% of U.S., Caught Up,</a:t>
            </a:r>
            <a:br>
              <a:rPr lang="en-US" b="1" dirty="0" smtClean="0">
                <a:solidFill>
                  <a:srgbClr val="C00000"/>
                </a:solidFill>
                <a:latin typeface="+mn-lt"/>
              </a:rPr>
            </a:br>
            <a:r>
              <a:rPr lang="en-US" b="1" dirty="0" smtClean="0">
                <a:solidFill>
                  <a:srgbClr val="C00000"/>
                </a:solidFill>
                <a:latin typeface="+mn-lt"/>
              </a:rPr>
              <a:t>Fell Behind Again</a:t>
            </a:r>
            <a:endParaRPr lang="en-US" b="1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14B5DA5-E047-0541-A6A2-9DFA27B8DF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274448"/>
              </p:ext>
            </p:extLst>
          </p:nvPr>
        </p:nvGraphicFramePr>
        <p:xfrm>
          <a:off x="193964" y="1879827"/>
          <a:ext cx="11582399" cy="49019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852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latin typeface="+mn-lt"/>
              </a:rPr>
              <a:t>Hypotheses and Puzzles</a:t>
            </a:r>
            <a:endParaRPr lang="en-US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946" y="1524000"/>
            <a:ext cx="11457710" cy="5098473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sz="3200" b="1" dirty="0"/>
              <a:t>Steady 3% growth in U.S. extended from 1920 to 1970, followed by a </a:t>
            </a:r>
            <a:r>
              <a:rPr lang="en-US" sz="3200" b="1" dirty="0" smtClean="0"/>
              <a:t>slowdown </a:t>
            </a:r>
            <a:r>
              <a:rPr lang="en-US" sz="3200" b="1" dirty="0"/>
              <a:t>1970-95</a:t>
            </a:r>
          </a:p>
          <a:p>
            <a:pPr lvl="1"/>
            <a:r>
              <a:rPr lang="en-US" sz="3200" b="1" dirty="0" smtClean="0"/>
              <a:t>EU fell </a:t>
            </a:r>
            <a:r>
              <a:rPr lang="en-US" sz="3200" b="1" dirty="0" smtClean="0"/>
              <a:t>behind during 1914-45 due to two wars and interwar dislocations.  Rapid EU growth 1945-75 (“</a:t>
            </a:r>
            <a:r>
              <a:rPr lang="en-US" sz="3200" b="1" i="1" dirty="0" smtClean="0"/>
              <a:t>les </a:t>
            </a:r>
            <a:r>
              <a:rPr lang="en-US" sz="3200" b="1" i="1" dirty="0" err="1" smtClean="0"/>
              <a:t>trentes</a:t>
            </a:r>
            <a:r>
              <a:rPr lang="en-US" sz="3200" b="1" i="1" dirty="0" smtClean="0"/>
              <a:t> </a:t>
            </a:r>
            <a:r>
              <a:rPr lang="en-US" sz="3200" b="1" i="1" dirty="0" err="1" smtClean="0"/>
              <a:t>glorieuses</a:t>
            </a:r>
            <a:r>
              <a:rPr lang="en-US" sz="3200" b="1" i="1" dirty="0" smtClean="0"/>
              <a:t>”) </a:t>
            </a:r>
            <a:r>
              <a:rPr lang="en-US" sz="3200" b="1" dirty="0" smtClean="0"/>
              <a:t>reflected catching up to the U.S. by exploiting inventions like electricity and the internal combustion engine</a:t>
            </a:r>
          </a:p>
          <a:p>
            <a:pPr lvl="1"/>
            <a:r>
              <a:rPr lang="en-US" sz="3200" b="1" dirty="0" smtClean="0"/>
              <a:t>Both EU and US slowed after 1972 but EU remained ahead</a:t>
            </a:r>
          </a:p>
          <a:p>
            <a:pPr lvl="2"/>
            <a:r>
              <a:rPr lang="en-US" sz="2800" b="1" dirty="0" smtClean="0"/>
              <a:t>Interpretation:  fruits of the great inventions were gradually exploited</a:t>
            </a:r>
          </a:p>
          <a:p>
            <a:pPr lvl="1"/>
            <a:r>
              <a:rPr lang="en-US" sz="3200" b="1" dirty="0" smtClean="0"/>
              <a:t>US revival 1995-2005 widely attributed to digital revolution and IT investment. </a:t>
            </a:r>
          </a:p>
          <a:p>
            <a:pPr lvl="1"/>
            <a:r>
              <a:rPr lang="en-US" sz="3200" b="1" dirty="0" smtClean="0"/>
              <a:t>Big puzzle:  Why didn’t EU experience a similar post-1995 revival?  No time today to ponder why.</a:t>
            </a:r>
          </a:p>
          <a:p>
            <a:pPr marL="457200" lvl="1" indent="0">
              <a:buNone/>
            </a:pPr>
            <a:endParaRPr lang="en-US" sz="3200" b="1" dirty="0" smtClean="0"/>
          </a:p>
          <a:p>
            <a:pPr lvl="1"/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275422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2B18DBE-2342-1A4D-9BF6-A368198FE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9759" y="131487"/>
            <a:ext cx="9768840" cy="95161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latin typeface="+mn-lt"/>
              </a:rPr>
              <a:t>U.S. Private Business Economy since 1987</a:t>
            </a:r>
            <a:endParaRPr lang="en-US" b="1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636357CD-8C7D-2744-B94C-27654F6AF3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830041"/>
              </p:ext>
            </p:extLst>
          </p:nvPr>
        </p:nvGraphicFramePr>
        <p:xfrm>
          <a:off x="836379" y="1083098"/>
          <a:ext cx="10515599" cy="5577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57144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4B5A4539-68F8-5440-836F-54E089C59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3477"/>
            <a:ext cx="9768840" cy="95161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+mn-lt"/>
              </a:rPr>
              <a:t>Goods vs. Services, 1987-2021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D30A52F-921F-EA4B-9427-8D82F5129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87649"/>
              </p:ext>
            </p:extLst>
          </p:nvPr>
        </p:nvGraphicFramePr>
        <p:xfrm>
          <a:off x="838200" y="1085088"/>
          <a:ext cx="10515600" cy="5577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9009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1650</TotalTime>
  <Words>964</Words>
  <Application>Microsoft Office PowerPoint</Application>
  <PresentationFormat>Widescreen</PresentationFormat>
  <Paragraphs>126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Office Theme</vt:lpstr>
      <vt:lpstr>Interpreting  Productivity Growth During the Pandemic  and Beyond</vt:lpstr>
      <vt:lpstr>Scope of the Productivity Growth Slowdown in Europe and the U.S.</vt:lpstr>
      <vt:lpstr>Western Europe, Total Economy</vt:lpstr>
      <vt:lpstr>United States, Total Economy</vt:lpstr>
      <vt:lpstr>Western Europe and United States</vt:lpstr>
      <vt:lpstr>The Productivity Level of EU-15 Started at 50% of U.S., Caught Up, Fell Behind Again</vt:lpstr>
      <vt:lpstr>Hypotheses and Puzzles</vt:lpstr>
      <vt:lpstr>U.S. Private Business Economy since 1987</vt:lpstr>
      <vt:lpstr>Goods vs. Services, 1987-2021</vt:lpstr>
      <vt:lpstr>Division of Service Industries: Work-at-home vs. Contact Services with Real Value Added per Hour in (  )</vt:lpstr>
      <vt:lpstr>Divide Services Into Two Groups:   Work-at-home vs. Contact </vt:lpstr>
      <vt:lpstr>Divide Industries:   Goods, Work-at-home vs. Contact Services</vt:lpstr>
      <vt:lpstr>Possible Explanations</vt:lpstr>
      <vt:lpstr>Excess Layoffs in 2008-10 and in 2020-21</vt:lpstr>
      <vt:lpstr>Evidence of Labor Shortages: Job Openings &gt; Unemployment</vt:lpstr>
      <vt:lpstr>More Possible Explanations</vt:lpstr>
      <vt:lpstr>GDP Decomposition in 2007-09,  Investment Led the Way Down</vt:lpstr>
      <vt:lpstr>GDP Decomposition in 2019-21,  Investment Stable, Consumer Goods Rose, Consumer Services Fell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Yixin Zhou</dc:creator>
  <cp:lastModifiedBy>Robert J Gordon</cp:lastModifiedBy>
  <cp:revision>100</cp:revision>
  <dcterms:created xsi:type="dcterms:W3CDTF">2021-06-02T01:54:21Z</dcterms:created>
  <dcterms:modified xsi:type="dcterms:W3CDTF">2021-10-19T05:51:33Z</dcterms:modified>
</cp:coreProperties>
</file>