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32" r:id="rId2"/>
    <p:sldId id="533" r:id="rId3"/>
    <p:sldId id="544" r:id="rId4"/>
    <p:sldId id="545" r:id="rId5"/>
    <p:sldId id="534" r:id="rId6"/>
    <p:sldId id="548" r:id="rId7"/>
    <p:sldId id="553" r:id="rId8"/>
    <p:sldId id="552" r:id="rId9"/>
    <p:sldId id="551" r:id="rId10"/>
    <p:sldId id="535" r:id="rId11"/>
    <p:sldId id="536" r:id="rId12"/>
    <p:sldId id="543" r:id="rId13"/>
    <p:sldId id="550" r:id="rId14"/>
    <p:sldId id="541" r:id="rId15"/>
    <p:sldId id="542" r:id="rId16"/>
    <p:sldId id="45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>
      <p:cViewPr varScale="1">
        <p:scale>
          <a:sx n="109" d="100"/>
          <a:sy n="109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A0FB4-7DB7-46EA-8A77-4787F3E84D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5948-3513-4C95-AA16-6A153A18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5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D2D-0816-415A-8195-2F8A67D6D3EA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15C7-FD32-4027-81B8-5398075EFD67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937-EE64-45C7-B187-E8D48FEAFE82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6C32-D5DB-4C14-81F1-AE883826B563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C9B2-6D57-496B-BFCE-083697A9F67C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68ED-2C33-41C8-8647-3D0FDDD6EAE8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0173-8E32-43A7-8A75-CC00D4977F72}" type="datetime1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D36-B9D9-433E-885F-12BDBB1ACAA4}" type="datetime1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0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EE00-35CB-4211-BC0E-70B5289316EF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8C0A-5573-4A52-8219-9BBBC973F793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F0E7-5D44-42C4-9041-3FB697579CE8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AB2F-D1A8-47C8-AAA3-D860424BBEFA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533D-4885-4900-BD2A-C1888EE4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Prospects for International and Reserve Currencies</a:t>
            </a:r>
            <a:br>
              <a:rPr lang="en-US" dirty="0" smtClean="0"/>
            </a:br>
            <a:r>
              <a:rPr lang="en-US" sz="3100" dirty="0" smtClean="0"/>
              <a:t>(and the dollar’s prospects)</a:t>
            </a:r>
            <a:endParaRPr lang="en-US" sz="31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Barry </a:t>
            </a:r>
            <a:r>
              <a:rPr lang="en-US" dirty="0" err="1" smtClean="0"/>
              <a:t>Eichengreen</a:t>
            </a:r>
            <a:endParaRPr lang="en-US" dirty="0" smtClean="0"/>
          </a:p>
          <a:p>
            <a:r>
              <a:rPr lang="en-US" dirty="0" smtClean="0"/>
              <a:t>October </a:t>
            </a:r>
            <a:r>
              <a:rPr lang="en-US" dirty="0" smtClean="0"/>
              <a:t>21,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Little commercial use means that there is little incentive to hold reserves in this form.</a:t>
            </a:r>
          </a:p>
          <a:p>
            <a:r>
              <a:rPr lang="en-US" dirty="0" smtClean="0"/>
              <a:t>And little commercial use will remain the case because the SDR is no one’s natural habitat.</a:t>
            </a:r>
          </a:p>
          <a:p>
            <a:pPr lvl="1"/>
            <a:r>
              <a:rPr lang="en-US" dirty="0" smtClean="0"/>
              <a:t>(Think of Facebook’s initial Libra design.)</a:t>
            </a:r>
          </a:p>
          <a:p>
            <a:r>
              <a:rPr lang="en-US" dirty="0" smtClean="0"/>
              <a:t>Moreover, there is no SDR lender of last resort to backstop the market.</a:t>
            </a:r>
          </a:p>
          <a:p>
            <a:pPr lvl="1"/>
            <a:r>
              <a:rPr lang="en-US" dirty="0" smtClean="0"/>
              <a:t>Which will remain the case so long as (because) there is no global government.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2819400"/>
            <a:ext cx="2133785" cy="18960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Stablecoins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One can imagine a basket- or dollar- based </a:t>
            </a:r>
            <a:r>
              <a:rPr lang="en-US" dirty="0" err="1" smtClean="0"/>
              <a:t>stablecoin</a:t>
            </a:r>
            <a:r>
              <a:rPr lang="en-US" dirty="0" smtClean="0"/>
              <a:t> that comes into widespread private use globally.</a:t>
            </a:r>
          </a:p>
          <a:p>
            <a:r>
              <a:rPr lang="en-US" dirty="0" smtClean="0"/>
              <a:t>It starts with use in payments. Those who use it in payments then begin borrowing and lending it.  This is how the evolution of international currencies has worked historically.</a:t>
            </a:r>
          </a:p>
          <a:p>
            <a:r>
              <a:rPr lang="en-US" dirty="0" smtClean="0"/>
              <a:t>In which case central banks will also want to hold it in order to intervene in markets and use it in LLR operations.</a:t>
            </a:r>
          </a:p>
          <a:p>
            <a:r>
              <a:rPr lang="en-US" dirty="0" smtClean="0"/>
              <a:t>But will </a:t>
            </a:r>
            <a:r>
              <a:rPr lang="en-US" dirty="0" err="1" smtClean="0"/>
              <a:t>stablecoins</a:t>
            </a:r>
            <a:r>
              <a:rPr lang="en-US" dirty="0" smtClean="0"/>
              <a:t> really be stable?  </a:t>
            </a:r>
          </a:p>
          <a:p>
            <a:pPr lvl="1"/>
            <a:r>
              <a:rPr lang="en-US" dirty="0" smtClean="0"/>
              <a:t>(And if 100% reserve backed, will they scale?)</a:t>
            </a:r>
          </a:p>
          <a:p>
            <a:r>
              <a:rPr lang="en-US" dirty="0" smtClean="0"/>
              <a:t>And won’t central banks, reluctant to lose control of the payments system, regulate them out of business?</a:t>
            </a:r>
          </a:p>
          <a:p>
            <a:pPr lvl="1"/>
            <a:r>
              <a:rPr lang="en-US" dirty="0" smtClean="0"/>
              <a:t>Hello </a:t>
            </a:r>
            <a:r>
              <a:rPr lang="en-US" dirty="0" err="1" smtClean="0"/>
              <a:t>Alipay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860" y="3058439"/>
            <a:ext cx="2670279" cy="16094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an e-RMB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when it is used only for retail payments.</a:t>
            </a:r>
          </a:p>
          <a:p>
            <a:r>
              <a:rPr lang="en-US" dirty="0" smtClean="0"/>
              <a:t>Not when it can be used only when resident in China.</a:t>
            </a:r>
          </a:p>
          <a:p>
            <a:r>
              <a:rPr lang="en-US" dirty="0" smtClean="0"/>
              <a:t>Not when there are doubts about confidentiality and anonymity.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digital currencies more generally?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 currency would be as easy to use internationally as every other.</a:t>
            </a:r>
          </a:p>
          <a:p>
            <a:r>
              <a:rPr lang="en-US" dirty="0" smtClean="0"/>
              <a:t>First in payments, and then generally.</a:t>
            </a:r>
          </a:p>
          <a:p>
            <a:r>
              <a:rPr lang="en-US" dirty="0" smtClean="0"/>
              <a:t>But interoperability </a:t>
            </a:r>
            <a:r>
              <a:rPr lang="en-US" dirty="0"/>
              <a:t>is a hard nut to </a:t>
            </a:r>
            <a:r>
              <a:rPr lang="en-US" dirty="0" smtClean="0"/>
              <a:t>crack.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corridor as in the HK-Thailand </a:t>
            </a:r>
            <a:r>
              <a:rPr lang="en-US" dirty="0" smtClean="0"/>
              <a:t>experiment?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multiple CBDCs to run on a single </a:t>
            </a:r>
            <a:r>
              <a:rPr lang="en-US" dirty="0" err="1"/>
              <a:t>blockchain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your dreams…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7789" y="1600200"/>
            <a:ext cx="3199421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Could flight from the dollar force the pace of reserve and payments diversification?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r-g = -4% and a debt/GDP ratio of 100%, US can run primary deficits of 4% of GDP without the debt rising.</a:t>
            </a:r>
          </a:p>
          <a:p>
            <a:r>
              <a:rPr lang="en-US" dirty="0" smtClean="0"/>
              <a:t>Primary deficit is 14% of GDP this year, forecast to be 6% next year (on current law – more with 2 infrastructure packages).</a:t>
            </a:r>
          </a:p>
          <a:p>
            <a:r>
              <a:rPr lang="en-US" dirty="0" smtClean="0"/>
              <a:t>So some, but not an overwhelming amount of fiscal effort will be required.</a:t>
            </a:r>
          </a:p>
          <a:p>
            <a:r>
              <a:rPr lang="en-US" dirty="0" smtClean="0"/>
              <a:t>A bit more as growth slows (due to fiscal drag) and if (when) interest rates rise.</a:t>
            </a:r>
          </a:p>
          <a:p>
            <a:r>
              <a:rPr lang="en-US" dirty="0" smtClean="0"/>
              <a:t>Can a polarized political system deliver this?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602539"/>
            <a:ext cx="2975106" cy="4523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debt ceiling </a:t>
            </a:r>
            <a:r>
              <a:rPr lang="en-US" dirty="0"/>
              <a:t>i</a:t>
            </a:r>
            <a:r>
              <a:rPr lang="en-US" dirty="0" smtClean="0"/>
              <a:t>mbroglio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We’ve had government shutdowns without significantly damaging the role of the dollar.</a:t>
            </a:r>
          </a:p>
          <a:p>
            <a:r>
              <a:rPr lang="en-US" dirty="0" smtClean="0"/>
              <a:t>But we’ve always averted debt defaults in the past.</a:t>
            </a:r>
          </a:p>
          <a:p>
            <a:r>
              <a:rPr lang="en-US" dirty="0" smtClean="0"/>
              <a:t>My best guess is that the Dems will attach a debt ceiling increase to the reconciliation bill and vote it through on a strictly partisan basis in December to again avert this.  But will they succeed in doing so in time?  Will the Senate parliamentarian let </a:t>
            </a:r>
            <a:r>
              <a:rPr lang="en-US" smtClean="0"/>
              <a:t>them?  If </a:t>
            </a:r>
            <a:r>
              <a:rPr lang="en-US" dirty="0" smtClean="0"/>
              <a:t>not:</a:t>
            </a:r>
          </a:p>
          <a:p>
            <a:pPr lvl="1"/>
            <a:r>
              <a:rPr lang="en-US" dirty="0" smtClean="0"/>
              <a:t>Fed has said it will continue to purchase defaulted debt and accept it as collateral.</a:t>
            </a:r>
          </a:p>
          <a:p>
            <a:pPr lvl="1"/>
            <a:r>
              <a:rPr lang="en-US" dirty="0" smtClean="0"/>
              <a:t>But investors (including reserve managers) will surely take note.</a:t>
            </a:r>
          </a:p>
          <a:p>
            <a:pPr lvl="1"/>
            <a:r>
              <a:rPr lang="en-US" dirty="0" smtClean="0"/>
              <a:t>Countries have succeeded in recovering from the financial consequences of default only on putting significant reforms in place (as we describe in the book).  Can a polarized US polity succeed in doing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Thank you.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Clearly, a multipolar system is coming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1901031"/>
            <a:ext cx="5848350" cy="3924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 argued this a decade ago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I’ll keep arguing this until I’m right…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5C2B24-BD5F-41F3-A736-DE2FDBA408CF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 smtClean="0">
              <a:latin typeface="Garamond" panose="02020404030301010803" pitchFamily="18" charset="0"/>
            </a:endParaRPr>
          </a:p>
        </p:txBody>
      </p:sp>
      <p:pic>
        <p:nvPicPr>
          <p:cNvPr id="3379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551113"/>
            <a:ext cx="1743075" cy="2628900"/>
          </a:xfrm>
        </p:spPr>
      </p:pic>
    </p:spTree>
    <p:extLst>
      <p:ext uri="{BB962C8B-B14F-4D97-AF65-F5344CB8AC3E}">
        <p14:creationId xmlns:p14="http://schemas.microsoft.com/office/powerpoint/2010/main" val="61853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But the logic for the argument, at least, remains intact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B30E2-C053-4231-A93B-9141D7F8EA88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 smtClean="0">
              <a:latin typeface="Garamond" panose="02020404030301010803" pitchFamily="18" charset="0"/>
            </a:endParaRPr>
          </a:p>
        </p:txBody>
      </p:sp>
      <p:pic>
        <p:nvPicPr>
          <p:cNvPr id="26628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005931"/>
            <a:ext cx="3048000" cy="1714500"/>
          </a:xfrm>
        </p:spPr>
      </p:pic>
    </p:spTree>
    <p:extLst>
      <p:ext uri="{BB962C8B-B14F-4D97-AF65-F5344CB8AC3E}">
        <p14:creationId xmlns:p14="http://schemas.microsoft.com/office/powerpoint/2010/main" val="152429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form of </a:t>
            </a:r>
            <a:r>
              <a:rPr lang="en-US" dirty="0" err="1" smtClean="0"/>
              <a:t>multipolarity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Euro? </a:t>
            </a:r>
          </a:p>
          <a:p>
            <a:r>
              <a:rPr lang="en-US" dirty="0" smtClean="0"/>
              <a:t>The RMB?</a:t>
            </a:r>
          </a:p>
          <a:p>
            <a:r>
              <a:rPr lang="en-US" dirty="0" smtClean="0"/>
              <a:t>SDRs?</a:t>
            </a:r>
            <a:endParaRPr lang="en-US" dirty="0"/>
          </a:p>
          <a:p>
            <a:r>
              <a:rPr lang="en-US" dirty="0" err="1" smtClean="0"/>
              <a:t>Stablecoins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CBDCs?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holding back the euro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Shortage of AAA-rated government securities to be held as reserves by corporate treasurers and central bank reserve managers.</a:t>
            </a:r>
          </a:p>
          <a:p>
            <a:pPr lvl="1"/>
            <a:r>
              <a:rPr lang="en-US" dirty="0" smtClean="0"/>
              <a:t>Because European finance is bank based.</a:t>
            </a:r>
          </a:p>
          <a:p>
            <a:pPr lvl="1"/>
            <a:r>
              <a:rPr lang="en-US" dirty="0" smtClean="0"/>
              <a:t>Because only a handful of European sovereigns are AAA rated.</a:t>
            </a:r>
          </a:p>
          <a:p>
            <a:pPr lvl="1"/>
            <a:r>
              <a:rPr lang="en-US" dirty="0" smtClean="0"/>
              <a:t>Because most of those securities are held to meet capital requirements by European banks or have been hoovered up by the ECB.</a:t>
            </a:r>
          </a:p>
          <a:p>
            <a:pPr lvl="1"/>
            <a:r>
              <a:rPr lang="en-US" dirty="0" smtClean="0"/>
              <a:t>Although a greatly scaled up European Recovery Fund could change this, the existing ERF is peanuts.</a:t>
            </a:r>
          </a:p>
          <a:p>
            <a:pPr lvl="2"/>
            <a:r>
              <a:rPr lang="en-US" dirty="0" smtClean="0"/>
              <a:t>Will it in fact be scaled up, or is it a one-off?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In the case of the euro, the obstacle is dearth of AAA-rated public-label assets</a:t>
            </a:r>
          </a:p>
        </p:txBody>
      </p:sp>
      <p:pic>
        <p:nvPicPr>
          <p:cNvPr id="3481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95513"/>
            <a:ext cx="4011613" cy="3270250"/>
          </a:xfrm>
        </p:spPr>
      </p:pic>
      <p:pic>
        <p:nvPicPr>
          <p:cNvPr id="3482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0488" y="1600200"/>
            <a:ext cx="2994025" cy="4530725"/>
          </a:xfrm>
        </p:spPr>
      </p:pic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9B701D-1083-475B-A8F2-07C44E353BEC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9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holding back the RMB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Residual capital controls</a:t>
            </a:r>
          </a:p>
          <a:p>
            <a:r>
              <a:rPr lang="en-US" dirty="0" smtClean="0"/>
              <a:t>Fears that the rules of the game can be changed arbitrarily.</a:t>
            </a:r>
          </a:p>
          <a:p>
            <a:pPr lvl="1"/>
            <a:r>
              <a:rPr lang="en-US" dirty="0" smtClean="0"/>
              <a:t>Lots of rules </a:t>
            </a:r>
            <a:r>
              <a:rPr lang="en-US" i="1" dirty="0" smtClean="0"/>
              <a:t>have</a:t>
            </a:r>
            <a:r>
              <a:rPr lang="en-US" dirty="0" smtClean="0"/>
              <a:t> in fact been changed recently.</a:t>
            </a:r>
          </a:p>
          <a:p>
            <a:pPr lvl="1"/>
            <a:r>
              <a:rPr lang="en-US" dirty="0" smtClean="0"/>
              <a:t>How I like to put this when I visit China…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4000"/>
            <a:ext cx="3458261" cy="25396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3062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Evergrande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meltdown of the Chinese financial system wouldn’t be good for the RMB’s prospects.</a:t>
            </a:r>
          </a:p>
          <a:p>
            <a:pPr lvl="1"/>
            <a:r>
              <a:rPr lang="en-US" dirty="0" smtClean="0"/>
              <a:t>To put an understated gloss…</a:t>
            </a:r>
          </a:p>
          <a:p>
            <a:r>
              <a:rPr lang="en-US" dirty="0" smtClean="0"/>
              <a:t>But such a meltdown is unlikely: the PBOC recognizes its LLR responsibilities (having injected some $14 b. into the financial system through reverse repos last month).</a:t>
            </a:r>
          </a:p>
          <a:p>
            <a:r>
              <a:rPr lang="en-US" dirty="0" smtClean="0"/>
              <a:t>It can compel the big banks to continue to provide essential funding while gradually selling off </a:t>
            </a:r>
            <a:r>
              <a:rPr lang="en-US" dirty="0" err="1" smtClean="0"/>
              <a:t>Evergrande’s</a:t>
            </a:r>
            <a:r>
              <a:rPr lang="en-US" dirty="0" smtClean="0"/>
              <a:t> remaining assets (land).</a:t>
            </a:r>
          </a:p>
          <a:p>
            <a:r>
              <a:rPr lang="en-US" dirty="0" smtClean="0"/>
              <a:t>Recall how the dollar’s role was not significantly tarnished by the Subprime Crisis.</a:t>
            </a:r>
          </a:p>
          <a:p>
            <a:pPr lvl="1"/>
            <a:r>
              <a:rPr lang="en-US" dirty="0" smtClean="0"/>
              <a:t>So I don’t see this as significantly changing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3D-4885-4900-BD2A-C1888EE49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889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Office Theme</vt:lpstr>
      <vt:lpstr>Prospects for International and Reserve Currencies (and the dollar’s prospects)</vt:lpstr>
      <vt:lpstr>Clearly, a multipolar system is coming</vt:lpstr>
      <vt:lpstr>I argued this a decade ago</vt:lpstr>
      <vt:lpstr>But the logic for the argument, at least, remains intact</vt:lpstr>
      <vt:lpstr>But what form of multipolarity?</vt:lpstr>
      <vt:lpstr>Factors holding back the euro</vt:lpstr>
      <vt:lpstr>In the case of the euro, the obstacle is dearth of AAA-rated public-label assets</vt:lpstr>
      <vt:lpstr>Factors holding back the RMB</vt:lpstr>
      <vt:lpstr>Evergrande?</vt:lpstr>
      <vt:lpstr>SDRs</vt:lpstr>
      <vt:lpstr>Stablecoins</vt:lpstr>
      <vt:lpstr>Will an e-RMB make a difference?</vt:lpstr>
      <vt:lpstr>And digital currencies more generally?</vt:lpstr>
      <vt:lpstr>Could flight from the dollar force the pace of reserve and payments diversification?</vt:lpstr>
      <vt:lpstr>The debt ceiling imbroglio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Eichengreen</dc:creator>
  <cp:lastModifiedBy>barry</cp:lastModifiedBy>
  <cp:revision>225</cp:revision>
  <dcterms:created xsi:type="dcterms:W3CDTF">2014-12-15T18:03:24Z</dcterms:created>
  <dcterms:modified xsi:type="dcterms:W3CDTF">2021-10-20T23:28:52Z</dcterms:modified>
</cp:coreProperties>
</file>