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7" r:id="rId4"/>
    <p:sldId id="268" r:id="rId5"/>
    <p:sldId id="272" r:id="rId6"/>
    <p:sldId id="269" r:id="rId7"/>
    <p:sldId id="270" r:id="rId8"/>
    <p:sldId id="273" r:id="rId9"/>
    <p:sldId id="271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6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etfs.easyequities.co.za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tfsa.co.za/ETFs.htm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457200"/>
            <a:ext cx="769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8000" dirty="0" smtClean="0">
                <a:solidFill>
                  <a:srgbClr val="00B0F0"/>
                </a:solidFill>
                <a:latin typeface="Neucha" pitchFamily="50" charset="0"/>
              </a:rPr>
              <a:t>Stealthy Wealth</a:t>
            </a:r>
            <a:endParaRPr lang="en-ZA" sz="8000" dirty="0">
              <a:solidFill>
                <a:srgbClr val="00B0F0"/>
              </a:solidFill>
              <a:latin typeface="Neucha" pitchFamily="50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2618067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4000" b="1" dirty="0" smtClean="0">
                <a:solidFill>
                  <a:schemeClr val="bg1">
                    <a:lumMod val="50000"/>
                  </a:schemeClr>
                </a:solidFill>
                <a:latin typeface="Neucha" pitchFamily="50" charset="0"/>
              </a:rPr>
              <a:t>Which ETF Should I Invest In?</a:t>
            </a:r>
            <a:endParaRPr lang="en-ZA" sz="4000" b="1" dirty="0">
              <a:solidFill>
                <a:schemeClr val="bg1">
                  <a:lumMod val="50000"/>
                </a:schemeClr>
              </a:solidFill>
              <a:latin typeface="Neucha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2200" y="609600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sz="1600" dirty="0" smtClean="0"/>
              <a:t>www.stealthywealth.co.za</a:t>
            </a:r>
          </a:p>
          <a:p>
            <a:pPr algn="r"/>
            <a:r>
              <a:rPr lang="en-ZA" sz="1600" dirty="0" smtClean="0"/>
              <a:t>@stealthy_wealth</a:t>
            </a:r>
            <a:endParaRPr lang="en-ZA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583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b="1" dirty="0" smtClean="0"/>
              <a:t>This is not financial advice – just my approach</a:t>
            </a:r>
            <a:endParaRPr lang="en-ZA" b="1" dirty="0"/>
          </a:p>
        </p:txBody>
      </p:sp>
    </p:spTree>
    <p:extLst>
      <p:ext uri="{BB962C8B-B14F-4D97-AF65-F5344CB8AC3E}">
        <p14:creationId xmlns:p14="http://schemas.microsoft.com/office/powerpoint/2010/main" xmlns="" val="334274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810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4000" dirty="0" smtClean="0">
                <a:solidFill>
                  <a:srgbClr val="00B0F0"/>
                </a:solidFill>
                <a:latin typeface="Neucha" pitchFamily="50" charset="0"/>
              </a:rPr>
              <a:t>Local Or International?</a:t>
            </a:r>
            <a:endParaRPr lang="en-ZA" sz="4000" dirty="0">
              <a:solidFill>
                <a:srgbClr val="00B0F0"/>
              </a:solidFill>
              <a:latin typeface="Neucha" pitchFamily="50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3716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dirty="0"/>
          </a:p>
          <a:p>
            <a:endParaRPr lang="en-ZA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1371600"/>
            <a:ext cx="8534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My decision: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5</a:t>
            </a:r>
            <a:r>
              <a:rPr lang="en-ZA" dirty="0" smtClean="0"/>
              <a:t>0% Local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5</a:t>
            </a:r>
            <a:r>
              <a:rPr lang="en-ZA" dirty="0" smtClean="0"/>
              <a:t>0% International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80201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810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4000" dirty="0" smtClean="0">
                <a:solidFill>
                  <a:srgbClr val="00B0F0"/>
                </a:solidFill>
                <a:latin typeface="Neucha" pitchFamily="50" charset="0"/>
              </a:rPr>
              <a:t>Putting It All Together</a:t>
            </a:r>
            <a:endParaRPr lang="en-ZA" sz="4000" dirty="0">
              <a:solidFill>
                <a:srgbClr val="00B0F0"/>
              </a:solidFill>
              <a:latin typeface="Neucha" pitchFamily="50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3716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dirty="0"/>
          </a:p>
          <a:p>
            <a:endParaRPr lang="en-ZA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1371600"/>
            <a:ext cx="8534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My decisions:</a:t>
            </a:r>
          </a:p>
          <a:p>
            <a:endParaRPr lang="en-Z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80% Equities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20% Listed Property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5</a:t>
            </a:r>
            <a:r>
              <a:rPr lang="en-ZA" dirty="0" smtClean="0"/>
              <a:t>0% Local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5</a:t>
            </a:r>
            <a:r>
              <a:rPr lang="en-ZA" dirty="0" smtClean="0"/>
              <a:t>0% International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ZA" b="1" dirty="0">
                <a:solidFill>
                  <a:srgbClr val="00B0F0"/>
                </a:solidFill>
              </a:rPr>
              <a:t>40% Local Equities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ZA" b="1" dirty="0">
                <a:solidFill>
                  <a:srgbClr val="00B0F0"/>
                </a:solidFill>
              </a:rPr>
              <a:t>40% Offshore Equities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ZA" b="1" dirty="0">
                <a:solidFill>
                  <a:srgbClr val="00B0F0"/>
                </a:solidFill>
              </a:rPr>
              <a:t>10% Local Property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ZA" b="1" dirty="0">
                <a:solidFill>
                  <a:srgbClr val="00B0F0"/>
                </a:solidFill>
              </a:rPr>
              <a:t>10% Offshore Property</a:t>
            </a:r>
          </a:p>
          <a:p>
            <a:endParaRPr lang="en-ZA" dirty="0"/>
          </a:p>
          <a:p>
            <a:r>
              <a:rPr lang="en-ZA" dirty="0" smtClean="0"/>
              <a:t>But this is over my whole portfolio. Don’t forget about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Pension Funds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RA’s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TFSA’s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err="1" smtClean="0"/>
              <a:t>etc</a:t>
            </a:r>
            <a:endParaRPr lang="en-ZA" dirty="0"/>
          </a:p>
        </p:txBody>
      </p:sp>
      <p:sp>
        <p:nvSpPr>
          <p:cNvPr id="2" name="TextBox 1"/>
          <p:cNvSpPr txBox="1"/>
          <p:nvPr/>
        </p:nvSpPr>
        <p:spPr>
          <a:xfrm>
            <a:off x="3429000" y="2667000"/>
            <a:ext cx="2362200" cy="369332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ZA" dirty="0" smtClean="0">
                <a:solidFill>
                  <a:schemeClr val="bg1"/>
                </a:solidFill>
              </a:rPr>
              <a:t>There’s an ETF for that!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67200" y="3273287"/>
            <a:ext cx="2362200" cy="369332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ZA" dirty="0" smtClean="0">
                <a:solidFill>
                  <a:schemeClr val="bg1"/>
                </a:solidFill>
              </a:rPr>
              <a:t>There’s an ETF for that!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3777734"/>
            <a:ext cx="2362200" cy="369332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ZA" dirty="0" smtClean="0">
                <a:solidFill>
                  <a:schemeClr val="bg1"/>
                </a:solidFill>
              </a:rPr>
              <a:t>There’s an ETF for that!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19600" y="4426427"/>
            <a:ext cx="2362200" cy="369332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ZA" dirty="0" smtClean="0">
                <a:solidFill>
                  <a:schemeClr val="bg1"/>
                </a:solidFill>
              </a:rPr>
              <a:t>There’s an ETF for that!</a:t>
            </a:r>
            <a:endParaRPr lang="en-ZA" dirty="0">
              <a:solidFill>
                <a:schemeClr val="bg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048001" y="3036332"/>
            <a:ext cx="609599" cy="640168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1"/>
          </p:cNvCxnSpPr>
          <p:nvPr/>
        </p:nvCxnSpPr>
        <p:spPr>
          <a:xfrm flipH="1">
            <a:off x="3429000" y="3457953"/>
            <a:ext cx="838200" cy="504447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3124200" y="3917303"/>
            <a:ext cx="1752601" cy="426097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3505200" y="4611093"/>
            <a:ext cx="914400" cy="1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0626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810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4000" dirty="0" smtClean="0">
                <a:solidFill>
                  <a:srgbClr val="00B0F0"/>
                </a:solidFill>
                <a:latin typeface="Neucha" pitchFamily="50" charset="0"/>
              </a:rPr>
              <a:t>Putting It All Together</a:t>
            </a:r>
            <a:endParaRPr lang="en-ZA" sz="4000" dirty="0">
              <a:solidFill>
                <a:srgbClr val="00B0F0"/>
              </a:solidFill>
              <a:latin typeface="Neucha" pitchFamily="50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3716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dirty="0"/>
          </a:p>
          <a:p>
            <a:endParaRPr lang="en-ZA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13716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Once I know my asset allocation and geographic exposure</a:t>
            </a:r>
            <a:r>
              <a:rPr lang="en-ZA" smtClean="0"/>
              <a:t>, I use </a:t>
            </a:r>
            <a:r>
              <a:rPr lang="en-ZA" dirty="0" smtClean="0"/>
              <a:t>ETFs as building blocks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00" y="2017931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Global Equities </a:t>
            </a:r>
            <a:endParaRPr lang="en-Z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059096"/>
            <a:ext cx="27051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59096"/>
            <a:ext cx="268605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ght Brace 2"/>
          <p:cNvSpPr/>
          <p:nvPr/>
        </p:nvSpPr>
        <p:spPr>
          <a:xfrm rot="5400000">
            <a:off x="1166192" y="2156795"/>
            <a:ext cx="138252" cy="577362"/>
          </a:xfrm>
          <a:prstGeom prst="rightBrac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Right Brace 8"/>
          <p:cNvSpPr/>
          <p:nvPr/>
        </p:nvSpPr>
        <p:spPr>
          <a:xfrm rot="5400000">
            <a:off x="1871003" y="2064437"/>
            <a:ext cx="127339" cy="737822"/>
          </a:xfrm>
          <a:prstGeom prst="rightBrac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7" name="Straight Arrow Connector 6"/>
          <p:cNvCxnSpPr>
            <a:stCxn id="3" idx="1"/>
          </p:cNvCxnSpPr>
          <p:nvPr/>
        </p:nvCxnSpPr>
        <p:spPr>
          <a:xfrm>
            <a:off x="1235318" y="2514602"/>
            <a:ext cx="441082" cy="544494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9" idx="1"/>
          </p:cNvCxnSpPr>
          <p:nvPr/>
        </p:nvCxnSpPr>
        <p:spPr>
          <a:xfrm>
            <a:off x="1934673" y="2497018"/>
            <a:ext cx="3018327" cy="703382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8634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810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4000" dirty="0" smtClean="0">
                <a:solidFill>
                  <a:srgbClr val="00B0F0"/>
                </a:solidFill>
                <a:latin typeface="Neucha" pitchFamily="50" charset="0"/>
              </a:rPr>
              <a:t>Putting It All Together</a:t>
            </a:r>
            <a:endParaRPr lang="en-ZA" sz="4000" dirty="0">
              <a:solidFill>
                <a:srgbClr val="00B0F0"/>
              </a:solidFill>
              <a:latin typeface="Neucha" pitchFamily="50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3716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dirty="0"/>
          </a:p>
          <a:p>
            <a:endParaRPr lang="en-Z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9068" y="1219200"/>
            <a:ext cx="7522064" cy="5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590800" y="1676400"/>
            <a:ext cx="914400" cy="268069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1915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810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4000" dirty="0" smtClean="0">
                <a:solidFill>
                  <a:srgbClr val="00B0F0"/>
                </a:solidFill>
                <a:latin typeface="Neucha" pitchFamily="50" charset="0"/>
              </a:rPr>
              <a:t>Putting It All Together</a:t>
            </a:r>
            <a:endParaRPr lang="en-ZA" sz="4000" dirty="0">
              <a:solidFill>
                <a:srgbClr val="00B0F0"/>
              </a:solidFill>
              <a:latin typeface="Neucha" pitchFamily="50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222" y="1088886"/>
            <a:ext cx="7925375" cy="5616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1822936" y="6655778"/>
            <a:ext cx="304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445975" y="6663346"/>
            <a:ext cx="304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095392" y="6669207"/>
            <a:ext cx="304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015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810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4000" dirty="0" smtClean="0">
                <a:solidFill>
                  <a:srgbClr val="00B0F0"/>
                </a:solidFill>
                <a:latin typeface="Neucha" pitchFamily="50" charset="0"/>
              </a:rPr>
              <a:t>Putting It All Together – My Preferred ETFs</a:t>
            </a:r>
            <a:endParaRPr lang="en-ZA" sz="4000" dirty="0">
              <a:solidFill>
                <a:srgbClr val="00B0F0"/>
              </a:solidFill>
              <a:latin typeface="Neucha" pitchFamily="50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219200"/>
            <a:ext cx="7315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dirty="0" smtClean="0"/>
          </a:p>
          <a:p>
            <a:r>
              <a:rPr lang="en-ZA" b="1" dirty="0" smtClean="0"/>
              <a:t>(NOT A RECOMMENDATION TO INVEST IN THESE)</a:t>
            </a:r>
          </a:p>
          <a:p>
            <a:endParaRPr lang="en-ZA" b="1" dirty="0" smtClean="0"/>
          </a:p>
          <a:p>
            <a:pPr lvl="1"/>
            <a:r>
              <a:rPr lang="en-ZA" b="1" dirty="0" smtClean="0"/>
              <a:t>Local Equities – </a:t>
            </a:r>
            <a:r>
              <a:rPr lang="en-ZA" b="1" dirty="0" smtClean="0">
                <a:solidFill>
                  <a:srgbClr val="00B0F0"/>
                </a:solidFill>
              </a:rPr>
              <a:t>Satrix 40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ZA" sz="1400" dirty="0" smtClean="0"/>
              <a:t>Invests in 40 of the biggest companies on the JSE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ZA" sz="1400" dirty="0" smtClean="0"/>
              <a:t>Naspers, Woolworths, Standard Bank, BHP Billiton, Discovery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ZA" sz="1400" dirty="0" smtClean="0"/>
              <a:t>TER – 0.1%</a:t>
            </a:r>
          </a:p>
          <a:p>
            <a:endParaRPr lang="en-ZA" dirty="0" smtClean="0"/>
          </a:p>
          <a:p>
            <a:pPr lvl="1"/>
            <a:r>
              <a:rPr lang="en-ZA" b="1" dirty="0" smtClean="0"/>
              <a:t>Global Equities – </a:t>
            </a:r>
            <a:r>
              <a:rPr lang="en-ZA" b="1" dirty="0" smtClean="0">
                <a:solidFill>
                  <a:srgbClr val="00B0F0"/>
                </a:solidFill>
              </a:rPr>
              <a:t>Satrix MSCI World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ZA" sz="1400" dirty="0"/>
              <a:t>Invests </a:t>
            </a:r>
            <a:r>
              <a:rPr lang="en-ZA" sz="1400" dirty="0" smtClean="0"/>
              <a:t>in over 1600 different companies across 23 different countries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ZA" sz="1400" dirty="0" smtClean="0"/>
              <a:t>Apple, Microsoft, Amazon, Facebook, Johnson &amp; Johnson</a:t>
            </a:r>
            <a:endParaRPr lang="en-ZA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ZA" sz="1400" dirty="0"/>
              <a:t>TER – </a:t>
            </a:r>
            <a:r>
              <a:rPr lang="en-ZA" sz="1400" dirty="0" smtClean="0"/>
              <a:t>0.35%</a:t>
            </a:r>
            <a:endParaRPr lang="en-ZA" sz="1400" dirty="0"/>
          </a:p>
          <a:p>
            <a:endParaRPr lang="en-ZA" dirty="0" smtClean="0"/>
          </a:p>
          <a:p>
            <a:pPr lvl="1"/>
            <a:r>
              <a:rPr lang="en-ZA" b="1" dirty="0" smtClean="0"/>
              <a:t>Local Property – </a:t>
            </a:r>
            <a:r>
              <a:rPr lang="en-ZA" b="1" dirty="0" smtClean="0">
                <a:solidFill>
                  <a:srgbClr val="00B0F0"/>
                </a:solidFill>
              </a:rPr>
              <a:t>Satrix Property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ZA" sz="1400" dirty="0"/>
              <a:t>Invests in the </a:t>
            </a:r>
            <a:r>
              <a:rPr lang="en-ZA" sz="1400" dirty="0" smtClean="0"/>
              <a:t>biggest listed property </a:t>
            </a:r>
            <a:r>
              <a:rPr lang="en-ZA" sz="1400" dirty="0"/>
              <a:t>companies on the JSE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ZA" sz="1400" dirty="0"/>
              <a:t>TER – </a:t>
            </a:r>
            <a:r>
              <a:rPr lang="en-ZA" sz="1400" dirty="0" smtClean="0"/>
              <a:t>0.28%</a:t>
            </a:r>
            <a:endParaRPr lang="en-ZA" dirty="0" smtClean="0"/>
          </a:p>
          <a:p>
            <a:pPr lvl="1"/>
            <a:endParaRPr lang="en-ZA" dirty="0" smtClean="0"/>
          </a:p>
          <a:p>
            <a:pPr lvl="1"/>
            <a:r>
              <a:rPr lang="en-ZA" b="1" dirty="0" smtClean="0"/>
              <a:t>Global Property – </a:t>
            </a:r>
            <a:r>
              <a:rPr lang="en-ZA" b="1" dirty="0" smtClean="0">
                <a:solidFill>
                  <a:srgbClr val="00B0F0"/>
                </a:solidFill>
              </a:rPr>
              <a:t>Sygnia Itrix Global Property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ZA" sz="1400" dirty="0"/>
              <a:t>Invests in </a:t>
            </a:r>
            <a:r>
              <a:rPr lang="en-ZA" sz="1400" dirty="0" smtClean="0"/>
              <a:t>40 </a:t>
            </a:r>
            <a:r>
              <a:rPr lang="en-ZA" sz="1400" dirty="0"/>
              <a:t>leading global property </a:t>
            </a:r>
            <a:r>
              <a:rPr lang="en-ZA" sz="1400" dirty="0" smtClean="0"/>
              <a:t>companies in 8 different countries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ZA" sz="1400" dirty="0" smtClean="0"/>
              <a:t>TER – 0.26%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69224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810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4000" dirty="0" smtClean="0">
                <a:solidFill>
                  <a:srgbClr val="00B0F0"/>
                </a:solidFill>
                <a:latin typeface="Neucha" pitchFamily="50" charset="0"/>
              </a:rPr>
              <a:t>ETF Resources</a:t>
            </a:r>
            <a:endParaRPr lang="en-ZA" sz="4000" dirty="0">
              <a:solidFill>
                <a:srgbClr val="00B0F0"/>
              </a:solidFill>
              <a:latin typeface="Neucha" pitchFamily="50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2192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err="1" smtClean="0"/>
              <a:t>EasyETFs</a:t>
            </a:r>
            <a:r>
              <a:rPr lang="en-ZA" b="1" dirty="0" smtClean="0"/>
              <a:t> </a:t>
            </a:r>
            <a:r>
              <a:rPr lang="en-ZA" dirty="0" smtClean="0"/>
              <a:t> </a:t>
            </a:r>
            <a:r>
              <a:rPr lang="en-ZA" dirty="0"/>
              <a:t>	</a:t>
            </a:r>
            <a:r>
              <a:rPr lang="en-ZA" dirty="0">
                <a:hlinkClick r:id="rId2"/>
              </a:rPr>
              <a:t>https://etfs.easyequities.co.za</a:t>
            </a:r>
            <a:r>
              <a:rPr lang="en-ZA" dirty="0" smtClean="0">
                <a:hlinkClick r:id="rId2"/>
              </a:rPr>
              <a:t>/</a:t>
            </a:r>
            <a:endParaRPr lang="en-ZA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262" y="1740877"/>
            <a:ext cx="8219894" cy="5051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446584" y="1819069"/>
            <a:ext cx="685800" cy="231259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Rectangle 6"/>
          <p:cNvSpPr/>
          <p:nvPr/>
        </p:nvSpPr>
        <p:spPr>
          <a:xfrm>
            <a:off x="4173416" y="1817349"/>
            <a:ext cx="627184" cy="231259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Rectangle 7"/>
          <p:cNvSpPr/>
          <p:nvPr/>
        </p:nvSpPr>
        <p:spPr>
          <a:xfrm>
            <a:off x="2133600" y="6248400"/>
            <a:ext cx="5029200" cy="381000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558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5015" y="1752600"/>
            <a:ext cx="5351969" cy="4791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3810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4000" dirty="0" smtClean="0">
                <a:solidFill>
                  <a:srgbClr val="00B0F0"/>
                </a:solidFill>
                <a:latin typeface="Neucha" pitchFamily="50" charset="0"/>
              </a:rPr>
              <a:t>ETF Resources</a:t>
            </a:r>
            <a:endParaRPr lang="en-ZA" sz="4000" dirty="0">
              <a:solidFill>
                <a:srgbClr val="00B0F0"/>
              </a:solidFill>
              <a:latin typeface="Neucha" pitchFamily="50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2192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/>
              <a:t>ETFSA </a:t>
            </a:r>
            <a:r>
              <a:rPr lang="en-ZA" dirty="0" smtClean="0"/>
              <a:t> </a:t>
            </a:r>
            <a:r>
              <a:rPr lang="en-ZA" dirty="0"/>
              <a:t>	</a:t>
            </a:r>
            <a:r>
              <a:rPr lang="en-ZA" dirty="0">
                <a:hlinkClick r:id="rId4"/>
              </a:rPr>
              <a:t>http://www.etfsa.co.za/ETFs.htm</a:t>
            </a:r>
            <a:endParaRPr lang="en-ZA" dirty="0" smtClean="0"/>
          </a:p>
        </p:txBody>
      </p:sp>
      <p:sp>
        <p:nvSpPr>
          <p:cNvPr id="6" name="Rectangle 5"/>
          <p:cNvSpPr/>
          <p:nvPr/>
        </p:nvSpPr>
        <p:spPr>
          <a:xfrm>
            <a:off x="6373054" y="4267199"/>
            <a:ext cx="200854" cy="2277153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Rectangle 8"/>
          <p:cNvSpPr/>
          <p:nvPr/>
        </p:nvSpPr>
        <p:spPr>
          <a:xfrm>
            <a:off x="6052040" y="4267198"/>
            <a:ext cx="277054" cy="2277153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368372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810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600" dirty="0" smtClean="0">
                <a:solidFill>
                  <a:srgbClr val="00B0F0"/>
                </a:solidFill>
                <a:latin typeface="Neucha" pitchFamily="50" charset="0"/>
              </a:rPr>
              <a:t>Questions?</a:t>
            </a:r>
            <a:endParaRPr lang="en-ZA" sz="3600" dirty="0">
              <a:solidFill>
                <a:srgbClr val="00B0F0"/>
              </a:solidFill>
              <a:latin typeface="Neuch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543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810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4000" dirty="0" smtClean="0">
                <a:solidFill>
                  <a:srgbClr val="00B0F0"/>
                </a:solidFill>
                <a:latin typeface="Neucha" pitchFamily="50" charset="0"/>
              </a:rPr>
              <a:t>Available ETFs</a:t>
            </a:r>
            <a:endParaRPr lang="en-ZA" sz="4000" dirty="0">
              <a:solidFill>
                <a:srgbClr val="00B0F0"/>
              </a:solidFill>
              <a:latin typeface="Neucha" pitchFamily="50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3716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dirty="0"/>
          </a:p>
          <a:p>
            <a:endParaRPr lang="en-Z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345" y="1305600"/>
            <a:ext cx="7797309" cy="5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14600" y="2170331"/>
            <a:ext cx="914400" cy="268069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16633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810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4000" dirty="0" smtClean="0">
                <a:solidFill>
                  <a:srgbClr val="00B0F0"/>
                </a:solidFill>
                <a:latin typeface="Neucha" pitchFamily="50" charset="0"/>
              </a:rPr>
              <a:t>Available ETFs</a:t>
            </a:r>
            <a:endParaRPr lang="en-ZA" sz="4000" dirty="0">
              <a:solidFill>
                <a:srgbClr val="00B0F0"/>
              </a:solidFill>
              <a:latin typeface="Neucha" pitchFamily="50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3716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dirty="0"/>
          </a:p>
          <a:p>
            <a:endParaRPr lang="en-ZA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800" y="1268981"/>
            <a:ext cx="2880000" cy="5357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2000" y="1286692"/>
            <a:ext cx="2880000" cy="4340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1254" y="1268981"/>
            <a:ext cx="2880000" cy="4900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2476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810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4000" dirty="0" smtClean="0">
                <a:solidFill>
                  <a:srgbClr val="00B0F0"/>
                </a:solidFill>
                <a:latin typeface="Neucha" pitchFamily="50" charset="0"/>
              </a:rPr>
              <a:t>Which ETF Should You Invest In?</a:t>
            </a:r>
            <a:endParaRPr lang="en-ZA" sz="4000" dirty="0">
              <a:solidFill>
                <a:srgbClr val="00B0F0"/>
              </a:solidFill>
              <a:latin typeface="Neucha" pitchFamily="50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3716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dirty="0"/>
          </a:p>
          <a:p>
            <a:endParaRPr lang="en-ZA" dirty="0"/>
          </a:p>
        </p:txBody>
      </p:sp>
      <p:sp>
        <p:nvSpPr>
          <p:cNvPr id="2" name="TextBox 1"/>
          <p:cNvSpPr txBox="1"/>
          <p:nvPr/>
        </p:nvSpPr>
        <p:spPr>
          <a:xfrm>
            <a:off x="2286000" y="3401943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4000" dirty="0" smtClean="0"/>
              <a:t>IT DEPENDS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67000" y="19812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 smtClean="0"/>
              <a:t>…</a:t>
            </a:r>
            <a:endParaRPr lang="en-ZA" dirty="0"/>
          </a:p>
        </p:txBody>
      </p:sp>
      <p:sp>
        <p:nvSpPr>
          <p:cNvPr id="8" name="TextBox 7"/>
          <p:cNvSpPr txBox="1"/>
          <p:nvPr/>
        </p:nvSpPr>
        <p:spPr>
          <a:xfrm>
            <a:off x="2667000" y="2678668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 smtClean="0"/>
              <a:t>…</a:t>
            </a:r>
            <a:endParaRPr lang="en-ZA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4876800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 smtClean="0"/>
              <a:t>It’s a decision only you can make – no one can choose for you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647686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810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4000" dirty="0" smtClean="0">
                <a:solidFill>
                  <a:srgbClr val="00B0F0"/>
                </a:solidFill>
                <a:latin typeface="Neucha" pitchFamily="50" charset="0"/>
              </a:rPr>
              <a:t>My Approach</a:t>
            </a:r>
            <a:endParaRPr lang="en-ZA" sz="4000" dirty="0">
              <a:solidFill>
                <a:srgbClr val="00B0F0"/>
              </a:solidFill>
              <a:latin typeface="Neucha" pitchFamily="50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3716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dirty="0"/>
          </a:p>
          <a:p>
            <a:endParaRPr lang="en-ZA" dirty="0"/>
          </a:p>
        </p:txBody>
      </p:sp>
      <p:sp>
        <p:nvSpPr>
          <p:cNvPr id="6" name="TextBox 5"/>
          <p:cNvSpPr txBox="1"/>
          <p:nvPr/>
        </p:nvSpPr>
        <p:spPr>
          <a:xfrm>
            <a:off x="723900" y="1600199"/>
            <a:ext cx="7696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Long </a:t>
            </a:r>
            <a:r>
              <a:rPr lang="en-ZA" dirty="0"/>
              <a:t>before I decide on what products I want to invest in, I take a big step back. </a:t>
            </a:r>
            <a:endParaRPr lang="en-ZA" dirty="0" smtClean="0"/>
          </a:p>
          <a:p>
            <a:endParaRPr lang="en-ZA" dirty="0"/>
          </a:p>
          <a:p>
            <a:r>
              <a:rPr lang="en-ZA" dirty="0" smtClean="0"/>
              <a:t>I ask </a:t>
            </a:r>
            <a:r>
              <a:rPr lang="en-ZA" dirty="0"/>
              <a:t>myself two questions</a:t>
            </a:r>
            <a:r>
              <a:rPr lang="en-ZA" dirty="0" smtClean="0"/>
              <a:t>:</a:t>
            </a:r>
          </a:p>
          <a:p>
            <a:endParaRPr lang="en-ZA" dirty="0"/>
          </a:p>
          <a:p>
            <a:pPr marL="342900" indent="-342900">
              <a:buFont typeface="+mj-lt"/>
              <a:buAutoNum type="arabicPeriod"/>
            </a:pPr>
            <a:r>
              <a:rPr lang="en-ZA" dirty="0" smtClean="0"/>
              <a:t>Which </a:t>
            </a:r>
            <a:r>
              <a:rPr lang="en-ZA" dirty="0"/>
              <a:t>asset classes are best suited to me and my </a:t>
            </a:r>
            <a:r>
              <a:rPr lang="en-ZA" dirty="0" smtClean="0"/>
              <a:t>goals?</a:t>
            </a:r>
          </a:p>
          <a:p>
            <a:pPr marL="342900" indent="-342900">
              <a:buFont typeface="+mj-lt"/>
              <a:buAutoNum type="arabicPeriod"/>
            </a:pPr>
            <a:r>
              <a:rPr lang="en-ZA" dirty="0" smtClean="0"/>
              <a:t>How </a:t>
            </a:r>
            <a:r>
              <a:rPr lang="en-ZA" dirty="0"/>
              <a:t>much local exposure, and how much offshore exposure do I want?</a:t>
            </a:r>
            <a:br>
              <a:rPr lang="en-ZA" dirty="0"/>
            </a:br>
            <a:endParaRPr lang="en-ZA" dirty="0"/>
          </a:p>
          <a:p>
            <a:endParaRPr lang="en-ZA" dirty="0" smtClean="0"/>
          </a:p>
          <a:p>
            <a:endParaRPr lang="en-ZA" dirty="0"/>
          </a:p>
          <a:p>
            <a:r>
              <a:rPr lang="en-ZA" dirty="0" smtClean="0"/>
              <a:t>Only </a:t>
            </a:r>
            <a:r>
              <a:rPr lang="en-ZA" dirty="0"/>
              <a:t>after I am comfortable with the above two answers, do I ask the question</a:t>
            </a:r>
            <a:r>
              <a:rPr lang="en-ZA" dirty="0" smtClean="0"/>
              <a:t>:</a:t>
            </a:r>
          </a:p>
          <a:p>
            <a:endParaRPr lang="en-ZA" dirty="0"/>
          </a:p>
          <a:p>
            <a:r>
              <a:rPr lang="en-ZA" dirty="0"/>
              <a:t>3. Which </a:t>
            </a:r>
            <a:r>
              <a:rPr lang="en-ZA" dirty="0" smtClean="0"/>
              <a:t>products/ETFs  </a:t>
            </a:r>
            <a:r>
              <a:rPr lang="en-ZA" dirty="0"/>
              <a:t>should I be investing in?</a:t>
            </a:r>
          </a:p>
        </p:txBody>
      </p:sp>
    </p:spTree>
    <p:extLst>
      <p:ext uri="{BB962C8B-B14F-4D97-AF65-F5344CB8AC3E}">
        <p14:creationId xmlns:p14="http://schemas.microsoft.com/office/powerpoint/2010/main" xmlns="" val="3681070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810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4000" dirty="0" smtClean="0">
                <a:solidFill>
                  <a:srgbClr val="00B0F0"/>
                </a:solidFill>
                <a:latin typeface="Neucha" pitchFamily="50" charset="0"/>
              </a:rPr>
              <a:t>Your Time Frame</a:t>
            </a:r>
            <a:endParaRPr lang="en-ZA" sz="4000" dirty="0">
              <a:solidFill>
                <a:srgbClr val="00B0F0"/>
              </a:solidFill>
              <a:latin typeface="Neucha" pitchFamily="50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3716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dirty="0"/>
          </a:p>
          <a:p>
            <a:endParaRPr lang="en-ZA" dirty="0"/>
          </a:p>
        </p:txBody>
      </p:sp>
      <p:sp>
        <p:nvSpPr>
          <p:cNvPr id="6" name="TextBox 5"/>
          <p:cNvSpPr txBox="1"/>
          <p:nvPr/>
        </p:nvSpPr>
        <p:spPr>
          <a:xfrm>
            <a:off x="627185" y="1219200"/>
            <a:ext cx="7696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This is probably the most important factor</a:t>
            </a:r>
          </a:p>
          <a:p>
            <a:endParaRPr lang="en-ZA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When do you need the money?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The longer your time-frame, the more risk you can afford to take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Drives what is known as your “asset allocation”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721915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810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4000" dirty="0" smtClean="0">
                <a:solidFill>
                  <a:srgbClr val="00B0F0"/>
                </a:solidFill>
                <a:latin typeface="Neucha" pitchFamily="50" charset="0"/>
              </a:rPr>
              <a:t>Your Time Frame</a:t>
            </a:r>
            <a:endParaRPr lang="en-ZA" sz="4000" dirty="0">
              <a:solidFill>
                <a:srgbClr val="00B0F0"/>
              </a:solidFill>
              <a:latin typeface="Neucha" pitchFamily="50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3716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dirty="0"/>
          </a:p>
          <a:p>
            <a:endParaRPr lang="en-ZA" dirty="0"/>
          </a:p>
        </p:txBody>
      </p:sp>
      <p:pic>
        <p:nvPicPr>
          <p:cNvPr id="3074" name="Picture 2" descr="H:\Mega\Personal\SW\Twitter\pics\AssetClasse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033" y="1219200"/>
            <a:ext cx="7639933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665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810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4000" dirty="0" smtClean="0">
                <a:solidFill>
                  <a:srgbClr val="00B0F0"/>
                </a:solidFill>
                <a:latin typeface="Neucha" pitchFamily="50" charset="0"/>
              </a:rPr>
              <a:t>Your Time Frame</a:t>
            </a:r>
            <a:endParaRPr lang="en-ZA" sz="4000" dirty="0">
              <a:solidFill>
                <a:srgbClr val="00B0F0"/>
              </a:solidFill>
              <a:latin typeface="Neucha" pitchFamily="50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3716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dirty="0"/>
          </a:p>
          <a:p>
            <a:endParaRPr lang="en-ZA" dirty="0"/>
          </a:p>
        </p:txBody>
      </p:sp>
      <p:sp>
        <p:nvSpPr>
          <p:cNvPr id="2" name="TextBox 1"/>
          <p:cNvSpPr txBox="1"/>
          <p:nvPr/>
        </p:nvSpPr>
        <p:spPr>
          <a:xfrm>
            <a:off x="457200" y="1371600"/>
            <a:ext cx="8534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My decision:</a:t>
            </a:r>
          </a:p>
          <a:p>
            <a:endParaRPr lang="en-ZA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I have a long term view -  10 Years +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I understand the risks of investing in equities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80% Equities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20% Listed Property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1455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810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4000" dirty="0" smtClean="0">
                <a:solidFill>
                  <a:srgbClr val="00B0F0"/>
                </a:solidFill>
                <a:latin typeface="Neucha" pitchFamily="50" charset="0"/>
              </a:rPr>
              <a:t>Local Or International?</a:t>
            </a:r>
            <a:endParaRPr lang="en-ZA" sz="4000" dirty="0">
              <a:solidFill>
                <a:srgbClr val="00B0F0"/>
              </a:solidFill>
              <a:latin typeface="Neucha" pitchFamily="50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3716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dirty="0"/>
          </a:p>
          <a:p>
            <a:endParaRPr lang="en-ZA" dirty="0"/>
          </a:p>
        </p:txBody>
      </p:sp>
      <p:sp>
        <p:nvSpPr>
          <p:cNvPr id="2" name="TextBox 1"/>
          <p:cNvSpPr txBox="1"/>
          <p:nvPr/>
        </p:nvSpPr>
        <p:spPr>
          <a:xfrm>
            <a:off x="304800" y="1371600"/>
            <a:ext cx="5105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Two schools of thought:</a:t>
            </a:r>
          </a:p>
          <a:p>
            <a:endParaRPr lang="en-ZA" dirty="0"/>
          </a:p>
          <a:p>
            <a:pPr marL="342900" indent="-342900">
              <a:buFont typeface="+mj-lt"/>
              <a:buAutoNum type="arabicPeriod"/>
            </a:pPr>
            <a:r>
              <a:rPr lang="en-ZA" dirty="0" smtClean="0"/>
              <a:t>You earn in </a:t>
            </a:r>
            <a:r>
              <a:rPr lang="en-ZA" dirty="0" err="1" smtClean="0"/>
              <a:t>Rands</a:t>
            </a:r>
            <a:r>
              <a:rPr lang="en-ZA" dirty="0" smtClean="0"/>
              <a:t>, you spend in </a:t>
            </a:r>
            <a:r>
              <a:rPr lang="en-ZA" dirty="0" err="1" smtClean="0"/>
              <a:t>Rands</a:t>
            </a:r>
            <a:r>
              <a:rPr lang="en-ZA" dirty="0" smtClean="0"/>
              <a:t>, you probably going to retire in </a:t>
            </a:r>
            <a:r>
              <a:rPr lang="en-ZA" dirty="0" err="1" smtClean="0"/>
              <a:t>Rands</a:t>
            </a:r>
            <a:r>
              <a:rPr lang="en-ZA" dirty="0" smtClean="0"/>
              <a:t> =&gt; Invest in </a:t>
            </a:r>
            <a:r>
              <a:rPr lang="en-ZA" dirty="0" err="1" smtClean="0"/>
              <a:t>Rands</a:t>
            </a:r>
            <a:r>
              <a:rPr lang="en-ZA" dirty="0" smtClean="0"/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ZA" dirty="0" smtClean="0"/>
              <a:t>Not very diversified</a:t>
            </a:r>
            <a:endParaRPr lang="en-ZA" dirty="0"/>
          </a:p>
          <a:p>
            <a:pPr lvl="1"/>
            <a:endParaRPr lang="en-ZA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ZA" dirty="0"/>
          </a:p>
          <a:p>
            <a:pPr marL="342900" indent="-342900">
              <a:buFont typeface="+mj-lt"/>
              <a:buAutoNum type="arabicPeriod"/>
            </a:pPr>
            <a:r>
              <a:rPr lang="en-ZA" dirty="0" smtClean="0"/>
              <a:t>South Africa makes up less than 1% of the World’s economy – why should you have more than 1</a:t>
            </a:r>
            <a:r>
              <a:rPr lang="en-ZA" smtClean="0"/>
              <a:t>% </a:t>
            </a:r>
            <a:r>
              <a:rPr lang="en-ZA" smtClean="0"/>
              <a:t>of </a:t>
            </a:r>
            <a:r>
              <a:rPr lang="en-ZA" dirty="0" smtClean="0"/>
              <a:t>your investment in South Africa?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ZA" dirty="0" smtClean="0"/>
              <a:t>Spreading your investments reduces your risk</a:t>
            </a:r>
            <a:endParaRPr lang="en-ZA" dirty="0"/>
          </a:p>
          <a:p>
            <a:endParaRPr lang="en-Z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066800"/>
            <a:ext cx="3452546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00775"/>
            <a:ext cx="50482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5200650" y="6415088"/>
            <a:ext cx="361950" cy="69056"/>
          </a:xfrm>
          <a:prstGeom prst="straightConnector1">
            <a:avLst/>
          </a:prstGeom>
          <a:ln w="5715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638800" y="6415088"/>
            <a:ext cx="3276600" cy="138112"/>
          </a:xfrm>
          <a:prstGeom prst="rect">
            <a:avLst/>
          </a:prstGeom>
          <a:noFill/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" name="Rectangle 12"/>
          <p:cNvSpPr/>
          <p:nvPr/>
        </p:nvSpPr>
        <p:spPr>
          <a:xfrm>
            <a:off x="4833937" y="6200775"/>
            <a:ext cx="366713" cy="234346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4020892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2114</TotalTime>
  <Words>492</Words>
  <Application>Microsoft Office PowerPoint</Application>
  <PresentationFormat>On-screen Show (4:3)</PresentationFormat>
  <Paragraphs>108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Brendon Fiddes</dc:creator>
  <cp:lastModifiedBy>Brendon</cp:lastModifiedBy>
  <cp:revision>26</cp:revision>
  <dcterms:created xsi:type="dcterms:W3CDTF">2006-08-16T00:00:00Z</dcterms:created>
  <dcterms:modified xsi:type="dcterms:W3CDTF">2020-08-19T02:55:17Z</dcterms:modified>
</cp:coreProperties>
</file>