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83" r:id="rId4"/>
    <p:sldId id="284" r:id="rId5"/>
    <p:sldId id="285" r:id="rId6"/>
    <p:sldId id="282" r:id="rId7"/>
    <p:sldId id="286" r:id="rId8"/>
    <p:sldId id="287" r:id="rId9"/>
    <p:sldId id="288" r:id="rId10"/>
    <p:sldId id="289" r:id="rId11"/>
    <p:sldId id="290" r:id="rId12"/>
    <p:sldId id="280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etfs.easyequities.co.z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blogs.easyequities.co.za/which-etf-should-i-invest-in?hsLang=en-z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8000" dirty="0" smtClean="0">
                <a:solidFill>
                  <a:srgbClr val="00B0F0"/>
                </a:solidFill>
                <a:latin typeface="Neucha" pitchFamily="50" charset="0"/>
              </a:rPr>
              <a:t>Stealthy Wealth</a:t>
            </a:r>
            <a:endParaRPr lang="en-ZA" sz="80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618067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>
                <a:solidFill>
                  <a:schemeClr val="bg1">
                    <a:lumMod val="50000"/>
                  </a:schemeClr>
                </a:solidFill>
                <a:latin typeface="Neucha" pitchFamily="50" charset="0"/>
              </a:rPr>
              <a:t>ETFs Inside a TSFA</a:t>
            </a:r>
            <a:endParaRPr lang="en-ZA" sz="4000" b="1" dirty="0">
              <a:solidFill>
                <a:schemeClr val="bg1">
                  <a:lumMod val="50000"/>
                </a:schemeClr>
              </a:solidFill>
              <a:latin typeface="Neucha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60960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 smtClean="0"/>
              <a:t>www.stealthywealth.co.za</a:t>
            </a:r>
          </a:p>
          <a:p>
            <a:pPr algn="r"/>
            <a:r>
              <a:rPr lang="en-ZA" sz="1600" dirty="0" smtClean="0"/>
              <a:t>@stealthy_wealth</a:t>
            </a:r>
            <a:endParaRPr lang="en-ZA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583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/>
              <a:t>This is not financial advice, and I am not a </a:t>
            </a:r>
            <a:r>
              <a:rPr lang="en-ZA" b="1" smtClean="0"/>
              <a:t>Tax expert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34274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Saving Tax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  <a:p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TFSA = no tax payable to SARS</a:t>
            </a:r>
          </a:p>
          <a:p>
            <a:endParaRPr lang="en-ZA" dirty="0"/>
          </a:p>
          <a:p>
            <a:r>
              <a:rPr lang="en-ZA" dirty="0" smtClean="0"/>
              <a:t>But…</a:t>
            </a:r>
          </a:p>
          <a:p>
            <a:endParaRPr lang="en-ZA" dirty="0"/>
          </a:p>
          <a:p>
            <a:r>
              <a:rPr lang="en-ZA" dirty="0" smtClean="0"/>
              <a:t>International Dividends Withholding Tax</a:t>
            </a:r>
          </a:p>
          <a:p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Offshore ETFs hold offshore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When those companies pay dividends, they are taxed</a:t>
            </a:r>
          </a:p>
        </p:txBody>
      </p:sp>
    </p:spTree>
    <p:extLst>
      <p:ext uri="{BB962C8B-B14F-4D97-AF65-F5344CB8AC3E}">
        <p14:creationId xmlns:p14="http://schemas.microsoft.com/office/powerpoint/2010/main" val="359457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Cash In A TFSA?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  <a:p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Under 65 – You do not pay tax on the first R23,800 of interest</a:t>
            </a:r>
          </a:p>
          <a:p>
            <a:endParaRPr lang="en-ZA" dirty="0"/>
          </a:p>
          <a:p>
            <a:r>
              <a:rPr lang="en-ZA" dirty="0" smtClean="0"/>
              <a:t>@5% Interest – no tax until your balance exceeds R476,000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2" y="3200400"/>
            <a:ext cx="66198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5862" y="4648200"/>
            <a:ext cx="1866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50" i="1" dirty="0" smtClean="0">
                <a:solidFill>
                  <a:schemeClr val="bg1">
                    <a:lumMod val="50000"/>
                  </a:schemeClr>
                </a:solidFill>
              </a:rPr>
              <a:t>Source – SARS</a:t>
            </a:r>
            <a:endParaRPr lang="en-ZA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8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ETF Resources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err="1" smtClean="0"/>
              <a:t>EasyETFs</a:t>
            </a:r>
            <a:r>
              <a:rPr lang="en-ZA" b="1" dirty="0" smtClean="0"/>
              <a:t> </a:t>
            </a:r>
            <a:r>
              <a:rPr lang="en-ZA" dirty="0" smtClean="0"/>
              <a:t> </a:t>
            </a:r>
            <a:r>
              <a:rPr lang="en-ZA" dirty="0"/>
              <a:t>	</a:t>
            </a:r>
            <a:r>
              <a:rPr lang="en-ZA" dirty="0">
                <a:hlinkClick r:id="rId2"/>
              </a:rPr>
              <a:t>https://etfs.easyequities.co.za</a:t>
            </a:r>
            <a:r>
              <a:rPr lang="en-ZA" dirty="0" smtClean="0">
                <a:hlinkClick r:id="rId2"/>
              </a:rPr>
              <a:t>/</a:t>
            </a:r>
            <a:endParaRPr lang="en-ZA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62" y="1740877"/>
            <a:ext cx="8219894" cy="505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46584" y="1819069"/>
            <a:ext cx="685800" cy="231259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4173416" y="1817349"/>
            <a:ext cx="627184" cy="231259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2133600" y="6248400"/>
            <a:ext cx="5029200" cy="381000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rgbClr val="00B0F0"/>
                </a:solidFill>
                <a:latin typeface="Neucha" pitchFamily="50" charset="0"/>
              </a:rPr>
              <a:t>Questions?</a:t>
            </a:r>
            <a:endParaRPr lang="en-ZA" sz="3600" dirty="0">
              <a:solidFill>
                <a:srgbClr val="00B0F0"/>
              </a:solidFill>
              <a:latin typeface="Neuch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4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ETFs and TSFAs = Awesome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  <a:p>
            <a:endParaRPr lang="en-Z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56" y="2487968"/>
            <a:ext cx="7024688" cy="181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33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ETFs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pic>
        <p:nvPicPr>
          <p:cNvPr id="2050" name="Picture 2" descr="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4"/>
          <a:stretch/>
        </p:blipFill>
        <p:spPr bwMode="auto">
          <a:xfrm>
            <a:off x="990600" y="1029782"/>
            <a:ext cx="7162800" cy="554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28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TFSAs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pic>
        <p:nvPicPr>
          <p:cNvPr id="3074" name="Picture 2" descr="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74"/>
          <a:stretch/>
        </p:blipFill>
        <p:spPr bwMode="auto">
          <a:xfrm>
            <a:off x="502006" y="1118194"/>
            <a:ext cx="8139989" cy="558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6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Which ETFs?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195726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Not allowed – Commodity ETFs</a:t>
            </a:r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559195"/>
            <a:ext cx="6477000" cy="517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23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Which ETFs?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  <a:p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Decide on your overall asset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Local vs Offshore?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Equities, Property, Bonds, Cash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Check this webinar</a:t>
            </a:r>
            <a:endParaRPr lang="en-ZA" dirty="0" smtClean="0">
              <a:hlinkClick r:id="rId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hlinkClick r:id="rId2"/>
              </a:rPr>
              <a:t>https</a:t>
            </a:r>
            <a:r>
              <a:rPr lang="en-ZA" dirty="0">
                <a:hlinkClick r:id="rId2"/>
              </a:rPr>
              <a:t>://</a:t>
            </a:r>
            <a:r>
              <a:rPr lang="en-ZA" dirty="0" smtClean="0">
                <a:hlinkClick r:id="rId2"/>
              </a:rPr>
              <a:t>blogs.easyequities.co.za/which-etf-should-i-invest-in?hsLang=en-za</a:t>
            </a:r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r>
              <a:rPr lang="en-ZA" dirty="0" smtClean="0"/>
              <a:t>Don’t view your TFSA in 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Company pension fund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Investment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  <p:pic>
        <p:nvPicPr>
          <p:cNvPr id="7" name="Picture 2" descr="H:\Mega\Personal\SW\Twitter\pics\AssetClass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359" y="3048000"/>
            <a:ext cx="51994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43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Which ETFs?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  <a:p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Keep in mind that your companies pension, your RA, preservation funds are all Regulation </a:t>
            </a:r>
            <a:r>
              <a:rPr lang="en-ZA" dirty="0" smtClean="0"/>
              <a:t>28</a:t>
            </a:r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Locally biased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May be less aggressive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/>
          </a:p>
          <a:p>
            <a:r>
              <a:rPr lang="en-ZA" dirty="0" smtClean="0"/>
              <a:t>You may want to consider that your TFSA should 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Orientated toward offshore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Contain more growth assets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2434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Saving Tax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  <a:p>
            <a:endParaRPr lang="en-ZA" dirty="0"/>
          </a:p>
        </p:txBody>
      </p:sp>
      <p:pic>
        <p:nvPicPr>
          <p:cNvPr id="1027" name="Picture 3" descr="H:\Mega\Personal\SW\Twitter\pics\Ta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89185"/>
            <a:ext cx="8458200" cy="513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9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00B0F0"/>
                </a:solidFill>
                <a:latin typeface="Neucha" pitchFamily="50" charset="0"/>
              </a:rPr>
              <a:t>Saving Tax</a:t>
            </a:r>
            <a:endParaRPr lang="en-ZA" sz="4000" dirty="0">
              <a:solidFill>
                <a:srgbClr val="00B0F0"/>
              </a:solidFill>
              <a:latin typeface="Neucha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  <a:p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Don’t let Tax be the starting point when choosing what to put into your TFSA</a:t>
            </a:r>
          </a:p>
          <a:p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REIT dividends is taxed as income – likely to be a high tax rate (up to 45%)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43815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9800" y="4114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FF0000"/>
                </a:solidFill>
              </a:rPr>
              <a:t>~ -70%</a:t>
            </a:r>
          </a:p>
          <a:p>
            <a:r>
              <a:rPr lang="en-ZA" sz="2400" b="1" dirty="0" smtClean="0">
                <a:solidFill>
                  <a:srgbClr val="00B0F0"/>
                </a:solidFill>
              </a:rPr>
              <a:t>OUCH!</a:t>
            </a:r>
            <a:endParaRPr lang="en-ZA" sz="24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905500"/>
            <a:ext cx="1866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50" i="1" dirty="0" smtClean="0">
                <a:solidFill>
                  <a:schemeClr val="bg1">
                    <a:lumMod val="50000"/>
                  </a:schemeClr>
                </a:solidFill>
              </a:rPr>
              <a:t>Source – www.sharenet.co.za</a:t>
            </a:r>
            <a:endParaRPr lang="en-ZA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5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233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Brendon Fiddes</cp:lastModifiedBy>
  <cp:revision>37</cp:revision>
  <dcterms:created xsi:type="dcterms:W3CDTF">2006-08-16T00:00:00Z</dcterms:created>
  <dcterms:modified xsi:type="dcterms:W3CDTF">2020-10-23T06:48:49Z</dcterms:modified>
</cp:coreProperties>
</file>